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0"/>
  </p:notesMasterIdLst>
  <p:sldIdLst>
    <p:sldId id="276" r:id="rId2"/>
    <p:sldId id="259" r:id="rId3"/>
    <p:sldId id="287" r:id="rId4"/>
    <p:sldId id="289" r:id="rId5"/>
    <p:sldId id="288" r:id="rId6"/>
    <p:sldId id="291" r:id="rId7"/>
    <p:sldId id="293" r:id="rId8"/>
    <p:sldId id="300" r:id="rId9"/>
    <p:sldId id="294" r:id="rId10"/>
    <p:sldId id="296" r:id="rId11"/>
    <p:sldId id="290" r:id="rId12"/>
    <p:sldId id="301" r:id="rId13"/>
    <p:sldId id="292" r:id="rId14"/>
    <p:sldId id="304" r:id="rId15"/>
    <p:sldId id="302" r:id="rId16"/>
    <p:sldId id="303" r:id="rId17"/>
    <p:sldId id="297" r:id="rId18"/>
    <p:sldId id="299" r:id="rId19"/>
  </p:sldIdLst>
  <p:sldSz cx="9144000" cy="6858000" type="screen4x3"/>
  <p:notesSz cx="6858000" cy="9144000"/>
  <p:defaultTextStyle>
    <a:defPPr>
      <a:defRPr lang="it-IT"/>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kmorris" initials="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3453A7-E671-40C6-A494-0017E73F8720}">
  <a:tblStyle styleId="{DD3453A7-E671-40C6-A494-0017E73F872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7E6E8"/>
          </a:solidFill>
        </a:fill>
      </a:tcStyle>
    </a:wholeTbl>
    <a:band1H>
      <a:tcStyle>
        <a:tcBdr/>
        <a:fill>
          <a:solidFill>
            <a:srgbClr val="CBCACE"/>
          </a:solidFill>
        </a:fill>
      </a:tcStyle>
    </a:band1H>
    <a:band1V>
      <a:tcStyle>
        <a:tcBdr/>
        <a:fill>
          <a:solidFill>
            <a:srgbClr val="CBCACE"/>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6-07T12:16:08.173" idx="3">
    <p:pos x="1212" y="1996"/>
    <p:text>CAn we say training in Nov/Dec and FGs to be held Jan-March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Shape 3"/>
          <p:cNvSpPr txBox="1">
            <a:spLocks noGrp="1"/>
          </p:cNvSpPr>
          <p:nvPr>
            <p:ph type="hdr" idx="2"/>
          </p:nvPr>
        </p:nvSpPr>
        <p:spPr bwMode="auto">
          <a:xfrm>
            <a:off x="0" y="0"/>
            <a:ext cx="2971800" cy="4572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lvl1pPr>
              <a:defRPr sz="1200">
                <a:latin typeface="Calibri" pitchFamily="34" charset="0"/>
                <a:sym typeface="Calibri" pitchFamily="34" charset="0"/>
              </a:defRPr>
            </a:lvl1pPr>
          </a:lstStyle>
          <a:p>
            <a:pPr>
              <a:defRPr/>
            </a:pPr>
            <a:endParaRPr lang="it-IT"/>
          </a:p>
        </p:txBody>
      </p:sp>
      <p:sp>
        <p:nvSpPr>
          <p:cNvPr id="13315" name="Shape 4"/>
          <p:cNvSpPr txBox="1">
            <a:spLocks noGrp="1"/>
          </p:cNvSpPr>
          <p:nvPr/>
        </p:nvSpPr>
        <p:spPr bwMode="auto">
          <a:xfrm>
            <a:off x="3884613" y="0"/>
            <a:ext cx="2971800" cy="457200"/>
          </a:xfrm>
          <a:prstGeom prst="rect">
            <a:avLst/>
          </a:prstGeom>
          <a:noFill/>
          <a:ln w="9525">
            <a:noFill/>
            <a:miter lim="800000"/>
            <a:headEnd/>
            <a:tailEnd/>
          </a:ln>
        </p:spPr>
        <p:txBody>
          <a:bodyPr lIns="91425" tIns="91425" rIns="91425" bIns="91425"/>
          <a:lstStyle/>
          <a:p>
            <a:pPr algn="r">
              <a:defRPr/>
            </a:pPr>
            <a:endParaRPr lang="it-IT" sz="1200">
              <a:latin typeface="Calibri" pitchFamily="34" charset="0"/>
              <a:sym typeface="Calibri" pitchFamily="34" charset="0"/>
            </a:endParaRPr>
          </a:p>
        </p:txBody>
      </p:sp>
      <p:sp>
        <p:nvSpPr>
          <p:cNvPr id="14340" name="Shape 5"/>
          <p:cNvSpPr>
            <a:spLocks noGrp="1" noRot="1" noChangeAspect="1"/>
          </p:cNvSpPr>
          <p:nvPr>
            <p:ph type="sldImg" idx="3"/>
          </p:nvPr>
        </p:nvSpPr>
        <p:spPr bwMode="auto">
          <a:xfrm>
            <a:off x="1143000" y="685800"/>
            <a:ext cx="4572000" cy="3429000"/>
          </a:xfrm>
          <a:custGeom>
            <a:avLst/>
            <a:gdLst>
              <a:gd name="T0" fmla="*/ 0 w 120000"/>
              <a:gd name="T1" fmla="*/ 0 h 120000"/>
              <a:gd name="T2" fmla="*/ 174193231 w 120000"/>
              <a:gd name="T3" fmla="*/ 0 h 120000"/>
              <a:gd name="T4" fmla="*/ 174193231 w 120000"/>
              <a:gd name="T5" fmla="*/ 97983678 h 120000"/>
              <a:gd name="T6" fmla="*/ 0 w 120000"/>
              <a:gd name="T7" fmla="*/ 97983678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12700">
            <a:solidFill>
              <a:srgbClr val="000000"/>
            </a:solidFill>
            <a:round/>
            <a:headEnd/>
            <a:tailEnd/>
          </a:ln>
        </p:spPr>
      </p:sp>
      <p:sp>
        <p:nvSpPr>
          <p:cNvPr id="6" name="Shape 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13318" name="Shape 7"/>
          <p:cNvSpPr txBox="1">
            <a:spLocks noGrp="1"/>
          </p:cNvSpPr>
          <p:nvPr/>
        </p:nvSpPr>
        <p:spPr bwMode="auto">
          <a:xfrm>
            <a:off x="0" y="8685213"/>
            <a:ext cx="2971800" cy="457200"/>
          </a:xfrm>
          <a:prstGeom prst="rect">
            <a:avLst/>
          </a:prstGeom>
          <a:noFill/>
          <a:ln w="9525">
            <a:noFill/>
            <a:miter lim="800000"/>
            <a:headEnd/>
            <a:tailEnd/>
          </a:ln>
        </p:spPr>
        <p:txBody>
          <a:bodyPr lIns="91425" tIns="91425" rIns="91425" bIns="91425" anchor="b"/>
          <a:lstStyle/>
          <a:p>
            <a:pPr>
              <a:defRPr/>
            </a:pPr>
            <a:endParaRPr lang="it-IT" sz="1200">
              <a:latin typeface="Calibri" pitchFamily="34" charset="0"/>
              <a:sym typeface="Calibri" pitchFamily="34" charset="0"/>
            </a:endParaRPr>
          </a:p>
        </p:txBody>
      </p:sp>
      <p:sp>
        <p:nvSpPr>
          <p:cNvPr id="13319" name="Shape 8"/>
          <p:cNvSpPr txBox="1">
            <a:spLocks noGrp="1"/>
          </p:cNvSpPr>
          <p:nvPr/>
        </p:nvSpPr>
        <p:spPr bwMode="auto">
          <a:xfrm>
            <a:off x="3884613" y="8685213"/>
            <a:ext cx="2971800" cy="457200"/>
          </a:xfrm>
          <a:prstGeom prst="rect">
            <a:avLst/>
          </a:prstGeom>
          <a:noFill/>
          <a:ln w="9525">
            <a:noFill/>
            <a:miter lim="800000"/>
            <a:headEnd/>
            <a:tailEnd/>
          </a:ln>
        </p:spPr>
        <p:txBody>
          <a:bodyPr lIns="91425" tIns="45700" rIns="91425" bIns="45700" anchor="b"/>
          <a:lstStyle/>
          <a:p>
            <a:pPr algn="r">
              <a:buSzPct val="25000"/>
              <a:defRPr/>
            </a:pPr>
            <a:fld id="{043E7C5D-FB4B-4096-AC3C-9BD617141A43}" type="slidenum">
              <a:rPr lang="en-GB" sz="1200">
                <a:latin typeface="Calibri" pitchFamily="34" charset="0"/>
                <a:sym typeface="Calibri" pitchFamily="34" charset="0"/>
              </a:rPr>
              <a:pPr algn="r">
                <a:buSzPct val="25000"/>
                <a:defRPr/>
              </a:pPr>
              <a:t>‹#›</a:t>
            </a:fld>
            <a:endParaRPr lang="en-GB" sz="1200">
              <a:latin typeface="Calibri" pitchFamily="34" charset="0"/>
              <a:sym typeface="Calibri" pitchFamily="34" charset="0"/>
            </a:endParaRPr>
          </a:p>
        </p:txBody>
      </p:sp>
    </p:spTree>
    <p:extLst>
      <p:ext uri="{BB962C8B-B14F-4D97-AF65-F5344CB8AC3E}">
        <p14:creationId xmlns:p14="http://schemas.microsoft.com/office/powerpoint/2010/main" val="2890129228"/>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Shape 73"/>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it-IT" smtClean="0">
              <a:solidFill>
                <a:srgbClr val="000000"/>
              </a:solidFill>
              <a:latin typeface="Calibri" pitchFamily="34" charset="0"/>
              <a:sym typeface="Calibri" pitchFamily="34" charset="0"/>
            </a:endParaRPr>
          </a:p>
        </p:txBody>
      </p:sp>
      <p:sp>
        <p:nvSpPr>
          <p:cNvPr id="16386" name="Shape 74"/>
          <p:cNvSpPr>
            <a:spLocks noGrp="1" noRot="1" noChangeAspect="1" noTextEdit="1"/>
          </p:cNvSpPr>
          <p:nvPr>
            <p:ph type="sldImg" idx="2"/>
          </p:nvPr>
        </p:nvSpPr>
        <p:spPr>
          <a:ln>
            <a:miter lim="800000"/>
          </a:ln>
        </p:spPr>
      </p:sp>
    </p:spTree>
    <p:extLst>
      <p:ext uri="{BB962C8B-B14F-4D97-AF65-F5344CB8AC3E}">
        <p14:creationId xmlns:p14="http://schemas.microsoft.com/office/powerpoint/2010/main" val="3548724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7" name="Shape 95"/>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it-IT" smtClean="0">
              <a:solidFill>
                <a:srgbClr val="000000"/>
              </a:solidFill>
              <a:latin typeface="Calibri" pitchFamily="34" charset="0"/>
              <a:sym typeface="Calibri" pitchFamily="34" charset="0"/>
            </a:endParaRPr>
          </a:p>
        </p:txBody>
      </p:sp>
      <p:sp>
        <p:nvSpPr>
          <p:cNvPr id="29698" name="Shape 96"/>
          <p:cNvSpPr>
            <a:spLocks noGrp="1" noRot="1" noChangeAspect="1"/>
          </p:cNvSpPr>
          <p:nvPr>
            <p:ph type="sldImg" idx="2"/>
          </p:nvPr>
        </p:nvSpPr>
        <p:spPr>
          <a:ln>
            <a:miter lim="800000"/>
          </a:ln>
        </p:spPr>
      </p:sp>
    </p:spTree>
    <p:extLst>
      <p:ext uri="{BB962C8B-B14F-4D97-AF65-F5344CB8AC3E}">
        <p14:creationId xmlns:p14="http://schemas.microsoft.com/office/powerpoint/2010/main" val="3561573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cxnSp>
        <p:nvCxnSpPr>
          <p:cNvPr id="2" name="Shape 12"/>
          <p:cNvCxnSpPr>
            <a:cxnSpLocks noChangeShapeType="1"/>
          </p:cNvCxnSpPr>
          <p:nvPr/>
        </p:nvCxnSpPr>
        <p:spPr bwMode="auto">
          <a:xfrm>
            <a:off x="0" y="6324600"/>
            <a:ext cx="9144000" cy="1588"/>
          </a:xfrm>
          <a:prstGeom prst="straightConnector1">
            <a:avLst/>
          </a:prstGeom>
          <a:noFill/>
          <a:ln w="9525">
            <a:solidFill>
              <a:srgbClr val="1C0C48"/>
            </a:solidFill>
            <a:round/>
            <a:headEnd/>
            <a:tailEnd/>
          </a:ln>
        </p:spPr>
      </p:cxnSp>
      <p:pic>
        <p:nvPicPr>
          <p:cNvPr id="3" name="Shape 13"/>
          <p:cNvPicPr preferRelativeResize="0">
            <a:picLocks noChangeAspect="1" noChangeArrowheads="1"/>
          </p:cNvPicPr>
          <p:nvPr/>
        </p:nvPicPr>
        <p:blipFill>
          <a:blip r:embed="rId2"/>
          <a:srcRect/>
          <a:stretch>
            <a:fillRect/>
          </a:stretch>
        </p:blipFill>
        <p:spPr bwMode="auto">
          <a:xfrm>
            <a:off x="6950075" y="6381750"/>
            <a:ext cx="1870075" cy="403225"/>
          </a:xfrm>
          <a:prstGeom prst="rect">
            <a:avLst/>
          </a:prstGeom>
          <a:noFill/>
          <a:ln w="9525">
            <a:noFill/>
            <a:miter lim="800000"/>
            <a:headEnd/>
            <a:tailEnd/>
          </a:ln>
        </p:spPr>
      </p:pic>
      <p:pic>
        <p:nvPicPr>
          <p:cNvPr id="4" name="Shape 14"/>
          <p:cNvPicPr preferRelativeResize="0">
            <a:picLocks noChangeAspect="1" noChangeArrowheads="1"/>
          </p:cNvPicPr>
          <p:nvPr/>
        </p:nvPicPr>
        <p:blipFill>
          <a:blip r:embed="rId3"/>
          <a:srcRect/>
          <a:stretch>
            <a:fillRect/>
          </a:stretch>
        </p:blipFill>
        <p:spPr bwMode="auto">
          <a:xfrm>
            <a:off x="8331200" y="150813"/>
            <a:ext cx="677863" cy="666750"/>
          </a:xfrm>
          <a:prstGeom prst="rect">
            <a:avLst/>
          </a:prstGeom>
          <a:noFill/>
          <a:ln w="9525">
            <a:noFill/>
            <a:miter lim="800000"/>
            <a:headEnd/>
            <a:tailEnd/>
          </a:ln>
        </p:spPr>
      </p:pic>
      <p:sp>
        <p:nvSpPr>
          <p:cNvPr id="5" name="Shape 22"/>
          <p:cNvSpPr txBox="1">
            <a:spLocks noGrp="1"/>
          </p:cNvSpPr>
          <p:nvPr>
            <p:ph type="dt" idx="10"/>
          </p:nvPr>
        </p:nvSpPr>
        <p:spPr bwMode="auto">
          <a:xfrm>
            <a:off x="457200" y="6356350"/>
            <a:ext cx="2133600" cy="365125"/>
          </a:xfrm>
          <a:prstGeom prst="rect">
            <a:avLst/>
          </a:prstGeom>
          <a:ln>
            <a:miter lim="800000"/>
            <a:headEnd/>
            <a:tailEnd/>
          </a:ln>
        </p:spPr>
        <p:txBody>
          <a:bodyPr vert="horz" wrap="square" lIns="91425" tIns="91425" rIns="91425" bIns="91425" numCol="1" anchor="t" anchorCtr="0" compatLnSpc="1">
            <a:prstTxWarp prst="textNoShape">
              <a:avLst/>
            </a:prstTxWarp>
          </a:bodyPr>
          <a:lstStyle>
            <a:lvl1pPr>
              <a:defRPr sz="1800">
                <a:solidFill>
                  <a:srgbClr val="1E0F49"/>
                </a:solidFill>
                <a:latin typeface="Calibri" pitchFamily="34" charset="0"/>
                <a:sym typeface="Calibri" pitchFamily="34" charset="0"/>
              </a:defRPr>
            </a:lvl1pPr>
          </a:lstStyle>
          <a:p>
            <a:pPr>
              <a:defRPr/>
            </a:pPr>
            <a:endParaRPr lang="it-IT"/>
          </a:p>
        </p:txBody>
      </p:sp>
      <p:sp>
        <p:nvSpPr>
          <p:cNvPr id="6" name="Shape 23"/>
          <p:cNvSpPr txBox="1">
            <a:spLocks noGrp="1"/>
          </p:cNvSpPr>
          <p:nvPr>
            <p:ph type="ftr" idx="11"/>
          </p:nvPr>
        </p:nvSpPr>
        <p:spPr bwMode="auto">
          <a:xfrm>
            <a:off x="3124200" y="6356350"/>
            <a:ext cx="2895600" cy="365125"/>
          </a:xfrm>
          <a:prstGeom prst="rect">
            <a:avLst/>
          </a:prstGeom>
          <a:ln>
            <a:miter lim="800000"/>
            <a:headEnd/>
            <a:tailEnd/>
          </a:ln>
        </p:spPr>
        <p:txBody>
          <a:bodyPr vert="horz" wrap="square" lIns="91425" tIns="91425" rIns="91425" bIns="91425" numCol="1" anchor="t" anchorCtr="0" compatLnSpc="1">
            <a:prstTxWarp prst="textNoShape">
              <a:avLst/>
            </a:prstTxWarp>
          </a:bodyPr>
          <a:lstStyle>
            <a:lvl1pPr>
              <a:defRPr sz="1800">
                <a:solidFill>
                  <a:srgbClr val="1E0F49"/>
                </a:solidFill>
                <a:latin typeface="Calibri" pitchFamily="34" charset="0"/>
                <a:sym typeface="Calibri" pitchFamily="34" charset="0"/>
              </a:defRPr>
            </a:lvl1pPr>
          </a:lstStyle>
          <a:p>
            <a:pPr>
              <a:defRPr/>
            </a:pPr>
            <a:endParaRPr lang="it-IT"/>
          </a:p>
        </p:txBody>
      </p:sp>
      <p:sp>
        <p:nvSpPr>
          <p:cNvPr id="7" name="Shape 24"/>
          <p:cNvSpPr txBox="1">
            <a:spLocks noGrp="1"/>
          </p:cNvSpPr>
          <p:nvPr>
            <p:ph type="sldNum" idx="12"/>
          </p:nvPr>
        </p:nvSpPr>
        <p:spPr bwMode="auto">
          <a:xfrm>
            <a:off x="6553200" y="6356350"/>
            <a:ext cx="2133600" cy="365125"/>
          </a:xfrm>
          <a:prstGeom prst="rect">
            <a:avLst/>
          </a:prstGeom>
          <a:ln>
            <a:miter lim="800000"/>
            <a:headEnd/>
            <a:tailEnd/>
          </a:ln>
        </p:spPr>
        <p:txBody>
          <a:bodyPr vert="horz" wrap="square" lIns="91425" tIns="45700" rIns="91425" bIns="45700" numCol="1" anchor="t" anchorCtr="0" compatLnSpc="1">
            <a:prstTxWarp prst="textNoShape">
              <a:avLst/>
            </a:prstTxWarp>
          </a:bodyPr>
          <a:lstStyle>
            <a:lvl1pPr>
              <a:buSzPct val="25000"/>
              <a:defRPr sz="1800">
                <a:solidFill>
                  <a:srgbClr val="1E0F49"/>
                </a:solidFill>
                <a:latin typeface="Calibri" pitchFamily="34" charset="0"/>
                <a:sym typeface="Calibri" pitchFamily="34" charset="0"/>
              </a:defRPr>
            </a:lvl1pPr>
          </a:lstStyle>
          <a:p>
            <a:pPr>
              <a:defRPr/>
            </a:pPr>
            <a:fld id="{63EE7DAA-FC88-433A-BB4A-1DE75E41B53C}"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2"/>
        <p:cNvGrpSpPr/>
        <p:nvPr/>
      </p:nvGrpSpPr>
      <p:grpSpPr>
        <a:xfrm>
          <a:off x="0" y="0"/>
          <a:ext cx="0" cy="0"/>
          <a:chOff x="0" y="0"/>
          <a:chExt cx="0" cy="0"/>
        </a:xfrm>
      </p:grpSpPr>
      <p:cxnSp>
        <p:nvCxnSpPr>
          <p:cNvPr id="4" name="Shape 12"/>
          <p:cNvCxnSpPr>
            <a:cxnSpLocks noChangeShapeType="1"/>
          </p:cNvCxnSpPr>
          <p:nvPr/>
        </p:nvCxnSpPr>
        <p:spPr bwMode="auto">
          <a:xfrm>
            <a:off x="0" y="6324600"/>
            <a:ext cx="9144000" cy="1588"/>
          </a:xfrm>
          <a:prstGeom prst="straightConnector1">
            <a:avLst/>
          </a:prstGeom>
          <a:noFill/>
          <a:ln w="9525">
            <a:solidFill>
              <a:srgbClr val="1C0C48"/>
            </a:solidFill>
            <a:round/>
            <a:headEnd/>
            <a:tailEnd/>
          </a:ln>
        </p:spPr>
      </p:cxnSp>
      <p:pic>
        <p:nvPicPr>
          <p:cNvPr id="5" name="Shape 13"/>
          <p:cNvPicPr preferRelativeResize="0">
            <a:picLocks noChangeAspect="1" noChangeArrowheads="1"/>
          </p:cNvPicPr>
          <p:nvPr/>
        </p:nvPicPr>
        <p:blipFill>
          <a:blip r:embed="rId2"/>
          <a:srcRect/>
          <a:stretch>
            <a:fillRect/>
          </a:stretch>
        </p:blipFill>
        <p:spPr bwMode="auto">
          <a:xfrm>
            <a:off x="6950075" y="6381750"/>
            <a:ext cx="1870075" cy="403225"/>
          </a:xfrm>
          <a:prstGeom prst="rect">
            <a:avLst/>
          </a:prstGeom>
          <a:noFill/>
          <a:ln w="9525">
            <a:noFill/>
            <a:miter lim="800000"/>
            <a:headEnd/>
            <a:tailEnd/>
          </a:ln>
        </p:spPr>
      </p:pic>
      <p:pic>
        <p:nvPicPr>
          <p:cNvPr id="6" name="Shape 14"/>
          <p:cNvPicPr preferRelativeResize="0">
            <a:picLocks noChangeAspect="1" noChangeArrowheads="1"/>
          </p:cNvPicPr>
          <p:nvPr/>
        </p:nvPicPr>
        <p:blipFill>
          <a:blip r:embed="rId3"/>
          <a:srcRect/>
          <a:stretch>
            <a:fillRect/>
          </a:stretch>
        </p:blipFill>
        <p:spPr bwMode="auto">
          <a:xfrm>
            <a:off x="8331200" y="150813"/>
            <a:ext cx="677863" cy="666750"/>
          </a:xfrm>
          <a:prstGeom prst="rect">
            <a:avLst/>
          </a:prstGeom>
          <a:noFill/>
          <a:ln w="9525">
            <a:noFill/>
            <a:miter lim="800000"/>
            <a:headEnd/>
            <a:tailEnd/>
          </a:ln>
        </p:spPr>
      </p:pic>
      <p:sp>
        <p:nvSpPr>
          <p:cNvPr id="7" name="Shape 33"/>
          <p:cNvSpPr>
            <a:spLocks noChangeArrowheads="1"/>
          </p:cNvSpPr>
          <p:nvPr/>
        </p:nvSpPr>
        <p:spPr bwMode="auto">
          <a:xfrm>
            <a:off x="0" y="6172200"/>
            <a:ext cx="9144000" cy="228600"/>
          </a:xfrm>
          <a:prstGeom prst="rect">
            <a:avLst/>
          </a:prstGeom>
          <a:solidFill>
            <a:schemeClr val="bg1"/>
          </a:solidFill>
          <a:ln w="9525">
            <a:noFill/>
            <a:miter lim="800000"/>
            <a:headEnd/>
            <a:tailEnd/>
          </a:ln>
        </p:spPr>
        <p:txBody>
          <a:bodyPr lIns="91425" tIns="45700" rIns="91425" bIns="45700" anchor="ctr"/>
          <a:lstStyle/>
          <a:p>
            <a:pPr algn="ctr">
              <a:defRPr/>
            </a:pPr>
            <a:endParaRPr lang="it-IT" sz="1800">
              <a:solidFill>
                <a:srgbClr val="FFFFFF"/>
              </a:solidFill>
              <a:latin typeface="Calibri" pitchFamily="34" charset="0"/>
              <a:sym typeface="Calibri" pitchFamily="34" charset="0"/>
            </a:endParaRPr>
          </a:p>
        </p:txBody>
      </p:sp>
      <p:sp>
        <p:nvSpPr>
          <p:cNvPr id="8" name="Shape 34"/>
          <p:cNvSpPr>
            <a:spLocks noChangeArrowheads="1"/>
          </p:cNvSpPr>
          <p:nvPr/>
        </p:nvSpPr>
        <p:spPr bwMode="auto">
          <a:xfrm>
            <a:off x="658813" y="404813"/>
            <a:ext cx="7585075" cy="5843587"/>
          </a:xfrm>
          <a:prstGeom prst="rect">
            <a:avLst/>
          </a:prstGeom>
          <a:solidFill>
            <a:srgbClr val="1E0F49"/>
          </a:solidFill>
          <a:ln w="9525">
            <a:noFill/>
            <a:miter lim="800000"/>
            <a:headEnd/>
            <a:tailEnd/>
          </a:ln>
        </p:spPr>
        <p:txBody>
          <a:bodyPr lIns="91425" tIns="45700" rIns="91425" bIns="45700" anchor="ctr"/>
          <a:lstStyle/>
          <a:p>
            <a:pPr algn="ctr">
              <a:defRPr/>
            </a:pPr>
            <a:endParaRPr lang="it-IT" sz="1800">
              <a:solidFill>
                <a:srgbClr val="FFFFFF"/>
              </a:solidFill>
              <a:latin typeface="Calibri" pitchFamily="34" charset="0"/>
              <a:sym typeface="Calibri" pitchFamily="34" charset="0"/>
            </a:endParaRPr>
          </a:p>
        </p:txBody>
      </p:sp>
      <p:sp>
        <p:nvSpPr>
          <p:cNvPr id="9" name="Shape 37"/>
          <p:cNvSpPr>
            <a:spLocks noChangeArrowheads="1"/>
          </p:cNvSpPr>
          <p:nvPr/>
        </p:nvSpPr>
        <p:spPr bwMode="auto">
          <a:xfrm>
            <a:off x="285750" y="404813"/>
            <a:ext cx="212725" cy="5843587"/>
          </a:xfrm>
          <a:prstGeom prst="rect">
            <a:avLst/>
          </a:prstGeom>
          <a:solidFill>
            <a:schemeClr val="accent2"/>
          </a:solidFill>
          <a:ln w="9525">
            <a:noFill/>
            <a:miter lim="800000"/>
            <a:headEnd/>
            <a:tailEnd/>
          </a:ln>
        </p:spPr>
        <p:txBody>
          <a:bodyPr lIns="91425" tIns="45700" rIns="91425" bIns="45700" anchor="ctr"/>
          <a:lstStyle/>
          <a:p>
            <a:pPr algn="ctr">
              <a:defRPr/>
            </a:pPr>
            <a:endParaRPr lang="it-IT" sz="1800">
              <a:solidFill>
                <a:srgbClr val="FFFFFF"/>
              </a:solidFill>
              <a:latin typeface="Calibri" pitchFamily="34" charset="0"/>
              <a:sym typeface="Calibri" pitchFamily="34" charset="0"/>
            </a:endParaRPr>
          </a:p>
        </p:txBody>
      </p:sp>
      <p:sp>
        <p:nvSpPr>
          <p:cNvPr id="35" name="Shape 35"/>
          <p:cNvSpPr txBox="1">
            <a:spLocks noGrp="1"/>
          </p:cNvSpPr>
          <p:nvPr>
            <p:ph type="title"/>
          </p:nvPr>
        </p:nvSpPr>
        <p:spPr>
          <a:xfrm>
            <a:off x="2286000" y="3124200"/>
            <a:ext cx="5638800" cy="1362075"/>
          </a:xfrm>
          <a:prstGeom prst="rect">
            <a:avLst/>
          </a:prstGeom>
          <a:noFill/>
          <a:ln>
            <a:noFill/>
          </a:ln>
        </p:spPr>
        <p:txBody>
          <a:bodyPr anchor="b"/>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2286000" y="4495800"/>
            <a:ext cx="5638800" cy="1500187"/>
          </a:xfrm>
          <a:prstGeom prst="rect">
            <a:avLst/>
          </a:prstGeom>
          <a:noFill/>
          <a:ln>
            <a:noFill/>
          </a:ln>
        </p:spPr>
        <p:txBody>
          <a:bodyPr/>
          <a:lstStyle>
            <a:lvl1pPr marL="0" marR="0" lvl="0" indent="0" algn="l" rtl="0">
              <a:spcBef>
                <a:spcPts val="2000"/>
              </a:spcBef>
              <a:buClr>
                <a:schemeClr val="dk2"/>
              </a:buClr>
              <a:buFont typeface="Noto Sans Symbols"/>
              <a:buNone/>
              <a:defRPr sz="1400" b="0" i="0" u="none" strike="noStrike" cap="none">
                <a:solidFill>
                  <a:schemeClr val="lt1"/>
                </a:solidFill>
                <a:latin typeface="Calibri"/>
                <a:ea typeface="Calibri"/>
                <a:cs typeface="Calibri"/>
                <a:sym typeface="Calibri"/>
              </a:defRPr>
            </a:lvl1pPr>
            <a:lvl2pPr marL="457200" marR="0" lvl="1" indent="0" algn="l" rtl="0">
              <a:spcBef>
                <a:spcPts val="600"/>
              </a:spcBef>
              <a:buClr>
                <a:schemeClr val="dk2"/>
              </a:buClr>
              <a:buFont typeface="Noto Sans Symbols"/>
              <a:buNone/>
              <a:defRPr sz="1800" b="0" i="0" u="none" strike="noStrike" cap="none">
                <a:solidFill>
                  <a:srgbClr val="898893"/>
                </a:solidFill>
                <a:latin typeface="Calibri"/>
                <a:ea typeface="Calibri"/>
                <a:cs typeface="Calibri"/>
                <a:sym typeface="Calibri"/>
              </a:defRPr>
            </a:lvl2pPr>
            <a:lvl3pPr marL="914400" marR="0" lvl="2" indent="0" algn="l" rtl="0">
              <a:spcBef>
                <a:spcPts val="600"/>
              </a:spcBef>
              <a:buClr>
                <a:schemeClr val="dk2"/>
              </a:buClr>
              <a:buFont typeface="Noto Sans Symbols"/>
              <a:buNone/>
              <a:defRPr sz="1600" b="0" i="0" u="none" strike="noStrike" cap="none">
                <a:solidFill>
                  <a:srgbClr val="898893"/>
                </a:solidFill>
                <a:latin typeface="Calibri"/>
                <a:ea typeface="Calibri"/>
                <a:cs typeface="Calibri"/>
                <a:sym typeface="Calibri"/>
              </a:defRPr>
            </a:lvl3pPr>
            <a:lvl4pPr marL="1371600" marR="0" lvl="3" indent="0" algn="l" rtl="0">
              <a:spcBef>
                <a:spcPts val="600"/>
              </a:spcBef>
              <a:buClr>
                <a:schemeClr val="dk2"/>
              </a:buClr>
              <a:buFont typeface="Noto Sans Symbols"/>
              <a:buNone/>
              <a:defRPr sz="1400" b="0" i="0" u="none" strike="noStrike" cap="none">
                <a:solidFill>
                  <a:srgbClr val="898893"/>
                </a:solidFill>
                <a:latin typeface="Calibri"/>
                <a:ea typeface="Calibri"/>
                <a:cs typeface="Calibri"/>
                <a:sym typeface="Calibri"/>
              </a:defRPr>
            </a:lvl4pPr>
            <a:lvl5pPr marL="1828800" marR="0" lvl="4" indent="0" algn="l" rtl="0">
              <a:spcBef>
                <a:spcPts val="600"/>
              </a:spcBef>
              <a:buClr>
                <a:schemeClr val="dk2"/>
              </a:buClr>
              <a:buFont typeface="Noto Sans Symbols"/>
              <a:buNone/>
              <a:defRPr sz="1400" b="0" i="0" u="none" strike="noStrike" cap="none">
                <a:solidFill>
                  <a:srgbClr val="898893"/>
                </a:solidFill>
                <a:latin typeface="Calibri"/>
                <a:ea typeface="Calibri"/>
                <a:cs typeface="Calibri"/>
                <a:sym typeface="Calibri"/>
              </a:defRPr>
            </a:lvl5pPr>
            <a:lvl6pPr marL="2286000" marR="0" lvl="5" indent="0" algn="l" rtl="0">
              <a:spcBef>
                <a:spcPts val="280"/>
              </a:spcBef>
              <a:buClr>
                <a:srgbClr val="898893"/>
              </a:buClr>
              <a:buFont typeface="Arial"/>
              <a:buNone/>
              <a:defRPr sz="1400" b="0" i="0" u="none" strike="noStrike" cap="none">
                <a:solidFill>
                  <a:srgbClr val="898893"/>
                </a:solidFill>
                <a:latin typeface="Calibri"/>
                <a:ea typeface="Calibri"/>
                <a:cs typeface="Calibri"/>
                <a:sym typeface="Calibri"/>
              </a:defRPr>
            </a:lvl6pPr>
            <a:lvl7pPr marL="2743200" marR="0" lvl="6" indent="0" algn="l" rtl="0">
              <a:spcBef>
                <a:spcPts val="280"/>
              </a:spcBef>
              <a:buClr>
                <a:srgbClr val="898893"/>
              </a:buClr>
              <a:buFont typeface="Arial"/>
              <a:buNone/>
              <a:defRPr sz="1400" b="0" i="0" u="none" strike="noStrike" cap="none">
                <a:solidFill>
                  <a:srgbClr val="898893"/>
                </a:solidFill>
                <a:latin typeface="Calibri"/>
                <a:ea typeface="Calibri"/>
                <a:cs typeface="Calibri"/>
                <a:sym typeface="Calibri"/>
              </a:defRPr>
            </a:lvl7pPr>
            <a:lvl8pPr marL="3200400" marR="0" lvl="7" indent="0" algn="l" rtl="0">
              <a:spcBef>
                <a:spcPts val="280"/>
              </a:spcBef>
              <a:buClr>
                <a:srgbClr val="898893"/>
              </a:buClr>
              <a:buFont typeface="Arial"/>
              <a:buNone/>
              <a:defRPr sz="1400" b="0" i="0" u="none" strike="noStrike" cap="none">
                <a:solidFill>
                  <a:srgbClr val="898893"/>
                </a:solidFill>
                <a:latin typeface="Calibri"/>
                <a:ea typeface="Calibri"/>
                <a:cs typeface="Calibri"/>
                <a:sym typeface="Calibri"/>
              </a:defRPr>
            </a:lvl8pPr>
            <a:lvl9pPr marL="3657600" marR="0" lvl="8" indent="0" algn="l" rtl="0">
              <a:spcBef>
                <a:spcPts val="280"/>
              </a:spcBef>
              <a:buClr>
                <a:srgbClr val="898893"/>
              </a:buClr>
              <a:buFont typeface="Arial"/>
              <a:buNone/>
              <a:defRPr sz="1400" b="0" i="0" u="none" strike="noStrike" cap="none">
                <a:solidFill>
                  <a:srgbClr val="898893"/>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4" name="Shape 10"/>
          <p:cNvSpPr txBox="1">
            <a:spLocks noGrp="1"/>
          </p:cNvSpPr>
          <p:nvPr>
            <p:ph type="title"/>
          </p:nvPr>
        </p:nvSpPr>
        <p:spPr bwMode="auto">
          <a:xfrm>
            <a:off x="498475" y="484188"/>
            <a:ext cx="7556500" cy="1116012"/>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it-IT" smtClean="0">
              <a:sym typeface="Arial" charset="0"/>
            </a:endParaRPr>
          </a:p>
        </p:txBody>
      </p:sp>
      <p:sp>
        <p:nvSpPr>
          <p:cNvPr id="39945" name="Shape 11"/>
          <p:cNvSpPr txBox="1">
            <a:spLocks noGrp="1"/>
          </p:cNvSpPr>
          <p:nvPr>
            <p:ph type="body" idx="1"/>
          </p:nvPr>
        </p:nvSpPr>
        <p:spPr bwMode="auto">
          <a:xfrm>
            <a:off x="498475" y="1981200"/>
            <a:ext cx="7556500" cy="4144963"/>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it-IT" smtClean="0">
              <a:sym typeface="Arial" charset="0"/>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mj-lt"/>
          <a:ea typeface="+mj-ea"/>
          <a:cs typeface="+mj-cs"/>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mn-lt"/>
          <a:ea typeface="+mn-ea"/>
          <a:cs typeface="+mn-cs"/>
          <a:sym typeface="Arial" charset="0"/>
        </a:defRPr>
      </a:lvl1pPr>
      <a:lvl2pPr marL="742950" lvl="1" indent="-285750" algn="l" rtl="0" eaLnBrk="0" fontAlgn="base" hangingPunct="0">
        <a:spcBef>
          <a:spcPct val="0"/>
        </a:spcBef>
        <a:spcAft>
          <a:spcPct val="0"/>
        </a:spcAft>
        <a:defRPr sz="1400">
          <a:solidFill>
            <a:srgbClr val="000000"/>
          </a:solidFill>
          <a:latin typeface="+mn-lt"/>
          <a:ea typeface="+mn-ea"/>
          <a:cs typeface="+mn-cs"/>
          <a:sym typeface="Arial" charset="0"/>
        </a:defRPr>
      </a:lvl2pPr>
      <a:lvl3pPr marL="1143000" lvl="2" indent="-228600" algn="l" rtl="0" eaLnBrk="0" fontAlgn="base" hangingPunct="0">
        <a:spcBef>
          <a:spcPct val="0"/>
        </a:spcBef>
        <a:spcAft>
          <a:spcPct val="0"/>
        </a:spcAft>
        <a:defRPr sz="1400">
          <a:solidFill>
            <a:srgbClr val="000000"/>
          </a:solidFill>
          <a:latin typeface="+mn-lt"/>
          <a:ea typeface="+mn-ea"/>
          <a:cs typeface="+mn-cs"/>
          <a:sym typeface="Arial" charset="0"/>
        </a:defRPr>
      </a:lvl3pPr>
      <a:lvl4pPr marL="1600200" lvl="3" indent="-228600" algn="l" rtl="0" eaLnBrk="0" fontAlgn="base" hangingPunct="0">
        <a:spcBef>
          <a:spcPct val="0"/>
        </a:spcBef>
        <a:spcAft>
          <a:spcPct val="0"/>
        </a:spcAft>
        <a:defRPr sz="1400">
          <a:solidFill>
            <a:srgbClr val="000000"/>
          </a:solidFill>
          <a:latin typeface="+mn-lt"/>
          <a:ea typeface="+mn-ea"/>
          <a:cs typeface="+mn-cs"/>
          <a:sym typeface="Arial" charset="0"/>
        </a:defRPr>
      </a:lvl4pPr>
      <a:lvl5pPr marL="2057400" lvl="4" indent="-228600" algn="l" rtl="0" eaLnBrk="0" fontAlgn="base" hangingPunct="0">
        <a:spcBef>
          <a:spcPct val="0"/>
        </a:spcBef>
        <a:spcAft>
          <a:spcPct val="0"/>
        </a:spcAft>
        <a:defRPr sz="1400">
          <a:solidFill>
            <a:srgbClr val="000000"/>
          </a:solidFill>
          <a:latin typeface="+mn-lt"/>
          <a:ea typeface="+mn-ea"/>
          <a:cs typeface="+mn-cs"/>
          <a:sym typeface="Arial" charset="0"/>
        </a:defRPr>
      </a:lvl5pPr>
      <a:lvl6pPr marR="0" lvl="5" algn="l" rtl="0">
        <a:lnSpc>
          <a:spcPct val="100000"/>
        </a:lnSpc>
        <a:spcBef>
          <a:spcPts val="0"/>
        </a:spcBef>
        <a:spcAft>
          <a:spcPts val="0"/>
        </a:spcAft>
        <a:buNone/>
        <a:defRPr sz="1400" b="0" i="0" u="none" strike="noStrike" cap="none">
          <a:solidFill>
            <a:srgbClr val="000000"/>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rgbClr val="000000"/>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rgbClr val="000000"/>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rgbClr val="000000"/>
          </a:solidFill>
          <a:latin typeface="+mn-lt"/>
          <a:ea typeface="+mn-ea"/>
          <a:cs typeface="+mn-cs"/>
          <a:sym typeface="Arial"/>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Shape 76"/>
          <p:cNvPicPr preferRelativeResize="0">
            <a:picLocks noChangeAspect="1" noChangeArrowheads="1"/>
          </p:cNvPicPr>
          <p:nvPr/>
        </p:nvPicPr>
        <p:blipFill>
          <a:blip r:embed="rId3"/>
          <a:srcRect/>
          <a:stretch>
            <a:fillRect/>
          </a:stretch>
        </p:blipFill>
        <p:spPr bwMode="auto">
          <a:xfrm>
            <a:off x="2268538" y="2565400"/>
            <a:ext cx="4535487" cy="977900"/>
          </a:xfrm>
          <a:prstGeom prst="rect">
            <a:avLst/>
          </a:prstGeom>
          <a:noFill/>
          <a:ln w="9525">
            <a:noFill/>
            <a:miter lim="800000"/>
            <a:headEnd/>
            <a:tailEnd/>
          </a:ln>
        </p:spPr>
      </p:pic>
      <p:pic>
        <p:nvPicPr>
          <p:cNvPr id="15362" name="Shape 77"/>
          <p:cNvPicPr preferRelativeResize="0">
            <a:picLocks noChangeAspect="1" noChangeArrowheads="1"/>
          </p:cNvPicPr>
          <p:nvPr/>
        </p:nvPicPr>
        <p:blipFill>
          <a:blip r:embed="rId4"/>
          <a:srcRect/>
          <a:stretch>
            <a:fillRect/>
          </a:stretch>
        </p:blipFill>
        <p:spPr bwMode="auto">
          <a:xfrm>
            <a:off x="5940425" y="549275"/>
            <a:ext cx="1800225" cy="1773238"/>
          </a:xfrm>
          <a:prstGeom prst="rect">
            <a:avLst/>
          </a:prstGeom>
          <a:noFill/>
          <a:ln w="9525">
            <a:noFill/>
            <a:miter lim="800000"/>
            <a:headEnd/>
            <a:tailEnd/>
          </a:ln>
        </p:spPr>
      </p:pic>
      <p:sp>
        <p:nvSpPr>
          <p:cNvPr id="15363" name="Shape 78"/>
          <p:cNvSpPr txBox="1">
            <a:spLocks noChangeArrowheads="1"/>
          </p:cNvSpPr>
          <p:nvPr/>
        </p:nvSpPr>
        <p:spPr bwMode="auto">
          <a:xfrm>
            <a:off x="971600" y="3717032"/>
            <a:ext cx="7848600" cy="2074862"/>
          </a:xfrm>
          <a:prstGeom prst="rect">
            <a:avLst/>
          </a:prstGeom>
          <a:noFill/>
          <a:ln w="9525">
            <a:noFill/>
            <a:miter lim="800000"/>
            <a:headEnd/>
            <a:tailEnd/>
          </a:ln>
        </p:spPr>
        <p:txBody>
          <a:bodyPr lIns="91425" tIns="45700" rIns="91425" bIns="45700"/>
          <a:lstStyle/>
          <a:p>
            <a:pPr algn="ctr">
              <a:buSzPct val="25000"/>
            </a:pPr>
            <a:r>
              <a:rPr lang="en-GB" sz="2400" b="1" dirty="0">
                <a:solidFill>
                  <a:schemeClr val="accent2"/>
                </a:solidFill>
                <a:latin typeface="Calibri" pitchFamily="34" charset="0"/>
                <a:sym typeface="Calibri" pitchFamily="34" charset="0"/>
              </a:rPr>
              <a:t>WP8 FOCUS GROUPS</a:t>
            </a:r>
          </a:p>
          <a:p>
            <a:pPr algn="ctr">
              <a:buSzPct val="25000"/>
            </a:pPr>
            <a:r>
              <a:rPr lang="en-GB" sz="2000" b="1" i="1" dirty="0">
                <a:solidFill>
                  <a:schemeClr val="accent2"/>
                </a:solidFill>
                <a:latin typeface="Calibri" pitchFamily="34" charset="0"/>
                <a:sym typeface="Calibri" pitchFamily="34" charset="0"/>
              </a:rPr>
              <a:t>Amanda J Neville , Anna Pierini, Anna </a:t>
            </a:r>
            <a:r>
              <a:rPr lang="en-GB" sz="2000" b="1" i="1" dirty="0" smtClean="0">
                <a:solidFill>
                  <a:schemeClr val="accent2"/>
                </a:solidFill>
                <a:latin typeface="Calibri" pitchFamily="34" charset="0"/>
                <a:sym typeface="Calibri" pitchFamily="34" charset="0"/>
              </a:rPr>
              <a:t>Latos-</a:t>
            </a:r>
            <a:r>
              <a:rPr lang="en-GB" sz="2000" b="1" i="1" dirty="0" err="1" smtClean="0">
                <a:solidFill>
                  <a:schemeClr val="accent2"/>
                </a:solidFill>
                <a:latin typeface="Calibri" pitchFamily="34" charset="0"/>
                <a:sym typeface="Calibri" pitchFamily="34" charset="0"/>
              </a:rPr>
              <a:t>Bielenska</a:t>
            </a:r>
            <a:r>
              <a:rPr lang="en-GB" sz="2000" b="1" i="1" dirty="0" smtClean="0">
                <a:solidFill>
                  <a:schemeClr val="accent2"/>
                </a:solidFill>
                <a:latin typeface="Calibri" pitchFamily="34" charset="0"/>
                <a:sym typeface="Calibri" pitchFamily="34" charset="0"/>
              </a:rPr>
              <a:t>, </a:t>
            </a:r>
            <a:r>
              <a:rPr lang="en-GB" sz="2000" b="1" i="1" dirty="0">
                <a:solidFill>
                  <a:schemeClr val="accent2"/>
                </a:solidFill>
                <a:latin typeface="Calibri" pitchFamily="34" charset="0"/>
                <a:sym typeface="Calibri" pitchFamily="34" charset="0"/>
              </a:rPr>
              <a:t>Jane </a:t>
            </a:r>
            <a:r>
              <a:rPr lang="en-GB" sz="2000" b="1" i="1" dirty="0" err="1">
                <a:solidFill>
                  <a:schemeClr val="accent2"/>
                </a:solidFill>
                <a:latin typeface="Calibri" pitchFamily="34" charset="0"/>
                <a:sym typeface="Calibri" pitchFamily="34" charset="0"/>
              </a:rPr>
              <a:t>Clemensen</a:t>
            </a:r>
            <a:endParaRPr lang="en-GB" sz="2000" b="1" i="1" dirty="0">
              <a:solidFill>
                <a:schemeClr val="accent2"/>
              </a:solidFill>
              <a:latin typeface="Calibri" pitchFamily="34" charset="0"/>
              <a:sym typeface="Calibri" pitchFamily="34" charset="0"/>
            </a:endParaRPr>
          </a:p>
          <a:p>
            <a:pPr algn="ctr">
              <a:buSzPct val="25000"/>
            </a:pPr>
            <a:endParaRPr lang="en-GB" sz="2000" b="1" i="1" dirty="0">
              <a:solidFill>
                <a:schemeClr val="accent2"/>
              </a:solidFill>
              <a:latin typeface="Calibri" pitchFamily="34" charset="0"/>
              <a:sym typeface="Calibri" pitchFamily="34" charset="0"/>
            </a:endParaRPr>
          </a:p>
          <a:p>
            <a:pPr algn="ctr">
              <a:buSzPct val="25000"/>
            </a:pPr>
            <a:r>
              <a:rPr lang="en-GB" sz="1800" b="1" dirty="0" err="1">
                <a:solidFill>
                  <a:srgbClr val="570701"/>
                </a:solidFill>
                <a:latin typeface="Calibri" pitchFamily="34" charset="0"/>
                <a:sym typeface="Calibri" pitchFamily="34" charset="0"/>
              </a:rPr>
              <a:t>Ispra</a:t>
            </a:r>
            <a:endParaRPr lang="en-GB" sz="1800" b="1" dirty="0">
              <a:solidFill>
                <a:srgbClr val="570701"/>
              </a:solidFill>
              <a:latin typeface="Calibri" pitchFamily="34" charset="0"/>
              <a:sym typeface="Calibri" pitchFamily="34" charset="0"/>
            </a:endParaRPr>
          </a:p>
          <a:p>
            <a:pPr algn="ctr">
              <a:buSzPct val="25000"/>
            </a:pPr>
            <a:r>
              <a:rPr lang="en-GB" sz="1800" b="1" dirty="0">
                <a:solidFill>
                  <a:srgbClr val="570701"/>
                </a:solidFill>
                <a:latin typeface="Calibri" pitchFamily="34" charset="0"/>
                <a:sym typeface="Calibri" pitchFamily="34" charset="0"/>
              </a:rPr>
              <a:t>12 June 2018</a:t>
            </a:r>
          </a:p>
        </p:txBody>
      </p:sp>
      <p:sp>
        <p:nvSpPr>
          <p:cNvPr id="15364" name="Shape 79"/>
          <p:cNvSpPr txBox="1">
            <a:spLocks noChangeArrowheads="1"/>
          </p:cNvSpPr>
          <p:nvPr/>
        </p:nvSpPr>
        <p:spPr bwMode="auto">
          <a:xfrm>
            <a:off x="498475" y="484188"/>
            <a:ext cx="7556500" cy="1116012"/>
          </a:xfrm>
          <a:prstGeom prst="rect">
            <a:avLst/>
          </a:prstGeom>
          <a:noFill/>
          <a:ln w="9525">
            <a:noFill/>
            <a:miter lim="800000"/>
            <a:headEnd/>
            <a:tailEnd/>
          </a:ln>
        </p:spPr>
        <p:txBody>
          <a:bodyPr lIns="91425" tIns="45700" rIns="91425" bIns="45700"/>
          <a:lstStyle/>
          <a:p>
            <a:pPr>
              <a:buClr>
                <a:schemeClr val="accent1"/>
              </a:buClr>
              <a:buSzPct val="25000"/>
              <a:buFont typeface="Calibri" pitchFamily="34" charset="0"/>
              <a:buNone/>
            </a:pPr>
            <a:endParaRPr lang="en-GB" sz="3000">
              <a:solidFill>
                <a:schemeClr val="accent1"/>
              </a:solidFill>
              <a:latin typeface="Calibri" pitchFamily="34" charset="0"/>
              <a:sym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txBox="1">
            <a:spLocks noGrp="1"/>
          </p:cNvSpPr>
          <p:nvPr>
            <p:ph type="title" idx="4294967295"/>
          </p:nvPr>
        </p:nvSpPr>
        <p:spPr/>
        <p:txBody>
          <a:bodyPr/>
          <a:lstStyle/>
          <a:p>
            <a:endParaRPr lang="it-IT" smtClean="0">
              <a:latin typeface="Arial" charset="0"/>
              <a:cs typeface="Arial" charset="0"/>
            </a:endParaRPr>
          </a:p>
        </p:txBody>
      </p:sp>
      <p:sp>
        <p:nvSpPr>
          <p:cNvPr id="50179" name="Rectangle 3"/>
          <p:cNvSpPr txBox="1">
            <a:spLocks noGrp="1"/>
          </p:cNvSpPr>
          <p:nvPr>
            <p:ph type="body" idx="4294967295"/>
          </p:nvPr>
        </p:nvSpPr>
        <p:spPr/>
        <p:txBody>
          <a:bodyPr/>
          <a:lstStyle/>
          <a:p>
            <a:endParaRPr lang="it-IT" smtClean="0">
              <a:latin typeface="Arial" charset="0"/>
              <a:cs typeface="Arial" charset="0"/>
            </a:endParaRPr>
          </a:p>
        </p:txBody>
      </p:sp>
      <p:pic>
        <p:nvPicPr>
          <p:cNvPr id="50180" name="Picture 4" descr="7e73a451-b5cc-4bab-9c05-ce9631800a2f"/>
          <p:cNvPicPr>
            <a:picLocks noChangeAspect="1" noChangeArrowheads="1"/>
          </p:cNvPicPr>
          <p:nvPr/>
        </p:nvPicPr>
        <p:blipFill>
          <a:blip r:embed="rId2"/>
          <a:srcRect/>
          <a:stretch>
            <a:fillRect/>
          </a:stretch>
        </p:blipFill>
        <p:spPr bwMode="auto">
          <a:xfrm>
            <a:off x="-396875" y="-2259632"/>
            <a:ext cx="11430000" cy="1550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Grp="1"/>
          </p:cNvSpPr>
          <p:nvPr>
            <p:ph type="title" idx="4294967295"/>
          </p:nvPr>
        </p:nvSpPr>
        <p:spPr>
          <a:xfrm>
            <a:off x="498474" y="484188"/>
            <a:ext cx="8105974" cy="1116012"/>
          </a:xfrm>
        </p:spPr>
        <p:txBody>
          <a:bodyPr/>
          <a:lstStyle/>
          <a:p>
            <a:r>
              <a:rPr lang="it-IT" sz="3200" b="1" dirty="0" smtClean="0">
                <a:solidFill>
                  <a:schemeClr val="hlink"/>
                </a:solidFill>
                <a:latin typeface="Arial" charset="0"/>
                <a:cs typeface="Arial" charset="0"/>
              </a:rPr>
              <a:t>Florence: Down </a:t>
            </a:r>
            <a:r>
              <a:rPr lang="it-IT" sz="3200" b="1" dirty="0" err="1" smtClean="0">
                <a:solidFill>
                  <a:schemeClr val="hlink"/>
                </a:solidFill>
                <a:latin typeface="Arial" charset="0"/>
                <a:cs typeface="Arial" charset="0"/>
              </a:rPr>
              <a:t>Syndrome</a:t>
            </a:r>
            <a:r>
              <a:rPr lang="it-IT" sz="3200" b="1" dirty="0" smtClean="0">
                <a:solidFill>
                  <a:schemeClr val="hlink"/>
                </a:solidFill>
                <a:latin typeface="Arial" charset="0"/>
                <a:cs typeface="Arial" charset="0"/>
              </a:rPr>
              <a:t> FG </a:t>
            </a:r>
            <a:r>
              <a:rPr lang="it-IT" sz="3200" b="1" dirty="0" err="1" smtClean="0">
                <a:solidFill>
                  <a:schemeClr val="hlink"/>
                </a:solidFill>
                <a:latin typeface="Arial" charset="0"/>
                <a:cs typeface="Arial" charset="0"/>
              </a:rPr>
              <a:t>Results</a:t>
            </a:r>
            <a:r>
              <a:rPr lang="it-IT" sz="3200" b="1" dirty="0" smtClean="0">
                <a:solidFill>
                  <a:schemeClr val="hlink"/>
                </a:solidFill>
                <a:latin typeface="Arial" charset="0"/>
                <a:cs typeface="Arial" charset="0"/>
              </a:rPr>
              <a:t/>
            </a:r>
            <a:br>
              <a:rPr lang="it-IT" sz="3200" b="1" dirty="0" smtClean="0">
                <a:solidFill>
                  <a:schemeClr val="hlink"/>
                </a:solidFill>
                <a:latin typeface="Arial" charset="0"/>
                <a:cs typeface="Arial" charset="0"/>
              </a:rPr>
            </a:br>
            <a:r>
              <a:rPr lang="en-GB" sz="2400" dirty="0" smtClean="0">
                <a:solidFill>
                  <a:srgbClr val="FF0000"/>
                </a:solidFill>
                <a:latin typeface="Arial" charset="0"/>
                <a:cs typeface="Arial" charset="0"/>
              </a:rPr>
              <a:t>8 </a:t>
            </a:r>
            <a:r>
              <a:rPr lang="en-GB" sz="2400" dirty="0">
                <a:solidFill>
                  <a:srgbClr val="FF0000"/>
                </a:solidFill>
                <a:latin typeface="Arial" charset="0"/>
                <a:cs typeface="Arial" charset="0"/>
              </a:rPr>
              <a:t>parents participated </a:t>
            </a:r>
            <a:r>
              <a:rPr lang="en-GB" sz="2400" dirty="0" smtClean="0">
                <a:solidFill>
                  <a:srgbClr val="FF0000"/>
                </a:solidFill>
                <a:latin typeface="Arial" charset="0"/>
                <a:cs typeface="Arial" charset="0"/>
              </a:rPr>
              <a:t>(recruitment by the T21 Association)</a:t>
            </a:r>
            <a:r>
              <a:rPr lang="it-IT" sz="2400" b="1" dirty="0" smtClean="0">
                <a:solidFill>
                  <a:schemeClr val="hlink"/>
                </a:solidFill>
                <a:latin typeface="Arial" charset="0"/>
                <a:cs typeface="Arial" charset="0"/>
              </a:rPr>
              <a:t/>
            </a:r>
            <a:br>
              <a:rPr lang="it-IT" sz="2400" b="1" dirty="0" smtClean="0">
                <a:solidFill>
                  <a:schemeClr val="hlink"/>
                </a:solidFill>
                <a:latin typeface="Arial" charset="0"/>
                <a:cs typeface="Arial" charset="0"/>
              </a:rPr>
            </a:br>
            <a:endParaRPr lang="it-IT" sz="2400" b="1" dirty="0" smtClean="0">
              <a:solidFill>
                <a:schemeClr val="hlink"/>
              </a:solidFill>
              <a:latin typeface="Arial" charset="0"/>
              <a:cs typeface="Arial" charset="0"/>
            </a:endParaRPr>
          </a:p>
        </p:txBody>
      </p:sp>
      <p:sp>
        <p:nvSpPr>
          <p:cNvPr id="44035" name="Rectangle 3"/>
          <p:cNvSpPr txBox="1">
            <a:spLocks noGrp="1"/>
          </p:cNvSpPr>
          <p:nvPr>
            <p:ph type="body" idx="4294967295"/>
          </p:nvPr>
        </p:nvSpPr>
        <p:spPr>
          <a:xfrm>
            <a:off x="498474" y="1412776"/>
            <a:ext cx="7817941" cy="4536504"/>
          </a:xfrm>
        </p:spPr>
        <p:txBody>
          <a:bodyPr/>
          <a:lstStyle/>
          <a:p>
            <a:pPr lvl="0">
              <a:lnSpc>
                <a:spcPct val="90000"/>
              </a:lnSpc>
              <a:spcAft>
                <a:spcPts val="600"/>
              </a:spcAft>
              <a:buFontTx/>
              <a:buChar char="•"/>
            </a:pPr>
            <a:endParaRPr lang="en-GB" sz="1000" i="1" dirty="0">
              <a:latin typeface="Arial" charset="0"/>
              <a:cs typeface="Arial" charset="0"/>
            </a:endParaRPr>
          </a:p>
          <a:p>
            <a:pPr lvl="0">
              <a:lnSpc>
                <a:spcPct val="90000"/>
              </a:lnSpc>
              <a:spcAft>
                <a:spcPts val="600"/>
              </a:spcAft>
              <a:buFontTx/>
              <a:buChar char="•"/>
            </a:pPr>
            <a:r>
              <a:rPr lang="en-GB" sz="1800" dirty="0">
                <a:latin typeface="Arial" charset="0"/>
                <a:cs typeface="Arial" charset="0"/>
              </a:rPr>
              <a:t>Need for human relationship with </a:t>
            </a:r>
            <a:r>
              <a:rPr lang="en-GB" sz="1800" dirty="0" smtClean="0">
                <a:latin typeface="Arial" charset="0"/>
                <a:cs typeface="Arial" charset="0"/>
              </a:rPr>
              <a:t>clinicians, </a:t>
            </a:r>
            <a:r>
              <a:rPr lang="en-GB" sz="1800" dirty="0">
                <a:latin typeface="Arial" charset="0"/>
                <a:cs typeface="Arial" charset="0"/>
              </a:rPr>
              <a:t>avoiding </a:t>
            </a:r>
            <a:r>
              <a:rPr lang="en-GB" sz="1800" dirty="0" smtClean="0">
                <a:latin typeface="Arial" charset="0"/>
                <a:cs typeface="Arial" charset="0"/>
              </a:rPr>
              <a:t>words such as </a:t>
            </a:r>
            <a:r>
              <a:rPr lang="en-GB" sz="1800" dirty="0">
                <a:latin typeface="Arial" charset="0"/>
                <a:cs typeface="Arial" charset="0"/>
              </a:rPr>
              <a:t>‘risk’, instead of ‘possibility</a:t>
            </a:r>
            <a:r>
              <a:rPr lang="en-GB" sz="1800" dirty="0" smtClean="0">
                <a:latin typeface="Arial" charset="0"/>
                <a:cs typeface="Arial" charset="0"/>
              </a:rPr>
              <a:t>’.</a:t>
            </a:r>
            <a:endParaRPr lang="en-GB" sz="1800" dirty="0">
              <a:latin typeface="Arial" charset="0"/>
              <a:cs typeface="Arial" charset="0"/>
            </a:endParaRPr>
          </a:p>
          <a:p>
            <a:pPr lvl="0">
              <a:lnSpc>
                <a:spcPct val="90000"/>
              </a:lnSpc>
              <a:spcAft>
                <a:spcPts val="600"/>
              </a:spcAft>
              <a:buFontTx/>
              <a:buChar char="•"/>
            </a:pPr>
            <a:r>
              <a:rPr lang="en-GB" sz="1800" dirty="0" smtClean="0">
                <a:latin typeface="Arial" charset="0"/>
                <a:cs typeface="Arial" charset="0"/>
              </a:rPr>
              <a:t>Request </a:t>
            </a:r>
            <a:r>
              <a:rPr lang="en-GB" sz="1800" dirty="0">
                <a:latin typeface="Arial" charset="0"/>
                <a:cs typeface="Arial" charset="0"/>
              </a:rPr>
              <a:t>for </a:t>
            </a:r>
            <a:r>
              <a:rPr lang="en-GB" sz="1800" dirty="0" smtClean="0">
                <a:latin typeface="Arial" charset="0"/>
                <a:cs typeface="Arial" charset="0"/>
              </a:rPr>
              <a:t>different health </a:t>
            </a:r>
            <a:r>
              <a:rPr lang="en-GB" sz="1800" dirty="0">
                <a:latin typeface="Arial" charset="0"/>
                <a:cs typeface="Arial" charset="0"/>
              </a:rPr>
              <a:t>interventions </a:t>
            </a:r>
            <a:r>
              <a:rPr lang="en-GB" sz="1800" dirty="0" smtClean="0">
                <a:latin typeface="Arial" charset="0"/>
                <a:cs typeface="Arial" charset="0"/>
              </a:rPr>
              <a:t>than normal children to </a:t>
            </a:r>
            <a:r>
              <a:rPr lang="en-GB" sz="1800" dirty="0">
                <a:latin typeface="Arial" charset="0"/>
                <a:cs typeface="Arial" charset="0"/>
              </a:rPr>
              <a:t>predict what other deficiencies could occurred.</a:t>
            </a:r>
          </a:p>
          <a:p>
            <a:pPr lvl="0">
              <a:lnSpc>
                <a:spcPct val="90000"/>
              </a:lnSpc>
              <a:spcAft>
                <a:spcPts val="600"/>
              </a:spcAft>
              <a:buFontTx/>
              <a:buChar char="•"/>
            </a:pPr>
            <a:r>
              <a:rPr lang="en-GB" sz="1800" dirty="0">
                <a:latin typeface="Arial" charset="0"/>
                <a:cs typeface="Arial" charset="0"/>
              </a:rPr>
              <a:t>Regarding school major problems are associated to concomitant conditions (e.g. epilepsy).</a:t>
            </a:r>
          </a:p>
          <a:p>
            <a:pPr>
              <a:lnSpc>
                <a:spcPct val="90000"/>
              </a:lnSpc>
              <a:spcAft>
                <a:spcPts val="600"/>
              </a:spcAft>
              <a:buFontTx/>
              <a:buChar char="•"/>
            </a:pPr>
            <a:r>
              <a:rPr lang="en-GB" sz="1800" dirty="0">
                <a:latin typeface="Arial" charset="0"/>
                <a:cs typeface="Arial" charset="0"/>
              </a:rPr>
              <a:t>The principle Facebook or Internet connection of this families is with the Association. </a:t>
            </a:r>
          </a:p>
          <a:p>
            <a:pPr lvl="0">
              <a:lnSpc>
                <a:spcPct val="90000"/>
              </a:lnSpc>
              <a:spcAft>
                <a:spcPts val="600"/>
              </a:spcAft>
              <a:buFontTx/>
              <a:buChar char="•"/>
            </a:pPr>
            <a:r>
              <a:rPr lang="en-GB" sz="1800" dirty="0" smtClean="0">
                <a:latin typeface="Arial" charset="0"/>
                <a:cs typeface="Arial" charset="0"/>
              </a:rPr>
              <a:t>Suggestion to promote the sharing of the Association’s leaflet at the regional maternity and prenatal diagnosis units to help future T21 parents.</a:t>
            </a:r>
          </a:p>
          <a:p>
            <a:pPr lvl="0">
              <a:lnSpc>
                <a:spcPct val="90000"/>
              </a:lnSpc>
              <a:spcAft>
                <a:spcPts val="600"/>
              </a:spcAft>
              <a:buFontTx/>
              <a:buChar char="•"/>
            </a:pPr>
            <a:r>
              <a:rPr lang="en-GB" sz="1800" dirty="0" smtClean="0">
                <a:latin typeface="Arial" charset="0"/>
                <a:cs typeface="Arial" charset="0"/>
              </a:rPr>
              <a:t>Also in Florence language </a:t>
            </a:r>
            <a:r>
              <a:rPr lang="en-GB" sz="1800" dirty="0">
                <a:latin typeface="Arial" charset="0"/>
                <a:cs typeface="Arial" charset="0"/>
              </a:rPr>
              <a:t>is an </a:t>
            </a:r>
            <a:r>
              <a:rPr lang="en-GB" sz="1800" dirty="0" smtClean="0">
                <a:latin typeface="Arial" charset="0"/>
                <a:cs typeface="Arial" charset="0"/>
              </a:rPr>
              <a:t>issue - very basic English knowledge. </a:t>
            </a:r>
          </a:p>
          <a:p>
            <a:pPr lvl="0">
              <a:lnSpc>
                <a:spcPct val="90000"/>
              </a:lnSpc>
              <a:spcAft>
                <a:spcPts val="600"/>
              </a:spcAft>
              <a:buFontTx/>
              <a:buChar char="•"/>
            </a:pPr>
            <a:r>
              <a:rPr lang="en-GB" sz="1800" dirty="0" smtClean="0">
                <a:latin typeface="Arial" charset="0"/>
                <a:cs typeface="Arial" charset="0"/>
              </a:rPr>
              <a:t>The group accepted the invitation to collaborate on the next course of Tuscany Registry in October (T21 is one of the topics of the course) with a presentation by the President of Association.</a:t>
            </a:r>
            <a:endParaRPr lang="it-IT" sz="1800" dirty="0">
              <a:solidFill>
                <a:srgbClr val="FF0000"/>
              </a:solidFill>
              <a:latin typeface="Arial" charset="0"/>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Grp="1"/>
          </p:cNvSpPr>
          <p:nvPr>
            <p:ph type="title" idx="4294967295"/>
          </p:nvPr>
        </p:nvSpPr>
        <p:spPr>
          <a:xfrm>
            <a:off x="1290562" y="484188"/>
            <a:ext cx="6593805" cy="640556"/>
          </a:xfrm>
        </p:spPr>
        <p:txBody>
          <a:bodyPr/>
          <a:lstStyle/>
          <a:p>
            <a:r>
              <a:rPr lang="it-IT" sz="3200" b="1" dirty="0" smtClean="0">
                <a:solidFill>
                  <a:schemeClr val="hlink"/>
                </a:solidFill>
                <a:latin typeface="Arial" charset="0"/>
                <a:cs typeface="Arial" charset="0"/>
              </a:rPr>
              <a:t>Florence: Down </a:t>
            </a:r>
            <a:r>
              <a:rPr lang="it-IT" sz="3200" b="1" dirty="0" err="1" smtClean="0">
                <a:solidFill>
                  <a:schemeClr val="hlink"/>
                </a:solidFill>
                <a:latin typeface="Arial" charset="0"/>
                <a:cs typeface="Arial" charset="0"/>
              </a:rPr>
              <a:t>Syndrome</a:t>
            </a:r>
            <a:r>
              <a:rPr lang="it-IT" sz="3200" b="1" dirty="0" smtClean="0">
                <a:solidFill>
                  <a:schemeClr val="hlink"/>
                </a:solidFill>
                <a:latin typeface="Arial" charset="0"/>
                <a:cs typeface="Arial" charset="0"/>
              </a:rPr>
              <a:t> FG</a:t>
            </a:r>
            <a:br>
              <a:rPr lang="it-IT" sz="3200" b="1" dirty="0" smtClean="0">
                <a:solidFill>
                  <a:schemeClr val="hlink"/>
                </a:solidFill>
                <a:latin typeface="Arial" charset="0"/>
                <a:cs typeface="Arial" charset="0"/>
              </a:rPr>
            </a:br>
            <a:endParaRPr lang="it-IT" sz="2400" b="1" dirty="0" smtClean="0">
              <a:solidFill>
                <a:schemeClr val="hlink"/>
              </a:solidFill>
              <a:latin typeface="Arial" charset="0"/>
              <a:cs typeface="Arial"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355642" y="1268760"/>
            <a:ext cx="6528725" cy="4896544"/>
          </a:xfrm>
          <a:prstGeom prst="rect">
            <a:avLst/>
          </a:prstGeom>
        </p:spPr>
      </p:pic>
    </p:spTree>
    <p:extLst>
      <p:ext uri="{BB962C8B-B14F-4D97-AF65-F5344CB8AC3E}">
        <p14:creationId xmlns:p14="http://schemas.microsoft.com/office/powerpoint/2010/main" val="1777408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Grp="1"/>
          </p:cNvSpPr>
          <p:nvPr>
            <p:ph type="title" idx="4294967295"/>
          </p:nvPr>
        </p:nvSpPr>
        <p:spPr/>
        <p:txBody>
          <a:bodyPr/>
          <a:lstStyle/>
          <a:p>
            <a:r>
              <a:rPr lang="it-IT" sz="3200" b="1" dirty="0" smtClean="0">
                <a:solidFill>
                  <a:schemeClr val="hlink"/>
                </a:solidFill>
                <a:latin typeface="Arial" charset="0"/>
                <a:cs typeface="Arial" charset="0"/>
              </a:rPr>
              <a:t>Poznan: Downs Results</a:t>
            </a:r>
          </a:p>
        </p:txBody>
      </p:sp>
      <p:sp>
        <p:nvSpPr>
          <p:cNvPr id="46083" name="Rectangle 3"/>
          <p:cNvSpPr txBox="1">
            <a:spLocks noGrp="1"/>
          </p:cNvSpPr>
          <p:nvPr>
            <p:ph type="body" idx="4294967295"/>
          </p:nvPr>
        </p:nvSpPr>
        <p:spPr>
          <a:xfrm>
            <a:off x="323528" y="1124744"/>
            <a:ext cx="8424936" cy="5328592"/>
          </a:xfrm>
        </p:spPr>
        <p:txBody>
          <a:bodyPr/>
          <a:lstStyle/>
          <a:p>
            <a:r>
              <a:rPr lang="pl-PL" sz="1800" b="1" dirty="0" smtClean="0"/>
              <a:t>Place:</a:t>
            </a:r>
            <a:r>
              <a:rPr lang="pl-PL" sz="1800" dirty="0" smtClean="0"/>
              <a:t> </a:t>
            </a:r>
            <a:r>
              <a:rPr lang="it-IT" sz="1800" dirty="0" smtClean="0"/>
              <a:t>Department of Medical Genetics, Poznan University of Medical Sciences, Poznań, Poland</a:t>
            </a:r>
            <a:endParaRPr lang="pl-PL" sz="1800" dirty="0" smtClean="0"/>
          </a:p>
          <a:p>
            <a:r>
              <a:rPr lang="pl-PL" sz="1800" b="1" dirty="0" err="1" smtClean="0"/>
              <a:t>Date</a:t>
            </a:r>
            <a:r>
              <a:rPr lang="pl-PL" sz="1800" b="1" dirty="0" smtClean="0"/>
              <a:t>: </a:t>
            </a:r>
            <a:r>
              <a:rPr lang="it-IT" sz="1800" dirty="0" smtClean="0"/>
              <a:t>11</a:t>
            </a:r>
            <a:r>
              <a:rPr lang="pl-PL" sz="1800" dirty="0" err="1" smtClean="0"/>
              <a:t>th</a:t>
            </a:r>
            <a:r>
              <a:rPr lang="it-IT" sz="1800" dirty="0" smtClean="0"/>
              <a:t> </a:t>
            </a:r>
            <a:r>
              <a:rPr lang="pl-PL" sz="1800" dirty="0" smtClean="0"/>
              <a:t>of </a:t>
            </a:r>
            <a:r>
              <a:rPr lang="it-IT" sz="1800" dirty="0" smtClean="0"/>
              <a:t>May 2018</a:t>
            </a:r>
            <a:endParaRPr lang="pl-PL" sz="1800" dirty="0" smtClean="0"/>
          </a:p>
          <a:p>
            <a:endParaRPr lang="pl-PL" dirty="0" smtClean="0"/>
          </a:p>
          <a:p>
            <a:pPr fontAlgn="t"/>
            <a:r>
              <a:rPr lang="pl-PL" sz="1800" b="1" dirty="0" err="1" smtClean="0"/>
              <a:t>Rectruitment</a:t>
            </a:r>
            <a:r>
              <a:rPr lang="pl-PL" sz="1800" b="1" dirty="0" smtClean="0"/>
              <a:t>:</a:t>
            </a:r>
            <a:r>
              <a:rPr lang="pl-PL" sz="1800" dirty="0" smtClean="0"/>
              <a:t> by </a:t>
            </a:r>
            <a:r>
              <a:rPr lang="pl-PL" sz="1800" dirty="0" err="1" smtClean="0"/>
              <a:t>Facebook</a:t>
            </a:r>
            <a:r>
              <a:rPr lang="pl-PL" sz="1800" dirty="0" smtClean="0"/>
              <a:t>; </a:t>
            </a:r>
            <a:r>
              <a:rPr lang="pl-PL" sz="1800" dirty="0" err="1" smtClean="0"/>
              <a:t>poor</a:t>
            </a:r>
            <a:r>
              <a:rPr lang="pl-PL" sz="1800" dirty="0" smtClean="0"/>
              <a:t> </a:t>
            </a:r>
            <a:r>
              <a:rPr lang="pl-PL" sz="1800" dirty="0" err="1" smtClean="0"/>
              <a:t>answer</a:t>
            </a:r>
            <a:r>
              <a:rPr lang="pl-PL" sz="1800" dirty="0" smtClean="0"/>
              <a:t> </a:t>
            </a:r>
            <a:r>
              <a:rPr lang="pl-PL" sz="1800" dirty="0" err="1" smtClean="0"/>
              <a:t>from</a:t>
            </a:r>
            <a:r>
              <a:rPr lang="pl-PL" sz="1800" dirty="0" smtClean="0"/>
              <a:t> T21 </a:t>
            </a:r>
            <a:r>
              <a:rPr lang="pl-PL" sz="1800" dirty="0" err="1" smtClean="0"/>
              <a:t>Associations</a:t>
            </a:r>
            <a:r>
              <a:rPr lang="pl-PL" sz="1800" dirty="0" smtClean="0"/>
              <a:t> (!?)</a:t>
            </a:r>
          </a:p>
          <a:p>
            <a:pPr fontAlgn="t"/>
            <a:r>
              <a:rPr lang="pl-PL" sz="1800" dirty="0" smtClean="0"/>
              <a:t>Of </a:t>
            </a:r>
            <a:r>
              <a:rPr lang="pl-PL" sz="1800" dirty="0" err="1" smtClean="0"/>
              <a:t>nine</a:t>
            </a:r>
            <a:r>
              <a:rPr lang="pl-PL" sz="1800" dirty="0" smtClean="0"/>
              <a:t> </a:t>
            </a:r>
            <a:r>
              <a:rPr lang="pl-PL" sz="1800" dirty="0" err="1" smtClean="0"/>
              <a:t>recruited</a:t>
            </a:r>
            <a:r>
              <a:rPr lang="pl-PL" sz="1800" dirty="0" smtClean="0"/>
              <a:t>, </a:t>
            </a:r>
            <a:r>
              <a:rPr lang="pl-PL" sz="1800" dirty="0" err="1" smtClean="0"/>
              <a:t>only</a:t>
            </a:r>
            <a:r>
              <a:rPr lang="pl-PL" sz="1800" dirty="0" smtClean="0"/>
              <a:t> </a:t>
            </a:r>
            <a:r>
              <a:rPr lang="pl-PL" sz="1800" dirty="0" err="1" smtClean="0"/>
              <a:t>four</a:t>
            </a:r>
            <a:r>
              <a:rPr lang="pl-PL" sz="1800" dirty="0" smtClean="0"/>
              <a:t> </a:t>
            </a:r>
            <a:r>
              <a:rPr lang="pl-PL" sz="1800" dirty="0" err="1" smtClean="0"/>
              <a:t>present</a:t>
            </a:r>
            <a:r>
              <a:rPr lang="pl-PL" sz="1800" dirty="0" smtClean="0"/>
              <a:t> </a:t>
            </a:r>
            <a:endParaRPr lang="pl-PL" sz="1600" dirty="0" smtClean="0"/>
          </a:p>
          <a:p>
            <a:pPr fontAlgn="t"/>
            <a:endParaRPr lang="pl-PL" sz="1600" dirty="0" smtClean="0"/>
          </a:p>
          <a:p>
            <a:pPr fontAlgn="t"/>
            <a:r>
              <a:rPr lang="it-IT" sz="1600" dirty="0" smtClean="0"/>
              <a:t>Dorota M.: mother of Ania (10 years old), IT specialist</a:t>
            </a:r>
            <a:r>
              <a:rPr lang="pl-PL" sz="1600" dirty="0" smtClean="0"/>
              <a:t> </a:t>
            </a:r>
          </a:p>
          <a:p>
            <a:pPr fontAlgn="t"/>
            <a:r>
              <a:rPr lang="it-IT" sz="1600" dirty="0" smtClean="0"/>
              <a:t>Natalia: mother of Marcelina (2.5 years old)</a:t>
            </a:r>
            <a:r>
              <a:rPr lang="pl-PL" sz="1600" dirty="0" smtClean="0"/>
              <a:t>, </a:t>
            </a:r>
            <a:r>
              <a:rPr lang="pl-PL" sz="1600" dirty="0" err="1" smtClean="0"/>
              <a:t>teacher</a:t>
            </a:r>
            <a:r>
              <a:rPr lang="pl-PL" sz="1600" dirty="0" smtClean="0"/>
              <a:t>, </a:t>
            </a:r>
            <a:r>
              <a:rPr lang="pl-PL" sz="1600" dirty="0" err="1" smtClean="0"/>
              <a:t>can</a:t>
            </a:r>
            <a:r>
              <a:rPr lang="pl-PL" sz="1600" dirty="0" smtClean="0"/>
              <a:t> </a:t>
            </a:r>
            <a:r>
              <a:rPr lang="pl-PL" sz="1600" dirty="0" err="1" smtClean="0"/>
              <a:t>speak</a:t>
            </a:r>
            <a:r>
              <a:rPr lang="pl-PL" sz="1600" dirty="0" smtClean="0"/>
              <a:t> </a:t>
            </a:r>
            <a:r>
              <a:rPr lang="pl-PL" sz="1600" dirty="0" err="1" smtClean="0"/>
              <a:t>English</a:t>
            </a:r>
            <a:endParaRPr lang="pl-PL" sz="1600" dirty="0" smtClean="0"/>
          </a:p>
          <a:p>
            <a:pPr fontAlgn="t"/>
            <a:r>
              <a:rPr lang="it-IT" sz="1600" dirty="0" smtClean="0"/>
              <a:t>Dorota T.: mother of Natalia (8 years old), single mother, not working professionally</a:t>
            </a:r>
            <a:endParaRPr lang="pl-PL" sz="1600" dirty="0" smtClean="0"/>
          </a:p>
          <a:p>
            <a:pPr fontAlgn="t"/>
            <a:r>
              <a:rPr lang="it-IT" sz="1600" dirty="0" smtClean="0"/>
              <a:t>Magda: mother of Franek (5 years old)</a:t>
            </a:r>
            <a:r>
              <a:rPr lang="pl-PL" sz="1600" dirty="0" smtClean="0"/>
              <a:t>, </a:t>
            </a:r>
            <a:r>
              <a:rPr lang="pl-PL" sz="1600" dirty="0" err="1" smtClean="0"/>
              <a:t>scientist</a:t>
            </a:r>
            <a:r>
              <a:rPr lang="pl-PL" sz="1600" dirty="0" smtClean="0"/>
              <a:t>, </a:t>
            </a:r>
            <a:r>
              <a:rPr lang="pl-PL" sz="1600" dirty="0" err="1" smtClean="0"/>
              <a:t>can</a:t>
            </a:r>
            <a:r>
              <a:rPr lang="pl-PL" sz="1600" dirty="0" smtClean="0"/>
              <a:t> </a:t>
            </a:r>
            <a:r>
              <a:rPr lang="pl-PL" sz="1600" dirty="0" err="1" smtClean="0"/>
              <a:t>speak</a:t>
            </a:r>
            <a:r>
              <a:rPr lang="pl-PL" sz="1600" dirty="0" smtClean="0"/>
              <a:t> </a:t>
            </a:r>
            <a:r>
              <a:rPr lang="pl-PL" sz="1600" dirty="0" err="1" smtClean="0"/>
              <a:t>English</a:t>
            </a:r>
            <a:endParaRPr lang="pl-PL" sz="1600" dirty="0" smtClean="0"/>
          </a:p>
          <a:p>
            <a:pPr fontAlgn="t"/>
            <a:endParaRPr lang="pl-PL" sz="1100" dirty="0" smtClean="0"/>
          </a:p>
          <a:p>
            <a:pPr fontAlgn="t"/>
            <a:r>
              <a:rPr lang="it-IT" sz="1600" dirty="0" smtClean="0"/>
              <a:t>Anna Jamry-Dziurla (note taker and body language observation) </a:t>
            </a:r>
            <a:endParaRPr lang="pl-PL" sz="1600" dirty="0" smtClean="0"/>
          </a:p>
          <a:p>
            <a:pPr fontAlgn="t"/>
            <a:r>
              <a:rPr lang="it-IT" sz="1600" dirty="0" smtClean="0"/>
              <a:t>Anna Latos-Bieleńska (consultant and facilitator)</a:t>
            </a:r>
            <a:endParaRPr lang="pl-PL" sz="1600" dirty="0" smtClean="0"/>
          </a:p>
          <a:p>
            <a:pPr fontAlgn="t"/>
            <a:endParaRPr lang="pl-PL" b="1" dirty="0" smtClean="0"/>
          </a:p>
          <a:p>
            <a:pPr fontAlgn="t"/>
            <a:r>
              <a:rPr lang="en-US" b="1" dirty="0" smtClean="0"/>
              <a:t>Parents who did not come to the meeting:</a:t>
            </a:r>
            <a:r>
              <a:rPr lang="pl-PL" b="1" dirty="0" smtClean="0"/>
              <a:t> </a:t>
            </a:r>
            <a:r>
              <a:rPr lang="en-US" dirty="0" smtClean="0"/>
              <a:t>Anita: her car broke down</a:t>
            </a:r>
            <a:r>
              <a:rPr lang="pl-PL" dirty="0" smtClean="0"/>
              <a:t>; </a:t>
            </a:r>
            <a:r>
              <a:rPr lang="en-US" dirty="0" smtClean="0"/>
              <a:t>Anna and Przemysław: the babysitter was ill, they had no one to leave the child with</a:t>
            </a:r>
            <a:r>
              <a:rPr lang="pl-PL" dirty="0" smtClean="0"/>
              <a:t>; </a:t>
            </a:r>
            <a:r>
              <a:rPr lang="it-IT" dirty="0" smtClean="0"/>
              <a:t>Paulina:  in advanced pregnancy, she fainted at home</a:t>
            </a:r>
            <a:r>
              <a:rPr lang="pl-PL" dirty="0" smtClean="0"/>
              <a:t>; </a:t>
            </a:r>
            <a:r>
              <a:rPr lang="en-US" dirty="0" smtClean="0"/>
              <a:t>Ewelina: no information</a:t>
            </a:r>
            <a:endParaRPr lang="pl-PL" dirty="0" smtClean="0"/>
          </a:p>
          <a:p>
            <a:endParaRPr lang="pl-PL" sz="1050" dirty="0" smtClean="0"/>
          </a:p>
          <a:p>
            <a:r>
              <a:rPr lang="pl-PL" sz="1800" b="1" dirty="0" err="1" smtClean="0"/>
              <a:t>Conclusion</a:t>
            </a:r>
            <a:r>
              <a:rPr lang="pl-PL" sz="1800" b="1" dirty="0" smtClean="0"/>
              <a:t>:</a:t>
            </a:r>
            <a:r>
              <a:rPr lang="pl-PL" sz="1800" dirty="0" smtClean="0"/>
              <a:t> </a:t>
            </a:r>
            <a:r>
              <a:rPr lang="pl-PL" sz="1800" dirty="0" err="1" smtClean="0"/>
              <a:t>(i</a:t>
            </a:r>
            <a:r>
              <a:rPr lang="pl-PL" sz="1800" dirty="0" smtClean="0"/>
              <a:t>n Poland) </a:t>
            </a:r>
            <a:r>
              <a:rPr lang="pl-PL" sz="1800" dirty="0" err="1" smtClean="0"/>
              <a:t>it</a:t>
            </a:r>
            <a:r>
              <a:rPr lang="pl-PL" sz="1800" dirty="0" smtClean="0"/>
              <a:t> </a:t>
            </a:r>
            <a:r>
              <a:rPr lang="pl-PL" sz="1800" dirty="0" err="1" smtClean="0"/>
              <a:t>is</a:t>
            </a:r>
            <a:r>
              <a:rPr lang="pl-PL" sz="1800" dirty="0" smtClean="0"/>
              <a:t> </a:t>
            </a:r>
            <a:r>
              <a:rPr lang="pl-PL" sz="1800" dirty="0" err="1" smtClean="0"/>
              <a:t>better</a:t>
            </a:r>
            <a:r>
              <a:rPr lang="pl-PL" sz="1800" dirty="0" smtClean="0"/>
              <a:t> to </a:t>
            </a:r>
            <a:r>
              <a:rPr lang="pl-PL" sz="1800" dirty="0" err="1" smtClean="0"/>
              <a:t>invite</a:t>
            </a:r>
            <a:r>
              <a:rPr lang="pl-PL" sz="1800" dirty="0" smtClean="0"/>
              <a:t> a double </a:t>
            </a:r>
            <a:r>
              <a:rPr lang="pl-PL" sz="1800" dirty="0" err="1" smtClean="0"/>
              <a:t>number</a:t>
            </a:r>
            <a:r>
              <a:rPr lang="pl-PL" sz="1800" dirty="0" smtClean="0"/>
              <a:t> of </a:t>
            </a:r>
            <a:r>
              <a:rPr lang="pl-PL" sz="1800" dirty="0" err="1" smtClean="0"/>
              <a:t>participants</a:t>
            </a:r>
            <a:r>
              <a:rPr lang="pl-PL" sz="1800" dirty="0" smtClean="0"/>
              <a:t> </a:t>
            </a:r>
            <a:r>
              <a:rPr lang="pl-PL" sz="1800" dirty="0" err="1" smtClean="0"/>
              <a:t>than</a:t>
            </a:r>
            <a:r>
              <a:rPr lang="pl-PL" sz="1800" dirty="0" smtClean="0"/>
              <a:t> </a:t>
            </a:r>
            <a:r>
              <a:rPr lang="pl-PL" sz="1800" dirty="0" err="1" smtClean="0"/>
              <a:t>necessary</a:t>
            </a:r>
            <a:r>
              <a:rPr lang="pl-PL" sz="1800" dirty="0" smtClean="0"/>
              <a:t>…</a:t>
            </a:r>
            <a:endParaRPr lang="pl-PL"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Grp="1"/>
          </p:cNvSpPr>
          <p:nvPr>
            <p:ph type="title" idx="4294967295"/>
          </p:nvPr>
        </p:nvSpPr>
        <p:spPr/>
        <p:txBody>
          <a:bodyPr/>
          <a:lstStyle/>
          <a:p>
            <a:r>
              <a:rPr lang="it-IT" sz="3200" b="1" smtClean="0">
                <a:solidFill>
                  <a:schemeClr val="hlink"/>
                </a:solidFill>
                <a:latin typeface="Arial" charset="0"/>
                <a:cs typeface="Arial" charset="0"/>
              </a:rPr>
              <a:t>Poznan: Downs Results</a:t>
            </a:r>
          </a:p>
        </p:txBody>
      </p:sp>
      <p:sp>
        <p:nvSpPr>
          <p:cNvPr id="46083" name="Rectangle 3"/>
          <p:cNvSpPr txBox="1">
            <a:spLocks noGrp="1"/>
          </p:cNvSpPr>
          <p:nvPr>
            <p:ph type="body" idx="4294967295"/>
          </p:nvPr>
        </p:nvSpPr>
        <p:spPr>
          <a:xfrm>
            <a:off x="179512" y="1412776"/>
            <a:ext cx="8712967" cy="4608512"/>
          </a:xfrm>
        </p:spPr>
        <p:txBody>
          <a:bodyPr/>
          <a:lstStyle/>
          <a:p>
            <a:pPr lvl="0"/>
            <a:r>
              <a:rPr lang="it-IT" sz="1900" dirty="0" smtClean="0"/>
              <a:t>Need to have </a:t>
            </a:r>
            <a:r>
              <a:rPr lang="en-US" sz="1900" dirty="0" smtClean="0"/>
              <a:t>psychological help when receiving tests results (amniocentesis), during pregnancy and after delivery.  </a:t>
            </a:r>
            <a:endParaRPr lang="pl-PL" sz="1900" dirty="0" smtClean="0"/>
          </a:p>
          <a:p>
            <a:r>
              <a:rPr lang="it-IT" sz="1600" i="1" dirty="0" smtClean="0"/>
              <a:t>“</a:t>
            </a:r>
            <a:r>
              <a:rPr lang="en-US" sz="1600" i="1" dirty="0" smtClean="0"/>
              <a:t>I didn’t have any psychological help, I only got a leaflet about DS.”</a:t>
            </a:r>
            <a:endParaRPr lang="pl-PL" sz="1600" dirty="0" smtClean="0"/>
          </a:p>
          <a:p>
            <a:pPr lvl="0"/>
            <a:endParaRPr lang="pl-PL" dirty="0" smtClean="0"/>
          </a:p>
          <a:p>
            <a:pPr lvl="0"/>
            <a:r>
              <a:rPr lang="en-US" sz="1900" dirty="0" smtClean="0"/>
              <a:t>Need to train health care </a:t>
            </a:r>
            <a:r>
              <a:rPr lang="pl-PL" sz="1900" dirty="0" err="1" smtClean="0"/>
              <a:t>staff</a:t>
            </a:r>
            <a:r>
              <a:rPr lang="en-US" sz="1900" dirty="0" smtClean="0"/>
              <a:t> how to speak with parents of DS child, how to provide test results </a:t>
            </a:r>
            <a:endParaRPr lang="pl-PL" sz="1900" dirty="0" smtClean="0"/>
          </a:p>
          <a:p>
            <a:r>
              <a:rPr lang="it-IT" sz="1500" i="1" dirty="0" smtClean="0"/>
              <a:t>“</a:t>
            </a:r>
            <a:r>
              <a:rPr lang="en-US" sz="1600" i="1" dirty="0" smtClean="0"/>
              <a:t>I was informed by phone that there is a suspicion of </a:t>
            </a:r>
            <a:r>
              <a:rPr lang="en-US" sz="1600" i="1" dirty="0" err="1" smtClean="0"/>
              <a:t>trisomy</a:t>
            </a:r>
            <a:r>
              <a:rPr lang="en-US" sz="1600" i="1" dirty="0" smtClean="0"/>
              <a:t> 21. The person who told this was very upset and stuttered. She wasn’t  trained how to provide such information.”</a:t>
            </a:r>
            <a:endParaRPr lang="pl-PL" sz="1600" dirty="0" smtClean="0"/>
          </a:p>
          <a:p>
            <a:r>
              <a:rPr lang="it-IT" sz="1600" i="1" dirty="0" smtClean="0"/>
              <a:t>“I used to go to the Daytime Rehabilitation Center for Children. </a:t>
            </a:r>
            <a:r>
              <a:rPr lang="pl-PL" sz="1600" i="1" dirty="0" smtClean="0"/>
              <a:t>T</a:t>
            </a:r>
            <a:r>
              <a:rPr lang="it-IT" sz="1600" i="1" dirty="0" smtClean="0"/>
              <a:t>here was a very old doctor. She told me “These children are very difficult , you shouldn’t expect anything from her”. It was awful, how she could say that</a:t>
            </a:r>
            <a:r>
              <a:rPr lang="pl-PL" sz="1600" i="1" dirty="0" smtClean="0"/>
              <a:t>?</a:t>
            </a:r>
            <a:r>
              <a:rPr lang="it-IT" sz="1600" i="1" dirty="0" smtClean="0"/>
              <a:t>”</a:t>
            </a:r>
            <a:endParaRPr lang="pl-PL" sz="1600" dirty="0" smtClean="0"/>
          </a:p>
          <a:p>
            <a:pPr lvl="0"/>
            <a:endParaRPr lang="pl-PL" dirty="0" smtClean="0"/>
          </a:p>
          <a:p>
            <a:pPr lvl="0"/>
            <a:r>
              <a:rPr lang="it-IT" sz="1900" dirty="0" smtClean="0"/>
              <a:t>Need to create a volontary group of parents of DS child to speak with pregnant women and </a:t>
            </a:r>
            <a:r>
              <a:rPr lang="pl-PL" sz="1900" dirty="0" smtClean="0"/>
              <a:t>to </a:t>
            </a:r>
            <a:r>
              <a:rPr lang="it-IT" sz="1900" dirty="0" smtClean="0"/>
              <a:t>a mother after </a:t>
            </a:r>
            <a:r>
              <a:rPr lang="pl-PL" sz="1900" dirty="0" err="1" smtClean="0"/>
              <a:t>delivery</a:t>
            </a:r>
            <a:r>
              <a:rPr lang="it-IT" sz="1900" dirty="0" smtClean="0"/>
              <a:t>. </a:t>
            </a:r>
            <a:endParaRPr lang="pl-PL" sz="1900" dirty="0" smtClean="0"/>
          </a:p>
          <a:p>
            <a:r>
              <a:rPr lang="it-IT" sz="1600" i="1" dirty="0" smtClean="0"/>
              <a:t>“In my opinion the best person to help is a parent of a child with a DS. When I delivered in the same time in this hospital there was another mother who deliver</a:t>
            </a:r>
            <a:r>
              <a:rPr lang="pl-PL" sz="1600" i="1" dirty="0" err="1" smtClean="0"/>
              <a:t>ed</a:t>
            </a:r>
            <a:r>
              <a:rPr lang="it-IT" sz="1600" i="1" dirty="0" smtClean="0"/>
              <a:t> a baby with DS. Why they didn’t put us in the same room? Why they didn’t tell that there </a:t>
            </a:r>
            <a:r>
              <a:rPr lang="pl-PL" sz="1600" i="1" dirty="0" err="1" smtClean="0"/>
              <a:t>were</a:t>
            </a:r>
            <a:r>
              <a:rPr lang="it-IT" sz="1600" i="1" dirty="0" smtClean="0"/>
              <a:t> two of us? It would be a great opportunity to talk and support each other.”</a:t>
            </a:r>
            <a:endParaRPr lang="pl-PL"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Grp="1"/>
          </p:cNvSpPr>
          <p:nvPr>
            <p:ph type="title" idx="4294967295"/>
          </p:nvPr>
        </p:nvSpPr>
        <p:spPr>
          <a:xfrm>
            <a:off x="498475" y="484188"/>
            <a:ext cx="7556500" cy="712564"/>
          </a:xfrm>
        </p:spPr>
        <p:txBody>
          <a:bodyPr/>
          <a:lstStyle/>
          <a:p>
            <a:r>
              <a:rPr lang="it-IT" sz="3200" b="1" dirty="0" smtClean="0">
                <a:solidFill>
                  <a:schemeClr val="hlink"/>
                </a:solidFill>
                <a:latin typeface="Arial" charset="0"/>
                <a:cs typeface="Arial" charset="0"/>
              </a:rPr>
              <a:t>Poznan: Downs Results</a:t>
            </a:r>
          </a:p>
        </p:txBody>
      </p:sp>
      <p:sp>
        <p:nvSpPr>
          <p:cNvPr id="46083" name="Rectangle 3"/>
          <p:cNvSpPr txBox="1">
            <a:spLocks noGrp="1"/>
          </p:cNvSpPr>
          <p:nvPr>
            <p:ph type="body" idx="4294967295"/>
          </p:nvPr>
        </p:nvSpPr>
        <p:spPr>
          <a:xfrm>
            <a:off x="179512" y="1307901"/>
            <a:ext cx="8712967" cy="4857403"/>
          </a:xfrm>
        </p:spPr>
        <p:txBody>
          <a:bodyPr/>
          <a:lstStyle/>
          <a:p>
            <a:pPr lvl="0"/>
            <a:r>
              <a:rPr lang="it-IT" sz="1900" dirty="0" smtClean="0"/>
              <a:t>Need to create age groups on internet forums </a:t>
            </a:r>
            <a:endParaRPr lang="pl-PL" sz="1900" dirty="0" smtClean="0"/>
          </a:p>
          <a:p>
            <a:r>
              <a:rPr lang="it-IT" sz="1600" i="1" dirty="0" smtClean="0"/>
              <a:t>“When I contact other parents I want to speak with a parent of a child in the same age, f</a:t>
            </a:r>
            <a:r>
              <a:rPr lang="pl-PL" sz="1600" i="1" dirty="0" smtClean="0"/>
              <a:t>.</a:t>
            </a:r>
            <a:r>
              <a:rPr lang="it-IT" sz="1600" i="1" dirty="0" smtClean="0"/>
              <a:t>e</a:t>
            </a:r>
            <a:r>
              <a:rPr lang="pl-PL" sz="1600" i="1" dirty="0" smtClean="0"/>
              <a:t>.</a:t>
            </a:r>
            <a:r>
              <a:rPr lang="it-IT" sz="1600" i="1" dirty="0" smtClean="0"/>
              <a:t> nursery school, or the same problem. I don’t want to know the problems in primary school.”</a:t>
            </a:r>
            <a:endParaRPr lang="pl-PL" sz="1600" i="1" dirty="0" smtClean="0"/>
          </a:p>
          <a:p>
            <a:endParaRPr lang="pl-PL" sz="1200" dirty="0" smtClean="0"/>
          </a:p>
          <a:p>
            <a:pPr lvl="0"/>
            <a:r>
              <a:rPr lang="it-IT" sz="1900" dirty="0" smtClean="0"/>
              <a:t>Health care profes</a:t>
            </a:r>
            <a:r>
              <a:rPr lang="pl-PL" sz="1900" dirty="0" smtClean="0"/>
              <a:t>s</a:t>
            </a:r>
            <a:r>
              <a:rPr lang="it-IT" sz="1900" dirty="0" smtClean="0"/>
              <a:t>ionals should  help to find a contact to the associations, other parents, forums. </a:t>
            </a:r>
            <a:endParaRPr lang="pl-PL" sz="1900" dirty="0" smtClean="0"/>
          </a:p>
          <a:p>
            <a:r>
              <a:rPr lang="it-IT" sz="1600" i="1" dirty="0" smtClean="0"/>
              <a:t>“My paediatrician told me that she didn’t know much about DS but she knew one family with a child with DS and she would ask them if I could call them.”</a:t>
            </a:r>
            <a:endParaRPr lang="pl-PL" sz="1600" i="1" dirty="0" smtClean="0"/>
          </a:p>
          <a:p>
            <a:endParaRPr lang="pl-PL" sz="1200" dirty="0" smtClean="0"/>
          </a:p>
          <a:p>
            <a:pPr lvl="0"/>
            <a:r>
              <a:rPr lang="it-IT" sz="1900" dirty="0" smtClean="0"/>
              <a:t>The need for continuous training of doctors in the field of new available knowledge.</a:t>
            </a:r>
            <a:endParaRPr lang="pl-PL" sz="1900" dirty="0" smtClean="0"/>
          </a:p>
          <a:p>
            <a:r>
              <a:rPr lang="it-IT" sz="1600" i="1" dirty="0" smtClean="0"/>
              <a:t>“It’s important to remember that our children have different body, they metabolise in different way. There are many doctors who still use information from the 1960’, 1970’. The knowledge is changing and there are many new studies also about our children. </a:t>
            </a:r>
            <a:endParaRPr lang="pl-PL" sz="1200" i="1" dirty="0" smtClean="0"/>
          </a:p>
          <a:p>
            <a:endParaRPr lang="pl-PL" sz="1600" dirty="0" smtClean="0"/>
          </a:p>
          <a:p>
            <a:pPr lvl="0"/>
            <a:r>
              <a:rPr lang="pl-PL" sz="1900" dirty="0" smtClean="0"/>
              <a:t>An </a:t>
            </a:r>
            <a:r>
              <a:rPr lang="pl-PL" sz="1900" dirty="0" err="1" smtClean="0"/>
              <a:t>urgent</a:t>
            </a:r>
            <a:r>
              <a:rPr lang="pl-PL" sz="1900" dirty="0" smtClean="0"/>
              <a:t> </a:t>
            </a:r>
            <a:r>
              <a:rPr lang="it-IT" sz="1900" dirty="0" smtClean="0"/>
              <a:t>need to create a center for </a:t>
            </a:r>
            <a:r>
              <a:rPr lang="pl-PL" sz="1900" dirty="0" smtClean="0"/>
              <a:t>DS </a:t>
            </a:r>
            <a:r>
              <a:rPr lang="it-IT" sz="1900" dirty="0" smtClean="0"/>
              <a:t>children</a:t>
            </a:r>
            <a:r>
              <a:rPr lang="pl-PL" sz="1900" dirty="0" smtClean="0"/>
              <a:t> </a:t>
            </a:r>
            <a:r>
              <a:rPr lang="pl-PL" sz="1900" dirty="0" err="1" smtClean="0"/>
              <a:t>with</a:t>
            </a:r>
            <a:r>
              <a:rPr lang="pl-PL" sz="1900" dirty="0" smtClean="0"/>
              <a:t> </a:t>
            </a:r>
            <a:r>
              <a:rPr lang="pl-PL" sz="1900" dirty="0" err="1" smtClean="0"/>
              <a:t>all</a:t>
            </a:r>
            <a:r>
              <a:rPr lang="pl-PL" sz="1900" dirty="0" smtClean="0"/>
              <a:t> </a:t>
            </a:r>
            <a:r>
              <a:rPr lang="pl-PL" sz="1900" dirty="0" err="1" smtClean="0"/>
              <a:t>relevant</a:t>
            </a:r>
            <a:r>
              <a:rPr lang="pl-PL" sz="1900" dirty="0" smtClean="0"/>
              <a:t> </a:t>
            </a:r>
            <a:r>
              <a:rPr lang="it-IT" sz="1900" dirty="0" smtClean="0"/>
              <a:t>specialists. It can be open few days a month. </a:t>
            </a:r>
            <a:r>
              <a:rPr lang="pl-PL" sz="1900" dirty="0" smtClean="0"/>
              <a:t>A DS </a:t>
            </a:r>
            <a:r>
              <a:rPr lang="pl-PL" sz="1900" dirty="0" err="1" smtClean="0"/>
              <a:t>child</a:t>
            </a:r>
            <a:r>
              <a:rPr lang="pl-PL" sz="1900" dirty="0" smtClean="0"/>
              <a:t> </a:t>
            </a:r>
            <a:r>
              <a:rPr lang="pl-PL" sz="1900" dirty="0" err="1" smtClean="0"/>
              <a:t>can</a:t>
            </a:r>
            <a:r>
              <a:rPr lang="pl-PL" sz="1900" dirty="0" smtClean="0"/>
              <a:t> </a:t>
            </a:r>
            <a:r>
              <a:rPr lang="pl-PL" sz="1900" dirty="0" err="1" smtClean="0"/>
              <a:t>meet</a:t>
            </a:r>
            <a:r>
              <a:rPr lang="pl-PL" sz="1900" dirty="0" smtClean="0"/>
              <a:t> </a:t>
            </a:r>
            <a:r>
              <a:rPr lang="pl-PL" sz="1900" dirty="0" err="1" smtClean="0"/>
              <a:t>all</a:t>
            </a:r>
            <a:r>
              <a:rPr lang="it-IT" sz="1900" dirty="0" smtClean="0"/>
              <a:t> </a:t>
            </a:r>
            <a:r>
              <a:rPr lang="pl-PL" sz="1900" dirty="0" err="1" smtClean="0"/>
              <a:t>the</a:t>
            </a:r>
            <a:r>
              <a:rPr lang="pl-PL" sz="1900" dirty="0" smtClean="0"/>
              <a:t> </a:t>
            </a:r>
            <a:r>
              <a:rPr lang="pl-PL" sz="1900" dirty="0" err="1" smtClean="0"/>
              <a:t>specialists</a:t>
            </a:r>
            <a:r>
              <a:rPr lang="pl-PL" sz="1900" dirty="0" smtClean="0"/>
              <a:t> </a:t>
            </a:r>
            <a:r>
              <a:rPr lang="it-IT" sz="1900" dirty="0" smtClean="0"/>
              <a:t>and get recommendations from all of them</a:t>
            </a:r>
            <a:r>
              <a:rPr lang="pl-PL" sz="1900" dirty="0" smtClean="0"/>
              <a:t>.</a:t>
            </a:r>
            <a:endParaRPr lang="pl-PL" sz="19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Grp="1"/>
          </p:cNvSpPr>
          <p:nvPr>
            <p:ph type="title" idx="4294967295"/>
          </p:nvPr>
        </p:nvSpPr>
        <p:spPr/>
        <p:txBody>
          <a:bodyPr/>
          <a:lstStyle/>
          <a:p>
            <a:r>
              <a:rPr lang="it-IT" sz="3200" b="1" dirty="0" smtClean="0">
                <a:solidFill>
                  <a:schemeClr val="hlink"/>
                </a:solidFill>
                <a:latin typeface="Arial" charset="0"/>
                <a:cs typeface="Arial" charset="0"/>
              </a:rPr>
              <a:t>Poznan: Downs Results</a:t>
            </a:r>
          </a:p>
        </p:txBody>
      </p:sp>
      <p:pic>
        <p:nvPicPr>
          <p:cNvPr id="1026" name="Picture 2" descr="C:\Users\Anna\Desktop\103___05\IMG_0587.JPG"/>
          <p:cNvPicPr>
            <a:picLocks noChangeAspect="1" noChangeArrowheads="1"/>
          </p:cNvPicPr>
          <p:nvPr/>
        </p:nvPicPr>
        <p:blipFill>
          <a:blip r:embed="rId2"/>
          <a:srcRect l="10043" t="25971" r="17150" b="17703"/>
          <a:stretch>
            <a:fillRect/>
          </a:stretch>
        </p:blipFill>
        <p:spPr bwMode="auto">
          <a:xfrm>
            <a:off x="721403" y="1052736"/>
            <a:ext cx="7751233" cy="4248472"/>
          </a:xfrm>
          <a:prstGeom prst="rect">
            <a:avLst/>
          </a:prstGeom>
          <a:noFill/>
        </p:spPr>
      </p:pic>
      <p:sp>
        <p:nvSpPr>
          <p:cNvPr id="1027" name="Rectangle 3"/>
          <p:cNvSpPr>
            <a:spLocks noChangeArrowheads="1"/>
          </p:cNvSpPr>
          <p:nvPr/>
        </p:nvSpPr>
        <p:spPr bwMode="auto">
          <a:xfrm>
            <a:off x="288032" y="5399058"/>
            <a:ext cx="874846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An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excellent</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atmosphare</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t</a:t>
            </a:r>
            <a:r>
              <a:rPr kumimoji="0" lang="it-IT"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he meeting lasted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more</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than</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it-IT"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three hours.</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it-IT"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Mothers exchanged e-mail addresses and sent the first message the next day.</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They</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want to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collaborate</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baseline="0" dirty="0" err="1" smtClean="0">
                <a:ln>
                  <a:noFill/>
                </a:ln>
                <a:solidFill>
                  <a:schemeClr val="bg2"/>
                </a:solidFill>
                <a:effectLst/>
                <a:latin typeface="Arial" pitchFamily="34" charset="0"/>
                <a:ea typeface="Times New Roman" pitchFamily="18" charset="0"/>
                <a:cs typeface="Arial" pitchFamily="34" charset="0"/>
              </a:rPr>
              <a:t>with</a:t>
            </a:r>
            <a:r>
              <a:rPr kumimoji="0" lang="pl-PL" sz="18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dirty="0" err="1" smtClean="0">
                <a:ln>
                  <a:noFill/>
                </a:ln>
                <a:solidFill>
                  <a:schemeClr val="bg2"/>
                </a:solidFill>
                <a:effectLst/>
                <a:latin typeface="Arial" pitchFamily="34" charset="0"/>
                <a:ea typeface="Times New Roman" pitchFamily="18" charset="0"/>
                <a:cs typeface="Arial" pitchFamily="34" charset="0"/>
              </a:rPr>
              <a:t>EUROlinkCAT</a:t>
            </a:r>
            <a:r>
              <a:rPr kumimoji="0" lang="pl-PL" sz="1800" b="0" i="0" u="none" strike="noStrike" cap="none" normalizeH="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dirty="0" err="1" smtClean="0">
                <a:ln>
                  <a:noFill/>
                </a:ln>
                <a:solidFill>
                  <a:schemeClr val="bg2"/>
                </a:solidFill>
                <a:effectLst/>
                <a:latin typeface="Arial" pitchFamily="34" charset="0"/>
                <a:ea typeface="Times New Roman" pitchFamily="18" charset="0"/>
                <a:cs typeface="Arial" pitchFamily="34" charset="0"/>
              </a:rPr>
              <a:t>also</a:t>
            </a:r>
            <a:r>
              <a:rPr kumimoji="0" lang="pl-PL" sz="1800" b="0" i="0" u="none" strike="noStrike" cap="none" normalizeH="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dirty="0" err="1" smtClean="0">
                <a:ln>
                  <a:noFill/>
                </a:ln>
                <a:solidFill>
                  <a:schemeClr val="bg2"/>
                </a:solidFill>
                <a:effectLst/>
                <a:latin typeface="Arial" pitchFamily="34" charset="0"/>
                <a:ea typeface="Times New Roman" pitchFamily="18" charset="0"/>
                <a:cs typeface="Arial" pitchFamily="34" charset="0"/>
              </a:rPr>
              <a:t>in</a:t>
            </a:r>
            <a:r>
              <a:rPr kumimoji="0" lang="pl-PL" sz="1800" b="0" i="0" u="none" strike="noStrike" cap="none" normalizeH="0" dirty="0" smtClean="0">
                <a:ln>
                  <a:noFill/>
                </a:ln>
                <a:solidFill>
                  <a:schemeClr val="bg2"/>
                </a:solidFill>
                <a:effectLst/>
                <a:latin typeface="Arial" pitchFamily="34" charset="0"/>
                <a:ea typeface="Times New Roman" pitchFamily="18" charset="0"/>
                <a:cs typeface="Arial" pitchFamily="34" charset="0"/>
              </a:rPr>
              <a:t> </a:t>
            </a:r>
            <a:r>
              <a:rPr kumimoji="0" lang="pl-PL" sz="1800" b="0" i="0" u="none" strike="noStrike" cap="none" normalizeH="0" dirty="0" err="1" smtClean="0">
                <a:ln>
                  <a:noFill/>
                </a:ln>
                <a:solidFill>
                  <a:schemeClr val="bg2"/>
                </a:solidFill>
                <a:effectLst/>
                <a:latin typeface="Arial" pitchFamily="34" charset="0"/>
                <a:ea typeface="Times New Roman" pitchFamily="18" charset="0"/>
                <a:cs typeface="Arial" pitchFamily="34" charset="0"/>
              </a:rPr>
              <a:t>future</a:t>
            </a:r>
            <a:r>
              <a:rPr kumimoji="0" lang="pl-PL" sz="1800" b="0" i="0" u="none" strike="noStrike" cap="none" normalizeH="0" dirty="0" smtClean="0">
                <a:ln>
                  <a:noFill/>
                </a:ln>
                <a:solidFill>
                  <a:schemeClr val="bg2"/>
                </a:solidFill>
                <a:effectLst/>
                <a:latin typeface="Arial" pitchFamily="34" charset="0"/>
                <a:ea typeface="Times New Roman" pitchFamily="18" charset="0"/>
                <a:cs typeface="Arial" pitchFamily="34" charset="0"/>
              </a:rPr>
              <a:t>.</a:t>
            </a:r>
            <a:endParaRPr kumimoji="0" lang="it-IT" sz="2800" b="0" i="0" u="none" strike="noStrike" cap="none" normalizeH="0" baseline="0" dirty="0" smtClean="0">
              <a:ln>
                <a:noFill/>
              </a:ln>
              <a:solidFill>
                <a:schemeClr val="bg2"/>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Grp="1"/>
          </p:cNvSpPr>
          <p:nvPr>
            <p:ph type="title" idx="4294967295"/>
          </p:nvPr>
        </p:nvSpPr>
        <p:spPr/>
        <p:txBody>
          <a:bodyPr/>
          <a:lstStyle/>
          <a:p>
            <a:r>
              <a:rPr lang="it-IT" sz="3200" b="1" dirty="0" smtClean="0">
                <a:solidFill>
                  <a:schemeClr val="accent2"/>
                </a:solidFill>
                <a:latin typeface="Arial" charset="0"/>
                <a:cs typeface="Arial" charset="0"/>
              </a:rPr>
              <a:t>Newcastle: CHD </a:t>
            </a:r>
            <a:r>
              <a:rPr lang="it-IT" sz="3200" b="1" dirty="0" err="1" smtClean="0">
                <a:solidFill>
                  <a:schemeClr val="accent2"/>
                </a:solidFill>
                <a:latin typeface="Arial" charset="0"/>
                <a:cs typeface="Arial" charset="0"/>
              </a:rPr>
              <a:t>plans</a:t>
            </a:r>
            <a:endParaRPr lang="it-IT" sz="3200" b="1" dirty="0" smtClean="0">
              <a:solidFill>
                <a:schemeClr val="accent2"/>
              </a:solidFill>
              <a:latin typeface="Arial" charset="0"/>
              <a:cs typeface="Arial" charset="0"/>
            </a:endParaRPr>
          </a:p>
        </p:txBody>
      </p:sp>
      <p:sp>
        <p:nvSpPr>
          <p:cNvPr id="51203" name="Rectangle 3"/>
          <p:cNvSpPr txBox="1">
            <a:spLocks noGrp="1"/>
          </p:cNvSpPr>
          <p:nvPr>
            <p:ph type="body" idx="4294967295"/>
          </p:nvPr>
        </p:nvSpPr>
        <p:spPr/>
        <p:txBody>
          <a:bodyPr/>
          <a:lstStyle/>
          <a:p>
            <a:pPr algn="just"/>
            <a:r>
              <a:rPr lang="en-US" sz="2000" dirty="0">
                <a:latin typeface="Arial" charset="0"/>
                <a:cs typeface="Arial" charset="0"/>
              </a:rPr>
              <a:t> - Track record of working closely with CHD clinicians so this is why </a:t>
            </a:r>
            <a:r>
              <a:rPr lang="en-US" sz="2000" dirty="0" err="1">
                <a:latin typeface="Arial" charset="0"/>
                <a:cs typeface="Arial" charset="0"/>
              </a:rPr>
              <a:t>Ncl</a:t>
            </a:r>
            <a:r>
              <a:rPr lang="en-US" sz="2000" dirty="0">
                <a:latin typeface="Arial" charset="0"/>
                <a:cs typeface="Arial" charset="0"/>
              </a:rPr>
              <a:t> are doing </a:t>
            </a:r>
            <a:r>
              <a:rPr lang="en-US" sz="2000" dirty="0" smtClean="0">
                <a:latin typeface="Arial" charset="0"/>
                <a:cs typeface="Arial" charset="0"/>
              </a:rPr>
              <a:t>CHD</a:t>
            </a:r>
          </a:p>
          <a:p>
            <a:pPr algn="just"/>
            <a:endParaRPr lang="en-US" sz="2000" dirty="0" smtClean="0">
              <a:latin typeface="Arial" charset="0"/>
              <a:cs typeface="Arial" charset="0"/>
            </a:endParaRPr>
          </a:p>
          <a:p>
            <a:pPr algn="just">
              <a:buFontTx/>
              <a:buChar char="-"/>
            </a:pPr>
            <a:r>
              <a:rPr lang="en-US" sz="2000" dirty="0" smtClean="0">
                <a:latin typeface="Arial" charset="0"/>
                <a:cs typeface="Arial" charset="0"/>
              </a:rPr>
              <a:t>Experienced </a:t>
            </a:r>
            <a:r>
              <a:rPr lang="en-US" sz="2000" dirty="0">
                <a:latin typeface="Arial" charset="0"/>
                <a:cs typeface="Arial" charset="0"/>
              </a:rPr>
              <a:t>qualitative researcher within team who will facilitate the FG with </a:t>
            </a:r>
            <a:r>
              <a:rPr lang="en-US" sz="2000" dirty="0" smtClean="0">
                <a:latin typeface="Arial" charset="0"/>
                <a:cs typeface="Arial" charset="0"/>
              </a:rPr>
              <a:t>JR</a:t>
            </a:r>
          </a:p>
          <a:p>
            <a:pPr algn="just">
              <a:buFontTx/>
              <a:buChar char="-"/>
            </a:pPr>
            <a:endParaRPr lang="en-US" sz="2000" dirty="0">
              <a:latin typeface="Arial" charset="0"/>
              <a:cs typeface="Arial" charset="0"/>
            </a:endParaRPr>
          </a:p>
          <a:p>
            <a:pPr algn="just">
              <a:buFontTx/>
              <a:buChar char="-"/>
            </a:pPr>
            <a:r>
              <a:rPr lang="en-US" sz="2000" dirty="0" smtClean="0">
                <a:latin typeface="Arial" charset="0"/>
                <a:cs typeface="Arial" charset="0"/>
              </a:rPr>
              <a:t>Full </a:t>
            </a:r>
            <a:r>
              <a:rPr lang="en-US" sz="2000" dirty="0">
                <a:latin typeface="Arial" charset="0"/>
                <a:cs typeface="Arial" charset="0"/>
              </a:rPr>
              <a:t>ethics application will be needed, currently being </a:t>
            </a:r>
            <a:r>
              <a:rPr lang="en-US" sz="2000" dirty="0" smtClean="0">
                <a:latin typeface="Arial" charset="0"/>
                <a:cs typeface="Arial" charset="0"/>
              </a:rPr>
              <a:t>drafted</a:t>
            </a:r>
          </a:p>
          <a:p>
            <a:pPr marL="0" indent="0" algn="just"/>
            <a:endParaRPr lang="en-US" sz="2000" dirty="0">
              <a:latin typeface="Arial" charset="0"/>
              <a:cs typeface="Arial" charset="0"/>
            </a:endParaRPr>
          </a:p>
          <a:p>
            <a:pPr marL="0" indent="0" algn="just"/>
            <a:r>
              <a:rPr lang="en-US" sz="2000" dirty="0" smtClean="0">
                <a:latin typeface="Arial" charset="0"/>
                <a:cs typeface="Arial" charset="0"/>
              </a:rPr>
              <a:t>- </a:t>
            </a:r>
            <a:r>
              <a:rPr lang="en-US" sz="2000" dirty="0">
                <a:latin typeface="Arial" charset="0"/>
                <a:cs typeface="Arial" charset="0"/>
              </a:rPr>
              <a:t>Current plan (depending on ethics) to run FG in late Sept</a:t>
            </a:r>
          </a:p>
          <a:p>
            <a:endParaRPr lang="it-IT"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Grp="1"/>
          </p:cNvSpPr>
          <p:nvPr>
            <p:ph type="title" idx="4294967295"/>
          </p:nvPr>
        </p:nvSpPr>
        <p:spPr/>
        <p:txBody>
          <a:bodyPr/>
          <a:lstStyle/>
          <a:p>
            <a:r>
              <a:rPr lang="it-IT" sz="3200" b="1" smtClean="0">
                <a:solidFill>
                  <a:schemeClr val="hlink"/>
                </a:solidFill>
                <a:latin typeface="Arial" charset="0"/>
                <a:cs typeface="Arial" charset="0"/>
              </a:rPr>
              <a:t>Focus Groups following the pilot</a:t>
            </a:r>
          </a:p>
        </p:txBody>
      </p:sp>
      <p:sp>
        <p:nvSpPr>
          <p:cNvPr id="53251" name="Text Box 3"/>
          <p:cNvSpPr txBox="1">
            <a:spLocks noGrp="1"/>
          </p:cNvSpPr>
          <p:nvPr>
            <p:ph type="body" idx="4294967295"/>
          </p:nvPr>
        </p:nvSpPr>
        <p:spPr/>
        <p:txBody>
          <a:bodyPr/>
          <a:lstStyle/>
          <a:p>
            <a:pPr>
              <a:buFontTx/>
              <a:buChar char="•"/>
            </a:pPr>
            <a:r>
              <a:rPr lang="it-IT" sz="2400" dirty="0" smtClean="0">
                <a:solidFill>
                  <a:srgbClr val="0000FF"/>
                </a:solidFill>
                <a:latin typeface="Arial" charset="0"/>
                <a:cs typeface="Arial" charset="0"/>
              </a:rPr>
              <a:t>Spina Bifida, Cleft, CHD, Down or others ?</a:t>
            </a:r>
          </a:p>
          <a:p>
            <a:pPr>
              <a:buFontTx/>
              <a:buChar char="•"/>
            </a:pPr>
            <a:r>
              <a:rPr lang="it-IT" sz="2400" dirty="0" smtClean="0">
                <a:solidFill>
                  <a:srgbClr val="0000FF"/>
                </a:solidFill>
                <a:latin typeface="Arial" charset="0"/>
                <a:cs typeface="Arial" charset="0"/>
              </a:rPr>
              <a:t>Geographic spread</a:t>
            </a:r>
          </a:p>
          <a:p>
            <a:pPr>
              <a:buFontTx/>
              <a:buChar char="•"/>
            </a:pPr>
            <a:r>
              <a:rPr lang="it-IT" sz="2400" dirty="0" smtClean="0">
                <a:solidFill>
                  <a:srgbClr val="0000FF"/>
                </a:solidFill>
                <a:latin typeface="Arial" charset="0"/>
                <a:cs typeface="Arial" charset="0"/>
              </a:rPr>
              <a:t>Who is interested</a:t>
            </a:r>
          </a:p>
          <a:p>
            <a:pPr>
              <a:buFontTx/>
              <a:buChar char="•"/>
            </a:pPr>
            <a:r>
              <a:rPr lang="it-IT" sz="2400" dirty="0" smtClean="0">
                <a:solidFill>
                  <a:srgbClr val="0000FF"/>
                </a:solidFill>
                <a:latin typeface="Arial" charset="0"/>
                <a:cs typeface="Arial" charset="0"/>
              </a:rPr>
              <a:t>Timing</a:t>
            </a:r>
          </a:p>
          <a:p>
            <a:pPr>
              <a:buFontTx/>
              <a:buChar char="•"/>
            </a:pPr>
            <a:endParaRPr lang="it-IT" sz="2400" dirty="0" smtClean="0">
              <a:solidFill>
                <a:srgbClr val="0000FF"/>
              </a:solidFill>
              <a:latin typeface="Arial" charset="0"/>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5580063" y="2133600"/>
            <a:ext cx="3311525" cy="1023938"/>
          </a:xfrm>
          <a:prstGeom prst="leftRightArrow">
            <a:avLst>
              <a:gd name="adj1" fmla="val 50000"/>
              <a:gd name="adj2" fmla="val 50000"/>
            </a:avLst>
          </a:prstGeom>
          <a:solidFill>
            <a:srgbClr val="0070C0">
              <a:alpha val="24705"/>
            </a:srgbClr>
          </a:solidFill>
          <a:ln w="12700" cap="flat" cmpd="sng">
            <a:solidFill>
              <a:srgbClr val="1C0C48"/>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lstStyle/>
          <a:p>
            <a:pPr algn="ctr" fontAlgn="auto">
              <a:spcBef>
                <a:spcPts val="0"/>
              </a:spcBef>
              <a:spcAft>
                <a:spcPts val="0"/>
              </a:spcAft>
              <a:buSzPct val="25000"/>
              <a:defRPr/>
            </a:pPr>
            <a:r>
              <a:rPr lang="en-GB" sz="2400" kern="0">
                <a:solidFill>
                  <a:srgbClr val="1E0F49"/>
                </a:solidFill>
                <a:latin typeface="Calibri"/>
                <a:ea typeface="Calibri"/>
                <a:cs typeface="Calibri"/>
                <a:sym typeface="Calibri"/>
              </a:rPr>
              <a:t>Connect</a:t>
            </a:r>
            <a:r>
              <a:rPr lang="en-GB" sz="2400" b="1" kern="0">
                <a:solidFill>
                  <a:srgbClr val="00B050"/>
                </a:solidFill>
                <a:latin typeface="Calibri"/>
                <a:ea typeface="Calibri"/>
                <a:cs typeface="Calibri"/>
                <a:sym typeface="Calibri"/>
              </a:rPr>
              <a:t>E</a:t>
            </a:r>
            <a:r>
              <a:rPr lang="en-GB" sz="2400" kern="0">
                <a:solidFill>
                  <a:srgbClr val="1E0F49"/>
                </a:solidFill>
                <a:latin typeface="Calibri"/>
                <a:ea typeface="Calibri"/>
                <a:cs typeface="Calibri"/>
                <a:sym typeface="Calibri"/>
              </a:rPr>
              <a:t>people</a:t>
            </a:r>
          </a:p>
        </p:txBody>
      </p:sp>
      <p:grpSp>
        <p:nvGrpSpPr>
          <p:cNvPr id="28674" name="Shape 99"/>
          <p:cNvGrpSpPr>
            <a:grpSpLocks/>
          </p:cNvGrpSpPr>
          <p:nvPr/>
        </p:nvGrpSpPr>
        <p:grpSpPr bwMode="auto">
          <a:xfrm>
            <a:off x="1619250" y="1268413"/>
            <a:ext cx="7002463" cy="5072062"/>
            <a:chOff x="1619671" y="1268759"/>
            <a:chExt cx="7002808" cy="5071216"/>
          </a:xfrm>
        </p:grpSpPr>
        <p:cxnSp>
          <p:nvCxnSpPr>
            <p:cNvPr id="28678" name="Shape 100"/>
            <p:cNvCxnSpPr>
              <a:cxnSpLocks noChangeShapeType="1"/>
              <a:stCxn id="28679" idx="0"/>
              <a:endCxn id="28683" idx="2"/>
            </p:cNvCxnSpPr>
            <p:nvPr/>
          </p:nvCxnSpPr>
          <p:spPr bwMode="auto">
            <a:xfrm rot="10800000">
              <a:off x="4879471" y="2298296"/>
              <a:ext cx="0" cy="433500"/>
            </a:xfrm>
            <a:prstGeom prst="straightConnector1">
              <a:avLst/>
            </a:prstGeom>
            <a:noFill/>
            <a:ln w="50800">
              <a:solidFill>
                <a:srgbClr val="00356B"/>
              </a:solidFill>
              <a:round/>
              <a:headEnd/>
              <a:tailEnd type="triangle" w="lg" len="lg"/>
            </a:ln>
          </p:spPr>
        </p:cxnSp>
        <p:sp>
          <p:nvSpPr>
            <p:cNvPr id="28679" name="Shape 101"/>
            <p:cNvSpPr>
              <a:spLocks noChangeArrowheads="1"/>
            </p:cNvSpPr>
            <p:nvPr/>
          </p:nvSpPr>
          <p:spPr bwMode="auto">
            <a:xfrm>
              <a:off x="3979471" y="2731796"/>
              <a:ext cx="1800000" cy="1692187"/>
            </a:xfrm>
            <a:prstGeom prst="roundRect">
              <a:avLst>
                <a:gd name="adj" fmla="val 16667"/>
              </a:avLst>
            </a:prstGeom>
            <a:solidFill>
              <a:srgbClr val="00B050">
                <a:alpha val="11765"/>
              </a:srgbClr>
            </a:solidFill>
            <a:ln w="47625">
              <a:solidFill>
                <a:srgbClr val="00B050"/>
              </a:solidFill>
              <a:round/>
              <a:headEnd/>
              <a:tailEnd/>
            </a:ln>
          </p:spPr>
          <p:txBody>
            <a:bodyPr lIns="91425" tIns="45700" rIns="91425" bIns="45700" anchor="ctr"/>
            <a:lstStyle/>
            <a:p>
              <a:pPr algn="ctr">
                <a:buSzPct val="25000"/>
              </a:pPr>
              <a:r>
                <a:rPr lang="en-GB" sz="2400">
                  <a:solidFill>
                    <a:srgbClr val="140F49"/>
                  </a:solidFill>
                  <a:latin typeface="Calibri" pitchFamily="34" charset="0"/>
                  <a:sym typeface="Calibri" pitchFamily="34" charset="0"/>
                </a:rPr>
                <a:t>Live Births in EUROCAT Registries</a:t>
              </a:r>
            </a:p>
          </p:txBody>
        </p:sp>
        <p:cxnSp>
          <p:nvCxnSpPr>
            <p:cNvPr id="28680" name="Shape 103"/>
            <p:cNvCxnSpPr>
              <a:cxnSpLocks noChangeShapeType="1"/>
              <a:stCxn id="28679" idx="3"/>
            </p:cNvCxnSpPr>
            <p:nvPr/>
          </p:nvCxnSpPr>
          <p:spPr bwMode="auto">
            <a:xfrm>
              <a:off x="5779471" y="3577890"/>
              <a:ext cx="759300" cy="0"/>
            </a:xfrm>
            <a:prstGeom prst="straightConnector1">
              <a:avLst/>
            </a:prstGeom>
            <a:noFill/>
            <a:ln w="50800" cap="rnd">
              <a:solidFill>
                <a:srgbClr val="00356B"/>
              </a:solidFill>
              <a:round/>
              <a:headEnd/>
              <a:tailEnd type="triangle" w="lg" len="lg"/>
            </a:ln>
          </p:spPr>
        </p:cxnSp>
        <p:cxnSp>
          <p:nvCxnSpPr>
            <p:cNvPr id="28681" name="Shape 104"/>
            <p:cNvCxnSpPr>
              <a:cxnSpLocks noChangeShapeType="1"/>
              <a:stCxn id="28679" idx="2"/>
              <a:endCxn id="28684" idx="0"/>
            </p:cNvCxnSpPr>
            <p:nvPr/>
          </p:nvCxnSpPr>
          <p:spPr bwMode="auto">
            <a:xfrm>
              <a:off x="4879471" y="4423984"/>
              <a:ext cx="13500" cy="517200"/>
            </a:xfrm>
            <a:prstGeom prst="straightConnector1">
              <a:avLst/>
            </a:prstGeom>
            <a:noFill/>
            <a:ln w="50800">
              <a:solidFill>
                <a:srgbClr val="00356B"/>
              </a:solidFill>
              <a:round/>
              <a:headEnd/>
              <a:tailEnd type="triangle" w="lg" len="lg"/>
            </a:ln>
          </p:spPr>
        </p:cxnSp>
        <p:cxnSp>
          <p:nvCxnSpPr>
            <p:cNvPr id="28682" name="Shape 106"/>
            <p:cNvCxnSpPr>
              <a:cxnSpLocks noChangeShapeType="1"/>
              <a:stCxn id="28679" idx="1"/>
              <a:endCxn id="28685" idx="3"/>
            </p:cNvCxnSpPr>
            <p:nvPr/>
          </p:nvCxnSpPr>
          <p:spPr bwMode="auto">
            <a:xfrm rot="10800000">
              <a:off x="3197971" y="3577890"/>
              <a:ext cx="781500" cy="0"/>
            </a:xfrm>
            <a:prstGeom prst="straightConnector1">
              <a:avLst/>
            </a:prstGeom>
            <a:noFill/>
            <a:ln w="50800">
              <a:solidFill>
                <a:srgbClr val="00356B"/>
              </a:solidFill>
              <a:miter lim="800000"/>
              <a:headEnd/>
              <a:tailEnd type="triangle" w="lg" len="lg"/>
            </a:ln>
          </p:spPr>
        </p:cxnSp>
        <p:sp>
          <p:nvSpPr>
            <p:cNvPr id="28683" name="Shape 102"/>
            <p:cNvSpPr>
              <a:spLocks noChangeArrowheads="1"/>
            </p:cNvSpPr>
            <p:nvPr/>
          </p:nvSpPr>
          <p:spPr bwMode="auto">
            <a:xfrm>
              <a:off x="3979471" y="1268759"/>
              <a:ext cx="1800000" cy="1029475"/>
            </a:xfrm>
            <a:prstGeom prst="rect">
              <a:avLst/>
            </a:prstGeom>
            <a:solidFill>
              <a:srgbClr val="5927D7">
                <a:alpha val="47842"/>
              </a:srgbClr>
            </a:solidFill>
            <a:ln w="28575">
              <a:solidFill>
                <a:srgbClr val="7030A0"/>
              </a:solidFill>
              <a:round/>
              <a:headEnd/>
              <a:tailEnd/>
            </a:ln>
          </p:spPr>
          <p:txBody>
            <a:bodyPr lIns="144000" tIns="144000" rIns="144000" bIns="144000" anchor="ctr"/>
            <a:lstStyle/>
            <a:p>
              <a:pPr algn="ctr">
                <a:buSzPct val="25000"/>
              </a:pPr>
              <a:r>
                <a:rPr lang="en-GB" sz="2400">
                  <a:solidFill>
                    <a:srgbClr val="1E0F49"/>
                  </a:solidFill>
                  <a:latin typeface="Calibri" pitchFamily="34" charset="0"/>
                  <a:sym typeface="Calibri" pitchFamily="34" charset="0"/>
                </a:rPr>
                <a:t>Death Certificates</a:t>
              </a:r>
            </a:p>
          </p:txBody>
        </p:sp>
        <p:sp>
          <p:nvSpPr>
            <p:cNvPr id="28684" name="Shape 105"/>
            <p:cNvSpPr>
              <a:spLocks noChangeArrowheads="1"/>
            </p:cNvSpPr>
            <p:nvPr/>
          </p:nvSpPr>
          <p:spPr bwMode="auto">
            <a:xfrm>
              <a:off x="4104000" y="4941167"/>
              <a:ext cx="1578223" cy="1398808"/>
            </a:xfrm>
            <a:prstGeom prst="rect">
              <a:avLst/>
            </a:prstGeom>
            <a:solidFill>
              <a:srgbClr val="5927D7">
                <a:alpha val="47842"/>
              </a:srgbClr>
            </a:solidFill>
            <a:ln w="28575">
              <a:solidFill>
                <a:srgbClr val="7030A0"/>
              </a:solidFill>
              <a:round/>
              <a:headEnd/>
              <a:tailEnd/>
            </a:ln>
          </p:spPr>
          <p:txBody>
            <a:bodyPr lIns="144000" tIns="144000" rIns="144000" bIns="144000" anchor="ctr"/>
            <a:lstStyle/>
            <a:p>
              <a:pPr algn="ctr">
                <a:buSzPct val="25000"/>
              </a:pPr>
              <a:r>
                <a:rPr lang="en-GB" sz="2400">
                  <a:solidFill>
                    <a:srgbClr val="1E0F49"/>
                  </a:solidFill>
                  <a:latin typeface="Calibri" pitchFamily="34" charset="0"/>
                  <a:sym typeface="Calibri" pitchFamily="34" charset="0"/>
                </a:rPr>
                <a:t>Special Education Needs</a:t>
              </a:r>
            </a:p>
          </p:txBody>
        </p:sp>
        <p:sp>
          <p:nvSpPr>
            <p:cNvPr id="28685" name="Shape 107"/>
            <p:cNvSpPr>
              <a:spLocks noChangeArrowheads="1"/>
            </p:cNvSpPr>
            <p:nvPr/>
          </p:nvSpPr>
          <p:spPr bwMode="auto">
            <a:xfrm>
              <a:off x="1619671" y="3063151"/>
              <a:ext cx="1578223" cy="1029475"/>
            </a:xfrm>
            <a:prstGeom prst="rect">
              <a:avLst/>
            </a:prstGeom>
            <a:solidFill>
              <a:srgbClr val="5927D7">
                <a:alpha val="47842"/>
              </a:srgbClr>
            </a:solidFill>
            <a:ln w="28575">
              <a:solidFill>
                <a:srgbClr val="7030A0"/>
              </a:solidFill>
              <a:round/>
              <a:headEnd/>
              <a:tailEnd/>
            </a:ln>
          </p:spPr>
          <p:txBody>
            <a:bodyPr lIns="144000" tIns="144000" rIns="144000" bIns="144000" anchor="ctr"/>
            <a:lstStyle/>
            <a:p>
              <a:pPr algn="ctr">
                <a:buSzPct val="25000"/>
              </a:pPr>
              <a:r>
                <a:rPr lang="en-GB" sz="2400">
                  <a:solidFill>
                    <a:srgbClr val="1E0F49"/>
                  </a:solidFill>
                  <a:latin typeface="Calibri" pitchFamily="34" charset="0"/>
                  <a:sym typeface="Calibri" pitchFamily="34" charset="0"/>
                </a:rPr>
                <a:t>Hospital Records</a:t>
              </a:r>
            </a:p>
          </p:txBody>
        </p:sp>
        <p:sp>
          <p:nvSpPr>
            <p:cNvPr id="28686" name="Shape 108"/>
            <p:cNvSpPr>
              <a:spLocks noChangeArrowheads="1"/>
            </p:cNvSpPr>
            <p:nvPr/>
          </p:nvSpPr>
          <p:spPr bwMode="auto">
            <a:xfrm>
              <a:off x="6573410" y="3247817"/>
              <a:ext cx="2049070" cy="660143"/>
            </a:xfrm>
            <a:prstGeom prst="rect">
              <a:avLst/>
            </a:prstGeom>
            <a:solidFill>
              <a:srgbClr val="5927D7">
                <a:alpha val="47842"/>
              </a:srgbClr>
            </a:solidFill>
            <a:ln w="28575">
              <a:solidFill>
                <a:srgbClr val="7030A0"/>
              </a:solidFill>
              <a:round/>
              <a:headEnd/>
              <a:tailEnd/>
            </a:ln>
          </p:spPr>
          <p:txBody>
            <a:bodyPr lIns="144000" tIns="144000" rIns="144000" bIns="144000" anchor="ctr"/>
            <a:lstStyle/>
            <a:p>
              <a:pPr algn="ctr">
                <a:buSzPct val="25000"/>
              </a:pPr>
              <a:r>
                <a:rPr lang="en-GB" sz="2400">
                  <a:solidFill>
                    <a:srgbClr val="1E0F49"/>
                  </a:solidFill>
                  <a:latin typeface="Calibri" pitchFamily="34" charset="0"/>
                  <a:sym typeface="Calibri" pitchFamily="34" charset="0"/>
                </a:rPr>
                <a:t>Prescriptions</a:t>
              </a:r>
            </a:p>
          </p:txBody>
        </p:sp>
      </p:grpSp>
      <p:sp>
        <p:nvSpPr>
          <p:cNvPr id="28675" name="Shape 109"/>
          <p:cNvSpPr txBox="1">
            <a:spLocks noChangeArrowheads="1"/>
          </p:cNvSpPr>
          <p:nvPr/>
        </p:nvSpPr>
        <p:spPr bwMode="auto">
          <a:xfrm>
            <a:off x="395288" y="247650"/>
            <a:ext cx="7556500" cy="1116013"/>
          </a:xfrm>
          <a:prstGeom prst="rect">
            <a:avLst/>
          </a:prstGeom>
          <a:noFill/>
          <a:ln w="9525">
            <a:noFill/>
            <a:miter lim="800000"/>
            <a:headEnd/>
            <a:tailEnd/>
          </a:ln>
        </p:spPr>
        <p:txBody>
          <a:bodyPr lIns="91425" tIns="45700" rIns="91425" bIns="45700"/>
          <a:lstStyle/>
          <a:p>
            <a:pPr>
              <a:buClr>
                <a:schemeClr val="accent1"/>
              </a:buClr>
              <a:buSzPct val="25000"/>
              <a:buFont typeface="Calibri" pitchFamily="34" charset="0"/>
              <a:buNone/>
            </a:pPr>
            <a:r>
              <a:rPr lang="en-GB" sz="3000">
                <a:solidFill>
                  <a:schemeClr val="accent1"/>
                </a:solidFill>
                <a:latin typeface="Calibri" pitchFamily="34" charset="0"/>
                <a:sym typeface="Calibri" pitchFamily="34" charset="0"/>
              </a:rPr>
              <a:t>What are the important questions ?</a:t>
            </a:r>
          </a:p>
        </p:txBody>
      </p:sp>
      <p:sp>
        <p:nvSpPr>
          <p:cNvPr id="28676" name="Shape 110"/>
          <p:cNvSpPr>
            <a:spLocks noChangeArrowheads="1"/>
          </p:cNvSpPr>
          <p:nvPr/>
        </p:nvSpPr>
        <p:spPr bwMode="auto">
          <a:xfrm>
            <a:off x="6877050" y="908050"/>
            <a:ext cx="1728788" cy="1273175"/>
          </a:xfrm>
          <a:prstGeom prst="wedgeEllipseCallout">
            <a:avLst>
              <a:gd name="adj1" fmla="val -20801"/>
              <a:gd name="adj2" fmla="val 79426"/>
            </a:avLst>
          </a:prstGeom>
          <a:solidFill>
            <a:srgbClr val="00B050">
              <a:alpha val="11765"/>
            </a:srgbClr>
          </a:solidFill>
          <a:ln w="47625">
            <a:solidFill>
              <a:srgbClr val="00B050"/>
            </a:solidFill>
            <a:round/>
            <a:headEnd/>
            <a:tailEnd/>
          </a:ln>
        </p:spPr>
        <p:txBody>
          <a:bodyPr lIns="91425" tIns="45700" rIns="91425" bIns="45700" anchor="ctr"/>
          <a:lstStyle/>
          <a:p>
            <a:pPr algn="ctr">
              <a:buSzPct val="25000"/>
            </a:pPr>
            <a:r>
              <a:rPr lang="en-GB" sz="2400">
                <a:solidFill>
                  <a:srgbClr val="140F49"/>
                </a:solidFill>
                <a:latin typeface="Calibri" pitchFamily="34" charset="0"/>
                <a:sym typeface="Calibri" pitchFamily="34" charset="0"/>
              </a:rPr>
              <a:t>Parents</a:t>
            </a:r>
          </a:p>
        </p:txBody>
      </p:sp>
      <p:sp>
        <p:nvSpPr>
          <p:cNvPr id="28677" name="Shape 111"/>
          <p:cNvSpPr txBox="1">
            <a:spLocks noChangeArrowheads="1"/>
          </p:cNvSpPr>
          <p:nvPr/>
        </p:nvSpPr>
        <p:spPr bwMode="auto">
          <a:xfrm>
            <a:off x="5940425" y="4670425"/>
            <a:ext cx="2663825" cy="1201738"/>
          </a:xfrm>
          <a:prstGeom prst="rect">
            <a:avLst/>
          </a:prstGeom>
          <a:noFill/>
          <a:ln w="9525">
            <a:noFill/>
            <a:miter lim="800000"/>
            <a:headEnd/>
            <a:tailEnd/>
          </a:ln>
        </p:spPr>
        <p:txBody>
          <a:bodyPr lIns="91425" tIns="45700" rIns="91425" bIns="45700"/>
          <a:lstStyle/>
          <a:p>
            <a:pPr algn="ctr">
              <a:buSzPct val="25000"/>
            </a:pPr>
            <a:r>
              <a:rPr lang="en-GB" sz="2400">
                <a:solidFill>
                  <a:schemeClr val="hlink"/>
                </a:solidFill>
                <a:latin typeface="Calibri" pitchFamily="34" charset="0"/>
                <a:sym typeface="Calibri" pitchFamily="34" charset="0"/>
              </a:rPr>
              <a:t>Involve families in setting research priorities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Grp="1"/>
          </p:cNvSpPr>
          <p:nvPr>
            <p:ph type="title" idx="4294967295"/>
          </p:nvPr>
        </p:nvSpPr>
        <p:spPr/>
        <p:txBody>
          <a:bodyPr/>
          <a:lstStyle/>
          <a:p>
            <a:r>
              <a:rPr lang="it-IT" sz="3200" b="1" smtClean="0">
                <a:solidFill>
                  <a:schemeClr val="hlink"/>
                </a:solidFill>
                <a:latin typeface="Arial" charset="0"/>
                <a:cs typeface="Arial" charset="0"/>
              </a:rPr>
              <a:t>FOCUS GROUPS</a:t>
            </a:r>
            <a:r>
              <a:rPr lang="it-IT" smtClean="0">
                <a:latin typeface="Arial" charset="0"/>
                <a:cs typeface="Arial" charset="0"/>
              </a:rPr>
              <a:t> </a:t>
            </a:r>
          </a:p>
        </p:txBody>
      </p:sp>
      <p:sp>
        <p:nvSpPr>
          <p:cNvPr id="40963" name="Text Box 3"/>
          <p:cNvSpPr txBox="1">
            <a:spLocks noGrp="1"/>
          </p:cNvSpPr>
          <p:nvPr>
            <p:ph type="body" idx="4294967295"/>
          </p:nvPr>
        </p:nvSpPr>
        <p:spPr/>
        <p:txBody>
          <a:bodyPr/>
          <a:lstStyle/>
          <a:p>
            <a:pPr>
              <a:buFontTx/>
              <a:buChar char="•"/>
            </a:pPr>
            <a:endParaRPr lang="it-IT" sz="2400" dirty="0" smtClean="0">
              <a:solidFill>
                <a:srgbClr val="0000FF"/>
              </a:solidFill>
              <a:latin typeface="Arial" charset="0"/>
              <a:cs typeface="Arial" charset="0"/>
            </a:endParaRPr>
          </a:p>
          <a:p>
            <a:pPr>
              <a:buFontTx/>
              <a:buChar char="•"/>
            </a:pPr>
            <a:r>
              <a:rPr lang="it-IT" sz="2400" dirty="0" smtClean="0">
                <a:solidFill>
                  <a:srgbClr val="0000FF"/>
                </a:solidFill>
                <a:latin typeface="Arial" charset="0"/>
                <a:cs typeface="Arial" charset="0"/>
              </a:rPr>
              <a:t>What are Focus Groups (FG)</a:t>
            </a:r>
          </a:p>
          <a:p>
            <a:pPr>
              <a:buFontTx/>
              <a:buChar char="•"/>
            </a:pPr>
            <a:r>
              <a:rPr lang="it-IT" sz="2400" dirty="0">
                <a:solidFill>
                  <a:srgbClr val="0000FF"/>
                </a:solidFill>
                <a:latin typeface="Arial" charset="0"/>
                <a:cs typeface="Arial" charset="0"/>
              </a:rPr>
              <a:t>Ho</a:t>
            </a:r>
            <a:r>
              <a:rPr lang="it-IT" sz="2400" dirty="0" smtClean="0">
                <a:solidFill>
                  <a:srgbClr val="0000FF"/>
                </a:solidFill>
                <a:latin typeface="Arial" charset="0"/>
                <a:cs typeface="Arial" charset="0"/>
              </a:rPr>
              <a:t>w to run a Focus Group – resources available</a:t>
            </a:r>
          </a:p>
          <a:p>
            <a:pPr>
              <a:buFontTx/>
              <a:buChar char="•"/>
            </a:pPr>
            <a:r>
              <a:rPr lang="it-IT" sz="2400" dirty="0">
                <a:solidFill>
                  <a:srgbClr val="0000FF"/>
                </a:solidFill>
                <a:latin typeface="Arial" charset="0"/>
                <a:cs typeface="Arial" charset="0"/>
              </a:rPr>
              <a:t>Results from the pilot Focus Groups</a:t>
            </a:r>
          </a:p>
          <a:p>
            <a:pPr>
              <a:buFontTx/>
              <a:buChar char="•"/>
            </a:pPr>
            <a:r>
              <a:rPr lang="it-IT" sz="2400" dirty="0">
                <a:solidFill>
                  <a:srgbClr val="0000FF"/>
                </a:solidFill>
                <a:latin typeface="Arial" charset="0"/>
                <a:cs typeface="Arial" charset="0"/>
              </a:rPr>
              <a:t>Focus </a:t>
            </a:r>
            <a:r>
              <a:rPr lang="it-IT" sz="2400" dirty="0" smtClean="0">
                <a:solidFill>
                  <a:srgbClr val="0000FF"/>
                </a:solidFill>
                <a:latin typeface="Arial" charset="0"/>
                <a:cs typeface="Arial" charset="0"/>
              </a:rPr>
              <a:t>Groups following the pilot – who is interested in running them</a:t>
            </a:r>
          </a:p>
          <a:p>
            <a:pPr>
              <a:buFontTx/>
              <a:buChar char="•"/>
            </a:pPr>
            <a:r>
              <a:rPr lang="it-IT" sz="2400" dirty="0" smtClean="0">
                <a:solidFill>
                  <a:srgbClr val="0000FF"/>
                </a:solidFill>
                <a:latin typeface="Arial" charset="0"/>
                <a:cs typeface="Arial" charset="0"/>
              </a:rPr>
              <a:t>Forward plan</a:t>
            </a:r>
          </a:p>
          <a:p>
            <a:pPr>
              <a:buFontTx/>
              <a:buChar char="•"/>
            </a:pPr>
            <a:endParaRPr lang="it-IT" sz="2400" dirty="0" smtClean="0">
              <a:solidFill>
                <a:srgbClr val="0000FF"/>
              </a:solidFill>
              <a:latin typeface="Arial" charset="0"/>
              <a:cs typeface="Arial" charset="0"/>
            </a:endParaRPr>
          </a:p>
          <a:p>
            <a:pPr>
              <a:buFontTx/>
              <a:buChar char="•"/>
            </a:pPr>
            <a:endParaRPr lang="it-IT" sz="2400" dirty="0" smtClean="0">
              <a:solidFill>
                <a:srgbClr val="0000FF"/>
              </a:solidFill>
              <a:latin typeface="Arial" charset="0"/>
              <a:cs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Grp="1"/>
          </p:cNvSpPr>
          <p:nvPr>
            <p:ph type="title" idx="4294967295"/>
          </p:nvPr>
        </p:nvSpPr>
        <p:spPr/>
        <p:txBody>
          <a:bodyPr/>
          <a:lstStyle/>
          <a:p>
            <a:r>
              <a:rPr lang="it-IT" sz="3200" b="1" smtClean="0">
                <a:solidFill>
                  <a:schemeClr val="hlink"/>
                </a:solidFill>
                <a:latin typeface="Arial" charset="0"/>
                <a:cs typeface="Arial" charset="0"/>
              </a:rPr>
              <a:t>FOCUS GROUPS PILOT STUDY</a:t>
            </a:r>
          </a:p>
        </p:txBody>
      </p:sp>
      <p:sp>
        <p:nvSpPr>
          <p:cNvPr id="43011" name="Text Box 3"/>
          <p:cNvSpPr txBox="1">
            <a:spLocks noGrp="1"/>
          </p:cNvSpPr>
          <p:nvPr>
            <p:ph type="body" idx="4294967295"/>
          </p:nvPr>
        </p:nvSpPr>
        <p:spPr>
          <a:xfrm>
            <a:off x="498475" y="1412875"/>
            <a:ext cx="7556500" cy="4713288"/>
          </a:xfrm>
        </p:spPr>
        <p:txBody>
          <a:bodyPr/>
          <a:lstStyle/>
          <a:p>
            <a:pPr>
              <a:buFontTx/>
              <a:buChar char="•"/>
            </a:pPr>
            <a:r>
              <a:rPr lang="it-IT" sz="2400" dirty="0" smtClean="0">
                <a:solidFill>
                  <a:srgbClr val="0000FF"/>
                </a:solidFill>
                <a:latin typeface="Arial" charset="0"/>
                <a:cs typeface="Arial" charset="0"/>
              </a:rPr>
              <a:t>4 EUROlinkCAT partners with training from Jane Clemensen</a:t>
            </a:r>
          </a:p>
          <a:p>
            <a:pPr>
              <a:buFontTx/>
              <a:buChar char="•"/>
            </a:pPr>
            <a:r>
              <a:rPr lang="it-IT" sz="2400" dirty="0" smtClean="0">
                <a:solidFill>
                  <a:srgbClr val="0000FF"/>
                </a:solidFill>
                <a:latin typeface="Arial" charset="0"/>
                <a:cs typeface="Arial" charset="0"/>
              </a:rPr>
              <a:t>4 Spotlight anomalies: Down </a:t>
            </a:r>
            <a:r>
              <a:rPr lang="it-IT" sz="2400" dirty="0" err="1" smtClean="0">
                <a:solidFill>
                  <a:srgbClr val="0000FF"/>
                </a:solidFill>
                <a:latin typeface="Arial" charset="0"/>
                <a:cs typeface="Arial" charset="0"/>
              </a:rPr>
              <a:t>Syndrome</a:t>
            </a:r>
            <a:r>
              <a:rPr lang="it-IT" sz="2400" dirty="0" smtClean="0">
                <a:solidFill>
                  <a:srgbClr val="0000FF"/>
                </a:solidFill>
                <a:latin typeface="Arial" charset="0"/>
                <a:cs typeface="Arial" charset="0"/>
              </a:rPr>
              <a:t> – </a:t>
            </a:r>
            <a:r>
              <a:rPr lang="it-IT" sz="2400" dirty="0" err="1" smtClean="0">
                <a:solidFill>
                  <a:srgbClr val="0000FF"/>
                </a:solidFill>
                <a:latin typeface="Arial" charset="0"/>
                <a:cs typeface="Arial" charset="0"/>
              </a:rPr>
              <a:t>Cleft</a:t>
            </a:r>
            <a:r>
              <a:rPr lang="it-IT" sz="2400" dirty="0" smtClean="0">
                <a:solidFill>
                  <a:srgbClr val="0000FF"/>
                </a:solidFill>
                <a:latin typeface="Arial" charset="0"/>
                <a:cs typeface="Arial" charset="0"/>
              </a:rPr>
              <a:t> - Spina Bifida – CHD</a:t>
            </a:r>
          </a:p>
          <a:p>
            <a:pPr>
              <a:buFontTx/>
              <a:buChar char="•"/>
            </a:pPr>
            <a:endParaRPr lang="it-IT" sz="2400" dirty="0" smtClean="0">
              <a:solidFill>
                <a:srgbClr val="0000FF"/>
              </a:solidFill>
              <a:latin typeface="Arial" charset="0"/>
              <a:cs typeface="Arial" charset="0"/>
            </a:endParaRPr>
          </a:p>
          <a:p>
            <a:pPr>
              <a:buFontTx/>
              <a:buChar char="•"/>
            </a:pPr>
            <a:r>
              <a:rPr lang="it-IT" sz="2400" dirty="0" smtClean="0">
                <a:solidFill>
                  <a:srgbClr val="FF0000"/>
                </a:solidFill>
                <a:latin typeface="Arial" charset="0"/>
                <a:cs typeface="Arial" charset="0"/>
              </a:rPr>
              <a:t>Focus Groups Completed</a:t>
            </a:r>
          </a:p>
          <a:p>
            <a:pPr lvl="1">
              <a:buFontTx/>
              <a:buChar char="•"/>
            </a:pPr>
            <a:r>
              <a:rPr lang="it-IT" sz="2400" dirty="0" smtClean="0">
                <a:solidFill>
                  <a:srgbClr val="0000FF"/>
                </a:solidFill>
                <a:latin typeface="Arial" charset="0"/>
                <a:cs typeface="Arial" charset="0"/>
              </a:rPr>
              <a:t>Ferrara Italy Cleft Lip </a:t>
            </a:r>
          </a:p>
          <a:p>
            <a:pPr lvl="1">
              <a:buFontTx/>
              <a:buChar char="•"/>
            </a:pPr>
            <a:r>
              <a:rPr lang="it-IT" sz="2400" dirty="0" smtClean="0">
                <a:solidFill>
                  <a:srgbClr val="0000FF"/>
                </a:solidFill>
                <a:latin typeface="Arial" charset="0"/>
                <a:cs typeface="Arial" charset="0"/>
              </a:rPr>
              <a:t>Florence </a:t>
            </a:r>
            <a:r>
              <a:rPr lang="it-IT" sz="2400" dirty="0" err="1" smtClean="0">
                <a:solidFill>
                  <a:srgbClr val="0000FF"/>
                </a:solidFill>
                <a:latin typeface="Arial" charset="0"/>
                <a:cs typeface="Arial" charset="0"/>
              </a:rPr>
              <a:t>Italy</a:t>
            </a:r>
            <a:r>
              <a:rPr lang="it-IT" sz="2400" dirty="0" smtClean="0">
                <a:solidFill>
                  <a:srgbClr val="0000FF"/>
                </a:solidFill>
                <a:latin typeface="Arial" charset="0"/>
                <a:cs typeface="Arial" charset="0"/>
              </a:rPr>
              <a:t> Down Syndrome</a:t>
            </a:r>
          </a:p>
          <a:p>
            <a:pPr lvl="1">
              <a:buFontTx/>
              <a:buChar char="•"/>
            </a:pPr>
            <a:r>
              <a:rPr lang="it-IT" sz="2400" dirty="0" smtClean="0">
                <a:solidFill>
                  <a:srgbClr val="0000FF"/>
                </a:solidFill>
                <a:latin typeface="Arial" charset="0"/>
                <a:cs typeface="Arial" charset="0"/>
              </a:rPr>
              <a:t>Poznan Poland Down </a:t>
            </a:r>
            <a:r>
              <a:rPr lang="it-IT" sz="2400" dirty="0" err="1" smtClean="0">
                <a:solidFill>
                  <a:srgbClr val="0000FF"/>
                </a:solidFill>
                <a:latin typeface="Arial" charset="0"/>
                <a:cs typeface="Arial" charset="0"/>
              </a:rPr>
              <a:t>Syndrome</a:t>
            </a:r>
            <a:endParaRPr lang="it-IT" sz="2400" dirty="0" smtClean="0">
              <a:solidFill>
                <a:srgbClr val="0000FF"/>
              </a:solidFill>
              <a:latin typeface="Arial" charset="0"/>
              <a:cs typeface="Arial" charset="0"/>
            </a:endParaRPr>
          </a:p>
          <a:p>
            <a:pPr>
              <a:buFontTx/>
              <a:buChar char="•"/>
            </a:pPr>
            <a:endParaRPr lang="it-IT" sz="2400" dirty="0" smtClean="0">
              <a:solidFill>
                <a:srgbClr val="0000FF"/>
              </a:solidFill>
              <a:latin typeface="Arial" charset="0"/>
              <a:cs typeface="Arial" charset="0"/>
            </a:endParaRPr>
          </a:p>
          <a:p>
            <a:pPr>
              <a:buFontTx/>
              <a:buChar char="•"/>
            </a:pPr>
            <a:r>
              <a:rPr lang="it-IT" sz="2400" dirty="0">
                <a:solidFill>
                  <a:srgbClr val="FF0000"/>
                </a:solidFill>
                <a:latin typeface="Arial" charset="0"/>
                <a:cs typeface="Arial" charset="0"/>
              </a:rPr>
              <a:t>Focus Groups </a:t>
            </a:r>
            <a:r>
              <a:rPr lang="it-IT" sz="2400" dirty="0" smtClean="0">
                <a:solidFill>
                  <a:srgbClr val="FF0000"/>
                </a:solidFill>
                <a:latin typeface="Arial" charset="0"/>
                <a:cs typeface="Arial" charset="0"/>
              </a:rPr>
              <a:t>Planned</a:t>
            </a:r>
            <a:endParaRPr lang="it-IT" sz="2400" dirty="0">
              <a:solidFill>
                <a:srgbClr val="FF0000"/>
              </a:solidFill>
              <a:latin typeface="Arial" charset="0"/>
              <a:cs typeface="Arial" charset="0"/>
            </a:endParaRPr>
          </a:p>
          <a:p>
            <a:pPr lvl="1">
              <a:buFontTx/>
              <a:buChar char="•"/>
            </a:pPr>
            <a:r>
              <a:rPr lang="it-IT" sz="2400" dirty="0" smtClean="0">
                <a:solidFill>
                  <a:srgbClr val="0000FF"/>
                </a:solidFill>
                <a:latin typeface="Arial" charset="0"/>
                <a:cs typeface="Arial" charset="0"/>
              </a:rPr>
              <a:t>Newcastle UK CHD</a:t>
            </a:r>
          </a:p>
          <a:p>
            <a:pPr lvl="1">
              <a:buFontTx/>
              <a:buChar char="•"/>
            </a:pPr>
            <a:r>
              <a:rPr lang="it-IT" sz="2400" dirty="0" smtClean="0">
                <a:solidFill>
                  <a:srgbClr val="0000FF"/>
                </a:solidFill>
                <a:latin typeface="Arial" charset="0"/>
                <a:cs typeface="Arial" charset="0"/>
              </a:rPr>
              <a:t>Odense Denmark Spina Bifida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Grp="1"/>
          </p:cNvSpPr>
          <p:nvPr>
            <p:ph type="title" idx="4294967295"/>
          </p:nvPr>
        </p:nvSpPr>
        <p:spPr/>
        <p:txBody>
          <a:bodyPr/>
          <a:lstStyle/>
          <a:p>
            <a:r>
              <a:rPr lang="it-IT" sz="3200" smtClean="0">
                <a:solidFill>
                  <a:schemeClr val="hlink"/>
                </a:solidFill>
                <a:latin typeface="Arial" charset="0"/>
                <a:cs typeface="Arial" charset="0"/>
              </a:rPr>
              <a:t>What are Focus Groups</a:t>
            </a:r>
          </a:p>
        </p:txBody>
      </p:sp>
      <p:sp>
        <p:nvSpPr>
          <p:cNvPr id="41987" name="Text Box 3"/>
          <p:cNvSpPr txBox="1">
            <a:spLocks noGrp="1"/>
          </p:cNvSpPr>
          <p:nvPr>
            <p:ph type="body" idx="4294967295"/>
          </p:nvPr>
        </p:nvSpPr>
        <p:spPr/>
        <p:txBody>
          <a:bodyPr/>
          <a:lstStyle/>
          <a:p>
            <a:pPr>
              <a:buFontTx/>
              <a:buChar char="•"/>
            </a:pPr>
            <a:r>
              <a:rPr lang="it-IT" sz="2400" dirty="0" smtClean="0">
                <a:solidFill>
                  <a:srgbClr val="0000FF"/>
                </a:solidFill>
                <a:latin typeface="Arial" charset="0"/>
                <a:cs typeface="Arial" charset="0"/>
              </a:rPr>
              <a:t>Novel approach</a:t>
            </a:r>
          </a:p>
          <a:p>
            <a:pPr>
              <a:buFontTx/>
              <a:buChar char="•"/>
            </a:pPr>
            <a:r>
              <a:rPr lang="it-IT" sz="2400" dirty="0" smtClean="0">
                <a:solidFill>
                  <a:srgbClr val="0000FF"/>
                </a:solidFill>
                <a:latin typeface="Arial" charset="0"/>
                <a:cs typeface="Arial" charset="0"/>
              </a:rPr>
              <a:t>Qualitative research</a:t>
            </a:r>
          </a:p>
          <a:p>
            <a:pPr>
              <a:buFontTx/>
              <a:buChar char="•"/>
            </a:pPr>
            <a:r>
              <a:rPr lang="it-IT" sz="2400" dirty="0" smtClean="0">
                <a:solidFill>
                  <a:srgbClr val="0000FF"/>
                </a:solidFill>
                <a:latin typeface="Arial" charset="0"/>
                <a:cs typeface="Arial" charset="0"/>
              </a:rPr>
              <a:t>Get parents involved with EUROlinkCAT and help set research priorities</a:t>
            </a:r>
          </a:p>
          <a:p>
            <a:pPr>
              <a:buFontTx/>
              <a:buChar char="•"/>
            </a:pPr>
            <a:r>
              <a:rPr lang="it-IT" sz="2400" dirty="0" smtClean="0">
                <a:solidFill>
                  <a:srgbClr val="0000FF"/>
                </a:solidFill>
                <a:latin typeface="Arial" charset="0"/>
                <a:cs typeface="Arial" charset="0"/>
              </a:rPr>
              <a:t>6 to 12 parents of children who are </a:t>
            </a:r>
            <a:r>
              <a:rPr lang="it-IT" sz="2400" dirty="0">
                <a:solidFill>
                  <a:srgbClr val="0000FF"/>
                </a:solidFill>
                <a:latin typeface="Arial" charset="0"/>
                <a:cs typeface="Arial" charset="0"/>
              </a:rPr>
              <a:t>alive and aged 1-10 years old</a:t>
            </a:r>
          </a:p>
          <a:p>
            <a:pPr>
              <a:buFontTx/>
              <a:buChar char="•"/>
            </a:pPr>
            <a:r>
              <a:rPr lang="it-IT" sz="2400" dirty="0" smtClean="0">
                <a:solidFill>
                  <a:srgbClr val="0000FF"/>
                </a:solidFill>
                <a:latin typeface="Arial" charset="0"/>
                <a:cs typeface="Arial" charset="0"/>
              </a:rPr>
              <a:t>Linked to registry geographic area</a:t>
            </a:r>
          </a:p>
          <a:p>
            <a:pPr>
              <a:buFontTx/>
              <a:buChar char="•"/>
            </a:pPr>
            <a:r>
              <a:rPr lang="it-IT" sz="2400" dirty="0" smtClean="0">
                <a:solidFill>
                  <a:srgbClr val="0000FF"/>
                </a:solidFill>
                <a:latin typeface="Arial" charset="0"/>
                <a:cs typeface="Arial" charset="0"/>
              </a:rPr>
              <a:t>Facilitated by two trained facilitators</a:t>
            </a:r>
          </a:p>
          <a:p>
            <a:pPr>
              <a:buFontTx/>
              <a:buChar char="•"/>
            </a:pPr>
            <a:endParaRPr lang="it-IT" sz="2400" dirty="0" smtClean="0">
              <a:solidFill>
                <a:srgbClr val="0000FF"/>
              </a:solidFill>
              <a:latin typeface="Arial" charset="0"/>
              <a:cs typeface="Arial" charset="0"/>
            </a:endParaRPr>
          </a:p>
          <a:p>
            <a:pPr>
              <a:buFontTx/>
              <a:buChar char="•"/>
            </a:pPr>
            <a:endParaRPr lang="it-IT" sz="2400" dirty="0" smtClean="0">
              <a:solidFill>
                <a:srgbClr val="0000FF"/>
              </a:solidFill>
              <a:latin typeface="Arial" charset="0"/>
              <a:cs typeface="Arial" charset="0"/>
            </a:endParaRPr>
          </a:p>
          <a:p>
            <a:endParaRPr lang="it-IT" sz="2400" dirty="0" smtClean="0">
              <a:solidFill>
                <a:srgbClr val="0000FF"/>
              </a:solidFill>
              <a:latin typeface="Arial" charset="0"/>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Grp="1"/>
          </p:cNvSpPr>
          <p:nvPr>
            <p:ph type="title" idx="4294967295"/>
          </p:nvPr>
        </p:nvSpPr>
        <p:spPr/>
        <p:txBody>
          <a:bodyPr/>
          <a:lstStyle/>
          <a:p>
            <a:r>
              <a:rPr lang="it-IT" sz="3200" b="1" smtClean="0">
                <a:solidFill>
                  <a:schemeClr val="hlink"/>
                </a:solidFill>
                <a:latin typeface="Arial" charset="0"/>
                <a:cs typeface="Arial" charset="0"/>
              </a:rPr>
              <a:t>How to run a FG – resources available</a:t>
            </a:r>
            <a:br>
              <a:rPr lang="it-IT" sz="3200" b="1" smtClean="0">
                <a:solidFill>
                  <a:schemeClr val="hlink"/>
                </a:solidFill>
                <a:latin typeface="Arial" charset="0"/>
                <a:cs typeface="Arial" charset="0"/>
              </a:rPr>
            </a:br>
            <a:endParaRPr lang="it-IT" sz="3200" b="1" smtClean="0">
              <a:solidFill>
                <a:schemeClr val="hlink"/>
              </a:solidFill>
              <a:latin typeface="Arial" charset="0"/>
              <a:cs typeface="Arial" charset="0"/>
            </a:endParaRPr>
          </a:p>
        </p:txBody>
      </p:sp>
      <p:sp>
        <p:nvSpPr>
          <p:cNvPr id="45059" name="Text Box 3"/>
          <p:cNvSpPr txBox="1">
            <a:spLocks noGrp="1"/>
          </p:cNvSpPr>
          <p:nvPr>
            <p:ph type="body" idx="4294967295"/>
          </p:nvPr>
        </p:nvSpPr>
        <p:spPr>
          <a:xfrm>
            <a:off x="498475" y="1484313"/>
            <a:ext cx="7556500" cy="4641850"/>
          </a:xfrm>
        </p:spPr>
        <p:txBody>
          <a:bodyPr/>
          <a:lstStyle/>
          <a:p>
            <a:pPr>
              <a:buFontTx/>
              <a:buChar char="•"/>
            </a:pPr>
            <a:r>
              <a:rPr lang="it-IT" sz="2400" dirty="0" smtClean="0">
                <a:solidFill>
                  <a:srgbClr val="0000FF"/>
                </a:solidFill>
                <a:latin typeface="Arial" charset="0"/>
                <a:cs typeface="Arial" charset="0"/>
              </a:rPr>
              <a:t>FG Manual and pack available on how to run a FG</a:t>
            </a:r>
          </a:p>
          <a:p>
            <a:pPr>
              <a:buFontTx/>
              <a:buChar char="•"/>
            </a:pPr>
            <a:r>
              <a:rPr lang="it-IT" sz="2400" dirty="0" smtClean="0">
                <a:solidFill>
                  <a:srgbClr val="0000FF"/>
                </a:solidFill>
                <a:latin typeface="Arial" charset="0"/>
                <a:cs typeface="Arial" charset="0"/>
              </a:rPr>
              <a:t>One day training session for Facilitators planned in Autumn</a:t>
            </a:r>
          </a:p>
          <a:p>
            <a:pPr>
              <a:buFontTx/>
              <a:buChar char="•"/>
            </a:pPr>
            <a:r>
              <a:rPr lang="it-IT" sz="2400" dirty="0" err="1" smtClean="0">
                <a:solidFill>
                  <a:srgbClr val="0000FF"/>
                </a:solidFill>
                <a:latin typeface="Arial" charset="0"/>
                <a:cs typeface="Arial" charset="0"/>
              </a:rPr>
              <a:t>Recruit</a:t>
            </a:r>
            <a:r>
              <a:rPr lang="it-IT" sz="2400" dirty="0" smtClean="0">
                <a:solidFill>
                  <a:srgbClr val="0000FF"/>
                </a:solidFill>
                <a:latin typeface="Arial" charset="0"/>
                <a:cs typeface="Arial" charset="0"/>
              </a:rPr>
              <a:t> </a:t>
            </a:r>
            <a:r>
              <a:rPr lang="it-IT" sz="2400" dirty="0" err="1" smtClean="0">
                <a:solidFill>
                  <a:srgbClr val="0000FF"/>
                </a:solidFill>
                <a:latin typeface="Arial" charset="0"/>
                <a:cs typeface="Arial" charset="0"/>
              </a:rPr>
              <a:t>parents</a:t>
            </a:r>
            <a:r>
              <a:rPr lang="it-IT" sz="2400" dirty="0" smtClean="0">
                <a:solidFill>
                  <a:srgbClr val="0000FF"/>
                </a:solidFill>
                <a:latin typeface="Arial" charset="0"/>
                <a:cs typeface="Arial" charset="0"/>
              </a:rPr>
              <a:t> via clinic associations </a:t>
            </a:r>
            <a:r>
              <a:rPr lang="it-IT" sz="2400" dirty="0">
                <a:solidFill>
                  <a:srgbClr val="0000FF"/>
                </a:solidFill>
                <a:latin typeface="Arial" charset="0"/>
                <a:cs typeface="Arial" charset="0"/>
              </a:rPr>
              <a:t>etc</a:t>
            </a:r>
          </a:p>
          <a:p>
            <a:pPr>
              <a:buFontTx/>
              <a:buChar char="•"/>
            </a:pPr>
            <a:r>
              <a:rPr lang="it-IT" sz="2400" dirty="0" smtClean="0">
                <a:solidFill>
                  <a:srgbClr val="0000FF"/>
                </a:solidFill>
                <a:latin typeface="Arial" charset="0"/>
                <a:cs typeface="Arial" charset="0"/>
              </a:rPr>
              <a:t>Room with refreshment</a:t>
            </a:r>
          </a:p>
          <a:p>
            <a:pPr>
              <a:buFontTx/>
              <a:buChar char="•"/>
            </a:pPr>
            <a:r>
              <a:rPr lang="it-IT" sz="2400" dirty="0" smtClean="0">
                <a:solidFill>
                  <a:srgbClr val="0000FF"/>
                </a:solidFill>
                <a:latin typeface="Arial" charset="0"/>
                <a:cs typeface="Arial" charset="0"/>
              </a:rPr>
              <a:t>Key questions on orange cards in local language</a:t>
            </a:r>
          </a:p>
          <a:p>
            <a:pPr>
              <a:buFontTx/>
              <a:buChar char="•"/>
            </a:pPr>
            <a:r>
              <a:rPr lang="it-IT" sz="2400" dirty="0" smtClean="0">
                <a:solidFill>
                  <a:srgbClr val="0000FF"/>
                </a:solidFill>
                <a:latin typeface="Arial" charset="0"/>
                <a:cs typeface="Arial" charset="0"/>
              </a:rPr>
              <a:t>Facilitator 1 guides discussion Facilitator 2 takes notes</a:t>
            </a:r>
          </a:p>
          <a:p>
            <a:pPr>
              <a:buFontTx/>
              <a:buChar char="•"/>
            </a:pPr>
            <a:r>
              <a:rPr lang="it-IT" sz="2400" dirty="0" smtClean="0">
                <a:solidFill>
                  <a:srgbClr val="0000FF"/>
                </a:solidFill>
                <a:latin typeface="Arial" charset="0"/>
                <a:cs typeface="Arial" charset="0"/>
              </a:rPr>
              <a:t>Tape the session</a:t>
            </a:r>
          </a:p>
          <a:p>
            <a:pPr>
              <a:buFontTx/>
              <a:buChar char="•"/>
            </a:pPr>
            <a:r>
              <a:rPr lang="it-IT" sz="2400" dirty="0" smtClean="0">
                <a:solidFill>
                  <a:srgbClr val="0000FF"/>
                </a:solidFill>
                <a:latin typeface="Arial" charset="0"/>
                <a:cs typeface="Arial" charset="0"/>
              </a:rPr>
              <a:t>Integrate in a FG Report</a:t>
            </a:r>
          </a:p>
          <a:p>
            <a:endParaRPr lang="it-IT" sz="2400" dirty="0" smtClean="0">
              <a:solidFill>
                <a:srgbClr val="0000FF"/>
              </a:solidFill>
              <a:latin typeface="Arial" charset="0"/>
              <a:cs typeface="Arial" charset="0"/>
            </a:endParaRPr>
          </a:p>
          <a:p>
            <a:r>
              <a:rPr lang="it-IT" sz="2400" b="1" i="1" dirty="0" smtClean="0">
                <a:solidFill>
                  <a:srgbClr val="0000FF"/>
                </a:solidFill>
                <a:latin typeface="Arial" charset="0"/>
                <a:cs typeface="Arial" charset="0"/>
              </a:rPr>
              <a:t>……be ready with the tissues!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Grp="1"/>
          </p:cNvSpPr>
          <p:nvPr>
            <p:ph type="title" idx="4294967295"/>
          </p:nvPr>
        </p:nvSpPr>
        <p:spPr>
          <a:xfrm>
            <a:off x="467544" y="188640"/>
            <a:ext cx="7556500" cy="1116012"/>
          </a:xfrm>
        </p:spPr>
        <p:txBody>
          <a:bodyPr/>
          <a:lstStyle/>
          <a:p>
            <a:r>
              <a:rPr lang="it-IT" sz="3200" b="1" dirty="0" smtClean="0">
                <a:solidFill>
                  <a:schemeClr val="hlink"/>
                </a:solidFill>
                <a:latin typeface="Arial" charset="0"/>
                <a:cs typeface="Arial" charset="0"/>
              </a:rPr>
              <a:t>Ferrara: Cleft Results</a:t>
            </a:r>
            <a:br>
              <a:rPr lang="it-IT" sz="3200" b="1" dirty="0" smtClean="0">
                <a:solidFill>
                  <a:schemeClr val="hlink"/>
                </a:solidFill>
                <a:latin typeface="Arial" charset="0"/>
                <a:cs typeface="Arial" charset="0"/>
              </a:rPr>
            </a:br>
            <a:r>
              <a:rPr lang="en-GB" sz="2400" dirty="0" smtClean="0">
                <a:solidFill>
                  <a:srgbClr val="FF0000"/>
                </a:solidFill>
                <a:latin typeface="Arial" charset="0"/>
                <a:cs typeface="Arial" charset="0"/>
              </a:rPr>
              <a:t>11 </a:t>
            </a:r>
            <a:r>
              <a:rPr lang="en-GB" sz="2400" dirty="0">
                <a:solidFill>
                  <a:srgbClr val="FF0000"/>
                </a:solidFill>
                <a:latin typeface="Arial" charset="0"/>
                <a:cs typeface="Arial" charset="0"/>
              </a:rPr>
              <a:t>parents </a:t>
            </a:r>
            <a:r>
              <a:rPr lang="en-GB" sz="2400" dirty="0" smtClean="0">
                <a:solidFill>
                  <a:srgbClr val="FF0000"/>
                </a:solidFill>
                <a:latin typeface="Arial" charset="0"/>
                <a:cs typeface="Arial" charset="0"/>
              </a:rPr>
              <a:t>participated (easy recruitment) </a:t>
            </a:r>
            <a:endParaRPr lang="it-IT" sz="3200" b="1" dirty="0" smtClean="0">
              <a:solidFill>
                <a:srgbClr val="FF0000"/>
              </a:solidFill>
              <a:latin typeface="Arial" charset="0"/>
              <a:cs typeface="Arial" charset="0"/>
            </a:endParaRPr>
          </a:p>
        </p:txBody>
      </p:sp>
      <p:sp>
        <p:nvSpPr>
          <p:cNvPr id="47107" name="Text Box 3"/>
          <p:cNvSpPr txBox="1">
            <a:spLocks noGrp="1"/>
          </p:cNvSpPr>
          <p:nvPr>
            <p:ph type="body" idx="4294967295"/>
          </p:nvPr>
        </p:nvSpPr>
        <p:spPr>
          <a:xfrm>
            <a:off x="395536" y="1268760"/>
            <a:ext cx="7556500" cy="4464496"/>
          </a:xfrm>
        </p:spPr>
        <p:txBody>
          <a:bodyPr/>
          <a:lstStyle/>
          <a:p>
            <a:pPr>
              <a:lnSpc>
                <a:spcPct val="90000"/>
              </a:lnSpc>
              <a:spcAft>
                <a:spcPts val="600"/>
              </a:spcAft>
              <a:buFontTx/>
              <a:buChar char="•"/>
            </a:pPr>
            <a:endParaRPr lang="en-GB" sz="1000" i="1" dirty="0" smtClean="0">
              <a:latin typeface="Arial" charset="0"/>
              <a:cs typeface="Arial" charset="0"/>
            </a:endParaRPr>
          </a:p>
          <a:p>
            <a:pPr>
              <a:lnSpc>
                <a:spcPct val="90000"/>
              </a:lnSpc>
              <a:spcAft>
                <a:spcPts val="600"/>
              </a:spcAft>
              <a:buFontTx/>
              <a:buChar char="•"/>
            </a:pPr>
            <a:r>
              <a:rPr lang="en-GB" sz="1800" dirty="0" smtClean="0">
                <a:latin typeface="Arial" charset="0"/>
                <a:cs typeface="Arial" charset="0"/>
              </a:rPr>
              <a:t>Need to have correct information and more shared guidelines of action from the scientific community.</a:t>
            </a:r>
          </a:p>
          <a:p>
            <a:pPr>
              <a:lnSpc>
                <a:spcPct val="90000"/>
              </a:lnSpc>
              <a:spcAft>
                <a:spcPts val="600"/>
              </a:spcAft>
              <a:buFontTx/>
              <a:buChar char="•"/>
            </a:pPr>
            <a:r>
              <a:rPr lang="en-GB" sz="1800" dirty="0" smtClean="0">
                <a:latin typeface="Arial" charset="0"/>
                <a:cs typeface="Arial" charset="0"/>
              </a:rPr>
              <a:t>Internet did not provide information they needed – </a:t>
            </a:r>
            <a:r>
              <a:rPr lang="en-GB" sz="1800" dirty="0">
                <a:latin typeface="Arial" charset="0"/>
                <a:cs typeface="Arial" charset="0"/>
              </a:rPr>
              <a:t>they  used the medical profession</a:t>
            </a:r>
          </a:p>
          <a:p>
            <a:pPr>
              <a:lnSpc>
                <a:spcPct val="90000"/>
              </a:lnSpc>
              <a:spcAft>
                <a:spcPts val="600"/>
              </a:spcAft>
              <a:buFontTx/>
              <a:buChar char="•"/>
            </a:pPr>
            <a:r>
              <a:rPr lang="en-GB" sz="1800" dirty="0" smtClean="0">
                <a:latin typeface="Arial" charset="0"/>
                <a:cs typeface="Arial" charset="0"/>
              </a:rPr>
              <a:t>Internet and social media were shunned with </a:t>
            </a:r>
            <a:r>
              <a:rPr lang="en-GB" sz="1800" dirty="0">
                <a:latin typeface="Arial" charset="0"/>
                <a:cs typeface="Arial" charset="0"/>
              </a:rPr>
              <a:t>preference for human contact. </a:t>
            </a:r>
          </a:p>
          <a:p>
            <a:pPr>
              <a:lnSpc>
                <a:spcPct val="90000"/>
              </a:lnSpc>
              <a:spcAft>
                <a:spcPts val="600"/>
              </a:spcAft>
              <a:buFontTx/>
              <a:buChar char="•"/>
            </a:pPr>
            <a:r>
              <a:rPr lang="en-GB" sz="1800" dirty="0" smtClean="0">
                <a:latin typeface="Arial" charset="0"/>
                <a:cs typeface="Arial" charset="0"/>
              </a:rPr>
              <a:t>They want quality validated information distributed by the care professionals such as a leaflet Feeding Your Child with Cleft or Growing up with Cleft identifying the different steps at different ages.</a:t>
            </a:r>
          </a:p>
          <a:p>
            <a:pPr>
              <a:lnSpc>
                <a:spcPct val="90000"/>
              </a:lnSpc>
              <a:spcAft>
                <a:spcPts val="600"/>
              </a:spcAft>
              <a:buFontTx/>
              <a:buChar char="•"/>
            </a:pPr>
            <a:r>
              <a:rPr lang="en-GB" sz="1800" dirty="0" smtClean="0">
                <a:latin typeface="Arial" charset="0"/>
                <a:cs typeface="Arial" charset="0"/>
              </a:rPr>
              <a:t>When talking about education the parents concentrated on acceptance and psychological aspects rather than performance</a:t>
            </a:r>
          </a:p>
          <a:p>
            <a:pPr>
              <a:lnSpc>
                <a:spcPct val="90000"/>
              </a:lnSpc>
              <a:spcAft>
                <a:spcPts val="600"/>
              </a:spcAft>
              <a:buFontTx/>
              <a:buChar char="•"/>
            </a:pPr>
            <a:r>
              <a:rPr lang="en-GB" sz="1800" dirty="0" smtClean="0">
                <a:latin typeface="Arial" charset="0"/>
                <a:cs typeface="Arial" charset="0"/>
              </a:rPr>
              <a:t>Language is an issue- only 1 fluent English speaker</a:t>
            </a:r>
          </a:p>
          <a:p>
            <a:pPr>
              <a:lnSpc>
                <a:spcPct val="90000"/>
              </a:lnSpc>
              <a:spcAft>
                <a:spcPts val="600"/>
              </a:spcAft>
              <a:buFontTx/>
              <a:buChar char="•"/>
            </a:pPr>
            <a:r>
              <a:rPr lang="en-GB" sz="1800" dirty="0" smtClean="0">
                <a:latin typeface="Arial" charset="0"/>
                <a:cs typeface="Arial" charset="0"/>
              </a:rPr>
              <a:t>Humanity is an important factor in care. They called Dr Franchella </a:t>
            </a:r>
            <a:r>
              <a:rPr lang="en-GB" sz="1800" dirty="0" smtClean="0">
                <a:solidFill>
                  <a:srgbClr val="FF0000"/>
                </a:solidFill>
                <a:latin typeface="Arial" charset="0"/>
                <a:cs typeface="Arial" charset="0"/>
              </a:rPr>
              <a:t>“</a:t>
            </a:r>
            <a:r>
              <a:rPr lang="en-GB" sz="1800" dirty="0" smtClean="0">
                <a:latin typeface="Arial" charset="0"/>
                <a:cs typeface="Arial" charset="0"/>
              </a:rPr>
              <a:t>The Angel</a:t>
            </a:r>
            <a:r>
              <a:rPr lang="en-GB" sz="1800" dirty="0" smtClean="0">
                <a:solidFill>
                  <a:srgbClr val="FF0000"/>
                </a:solidFill>
                <a:latin typeface="Arial" charset="0"/>
                <a:cs typeface="Arial" charset="0"/>
              </a:rPr>
              <a:t>”</a:t>
            </a:r>
            <a:endParaRPr lang="it-IT" sz="1800" dirty="0" smtClean="0">
              <a:solidFill>
                <a:srgbClr val="FF0000"/>
              </a:solidFill>
              <a:latin typeface="Arial" charset="0"/>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Grp="1"/>
          </p:cNvSpPr>
          <p:nvPr>
            <p:ph type="title" idx="4294967295"/>
          </p:nvPr>
        </p:nvSpPr>
        <p:spPr/>
        <p:txBody>
          <a:bodyPr/>
          <a:lstStyle/>
          <a:p>
            <a:r>
              <a:rPr lang="it-IT" sz="3200" b="1" smtClean="0">
                <a:solidFill>
                  <a:schemeClr val="hlink"/>
                </a:solidFill>
                <a:latin typeface="Arial" charset="0"/>
                <a:cs typeface="Arial" charset="0"/>
              </a:rPr>
              <a:t>Ferrara: Cleft Results</a:t>
            </a:r>
          </a:p>
        </p:txBody>
      </p:sp>
      <p:sp>
        <p:nvSpPr>
          <p:cNvPr id="55299" name="Text Box 3"/>
          <p:cNvSpPr txBox="1">
            <a:spLocks noGrp="1"/>
          </p:cNvSpPr>
          <p:nvPr>
            <p:ph type="body" idx="4294967295"/>
          </p:nvPr>
        </p:nvSpPr>
        <p:spPr>
          <a:xfrm>
            <a:off x="683568" y="1484784"/>
            <a:ext cx="7556500" cy="4144963"/>
          </a:xfrm>
        </p:spPr>
        <p:txBody>
          <a:bodyPr/>
          <a:lstStyle/>
          <a:p>
            <a:r>
              <a:rPr lang="en-GB" sz="1800" b="1" dirty="0" smtClean="0">
                <a:latin typeface="Arial" charset="0"/>
                <a:cs typeface="Arial" charset="0"/>
              </a:rPr>
              <a:t>END MEETING</a:t>
            </a:r>
            <a:r>
              <a:rPr lang="en-GB" sz="1800" b="1" i="1" dirty="0" smtClean="0">
                <a:latin typeface="Arial" charset="0"/>
                <a:cs typeface="Arial" charset="0"/>
              </a:rPr>
              <a:t> </a:t>
            </a:r>
          </a:p>
          <a:p>
            <a:r>
              <a:rPr lang="en-GB" sz="1800" b="1" i="1" dirty="0">
                <a:latin typeface="Arial" charset="0"/>
                <a:cs typeface="Arial" charset="0"/>
              </a:rPr>
              <a:t>	</a:t>
            </a:r>
            <a:r>
              <a:rPr lang="en-GB" sz="1800" b="1" i="1" dirty="0" smtClean="0">
                <a:latin typeface="Arial" charset="0"/>
                <a:cs typeface="Arial" charset="0"/>
              </a:rPr>
              <a:t>The meeting lasted 3 hours instead of the 2 expected. During that time no one left the room, looked at their mobile phone or conducted any other activity than participating. The coffee and cakes remained untouched. When we finished they seemed reluctant to go and spent time chatting amongst themselves</a:t>
            </a:r>
          </a:p>
          <a:p>
            <a:endParaRPr lang="en-GB" sz="1800" b="1" dirty="0" smtClean="0">
              <a:latin typeface="Arial" charset="0"/>
              <a:cs typeface="Arial" charset="0"/>
            </a:endParaRPr>
          </a:p>
          <a:p>
            <a:r>
              <a:rPr lang="en-GB" sz="1800" b="1" dirty="0" smtClean="0">
                <a:latin typeface="Arial" charset="0"/>
                <a:cs typeface="Arial" charset="0"/>
              </a:rPr>
              <a:t>POST MEETING</a:t>
            </a:r>
            <a:endParaRPr lang="en-GB" sz="1800" b="1" i="1" dirty="0" smtClean="0">
              <a:latin typeface="Arial" charset="0"/>
              <a:cs typeface="Arial" charset="0"/>
            </a:endParaRPr>
          </a:p>
          <a:p>
            <a:r>
              <a:rPr lang="en-GB" sz="1800" b="1" i="1" dirty="0" smtClean="0">
                <a:latin typeface="Arial" charset="0"/>
                <a:cs typeface="Arial" charset="0"/>
              </a:rPr>
              <a:t>	The same evening a </a:t>
            </a:r>
            <a:r>
              <a:rPr lang="en-GB" sz="1800" b="1" i="1" dirty="0" err="1" smtClean="0">
                <a:latin typeface="Arial" charset="0"/>
                <a:cs typeface="Arial" charset="0"/>
              </a:rPr>
              <a:t>whatsapp</a:t>
            </a:r>
            <a:r>
              <a:rPr lang="en-GB" sz="1800" b="1" i="1" dirty="0" smtClean="0">
                <a:latin typeface="Arial" charset="0"/>
                <a:cs typeface="Arial" charset="0"/>
              </a:rPr>
              <a:t> group was created by these empowered parents and messages started flowing! The children then met at a Carnival Parade</a:t>
            </a:r>
          </a:p>
          <a:p>
            <a:endParaRPr lang="en-GB" b="1" i="1" dirty="0" smtClean="0">
              <a:latin typeface="Arial" charset="0"/>
              <a:cs typeface="Arial" charset="0"/>
            </a:endParaRPr>
          </a:p>
          <a:p>
            <a:endParaRPr lang="en-GB" b="1" i="1"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Grp="1"/>
          </p:cNvSpPr>
          <p:nvPr>
            <p:ph type="body" idx="4294967295"/>
          </p:nvPr>
        </p:nvSpPr>
        <p:spPr>
          <a:xfrm>
            <a:off x="468313" y="1989138"/>
            <a:ext cx="7556500" cy="4144962"/>
          </a:xfrm>
        </p:spPr>
        <p:txBody>
          <a:bodyPr/>
          <a:lstStyle/>
          <a:p>
            <a:endParaRPr lang="it-IT" sz="2400" b="1" smtClean="0">
              <a:solidFill>
                <a:schemeClr val="accent2"/>
              </a:solidFill>
              <a:latin typeface="Calibri" pitchFamily="34" charset="0"/>
              <a:cs typeface="Arial" charset="0"/>
            </a:endParaRPr>
          </a:p>
          <a:p>
            <a:endParaRPr lang="it-IT" sz="2400" b="1" smtClean="0">
              <a:solidFill>
                <a:schemeClr val="accent2"/>
              </a:solidFill>
              <a:latin typeface="Calibri" pitchFamily="34" charset="0"/>
              <a:cs typeface="Arial" charset="0"/>
            </a:endParaRPr>
          </a:p>
          <a:p>
            <a:r>
              <a:rPr lang="it-IT" sz="2400" b="1" smtClean="0">
                <a:solidFill>
                  <a:srgbClr val="0000FF"/>
                </a:solidFill>
                <a:latin typeface="Calibri" pitchFamily="34" charset="0"/>
                <a:cs typeface="Arial" charset="0"/>
              </a:rPr>
              <a:t>Parent participation</a:t>
            </a:r>
          </a:p>
          <a:p>
            <a:endParaRPr lang="it-IT" sz="2400" b="1" smtClean="0">
              <a:solidFill>
                <a:srgbClr val="0000FF"/>
              </a:solidFill>
              <a:latin typeface="Calibri" pitchFamily="34" charset="0"/>
              <a:cs typeface="Arial" charset="0"/>
            </a:endParaRPr>
          </a:p>
          <a:p>
            <a:r>
              <a:rPr lang="it-IT" sz="2400" b="1" smtClean="0">
                <a:solidFill>
                  <a:schemeClr val="accent2"/>
                </a:solidFill>
                <a:latin typeface="Calibri" pitchFamily="34" charset="0"/>
                <a:cs typeface="Arial" charset="0"/>
              </a:rPr>
              <a:t>IMER Conference</a:t>
            </a:r>
          </a:p>
          <a:p>
            <a:r>
              <a:rPr lang="it-IT" sz="2400" b="1" smtClean="0">
                <a:solidFill>
                  <a:schemeClr val="accent2"/>
                </a:solidFill>
                <a:latin typeface="Calibri" pitchFamily="34" charset="0"/>
                <a:cs typeface="Arial" charset="0"/>
              </a:rPr>
              <a:t>ConnectEPeople</a:t>
            </a:r>
          </a:p>
          <a:p>
            <a:endParaRPr lang="it-IT" sz="2400" b="1" smtClean="0">
              <a:solidFill>
                <a:schemeClr val="accent2"/>
              </a:solidFill>
              <a:latin typeface="Calibri" pitchFamily="34" charset="0"/>
              <a:cs typeface="Arial" charset="0"/>
            </a:endParaRPr>
          </a:p>
          <a:p>
            <a:r>
              <a:rPr lang="it-IT" sz="2400" b="1" smtClean="0">
                <a:solidFill>
                  <a:schemeClr val="accent2"/>
                </a:solidFill>
                <a:latin typeface="Calibri" pitchFamily="34" charset="0"/>
                <a:cs typeface="Arial" charset="0"/>
              </a:rPr>
              <a:t>WhatsApp group</a:t>
            </a:r>
          </a:p>
          <a:p>
            <a:r>
              <a:rPr lang="it-IT" sz="2400" b="1" smtClean="0">
                <a:solidFill>
                  <a:schemeClr val="accent2"/>
                </a:solidFill>
                <a:latin typeface="Calibri" pitchFamily="34" charset="0"/>
                <a:cs typeface="Arial" charset="0"/>
              </a:rPr>
              <a:t>continuing</a:t>
            </a:r>
          </a:p>
        </p:txBody>
      </p:sp>
      <p:pic>
        <p:nvPicPr>
          <p:cNvPr id="48131" name="Picture 4" descr="IMG_0498"/>
          <p:cNvPicPr>
            <a:picLocks noChangeAspect="1" noChangeArrowheads="1"/>
          </p:cNvPicPr>
          <p:nvPr/>
        </p:nvPicPr>
        <p:blipFill>
          <a:blip r:embed="rId2"/>
          <a:srcRect/>
          <a:stretch>
            <a:fillRect/>
          </a:stretch>
        </p:blipFill>
        <p:spPr bwMode="auto">
          <a:xfrm>
            <a:off x="4067175" y="1125538"/>
            <a:ext cx="4465638" cy="511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UROLINKCAT templatev2">
  <a:themeElements>
    <a:clrScheme name="eurolinkcat">
      <a:dk1>
        <a:srgbClr val="1E0F49"/>
      </a:dk1>
      <a:lt1>
        <a:srgbClr val="FFFFFF"/>
      </a:lt1>
      <a:dk2>
        <a:srgbClr val="1E0F49"/>
      </a:dk2>
      <a:lt2>
        <a:srgbClr val="FFFFFF"/>
      </a:lt2>
      <a:accent1>
        <a:srgbClr val="1E0F49"/>
      </a:accent1>
      <a:accent2>
        <a:srgbClr val="0E9669"/>
      </a:accent2>
      <a:accent3>
        <a:srgbClr val="006BD7"/>
      </a:accent3>
      <a:accent4>
        <a:srgbClr val="FFB400"/>
      </a:accent4>
      <a:accent5>
        <a:srgbClr val="7EB606"/>
      </a:accent5>
      <a:accent6>
        <a:srgbClr val="0E9669"/>
      </a:accent6>
      <a:hlink>
        <a:srgbClr val="0E9669"/>
      </a:hlink>
      <a:folHlink>
        <a:srgbClr val="5EF0BF"/>
      </a:folHlink>
    </a:clrScheme>
    <a:fontScheme name="EUROLINKCAT templatev2">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TotalTime>
  <Words>1285</Words>
  <Application>Microsoft Office PowerPoint</Application>
  <PresentationFormat>On-screen Show (4:3)</PresentationFormat>
  <Paragraphs>140</Paragraphs>
  <Slides>18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Noto Sans Symbols</vt:lpstr>
      <vt:lpstr>Times New Roman</vt:lpstr>
      <vt:lpstr>EUROLINKCAT templatev2</vt:lpstr>
      <vt:lpstr>PowerPoint Presentation</vt:lpstr>
      <vt:lpstr>PowerPoint Presentation</vt:lpstr>
      <vt:lpstr>FOCUS GROUPS </vt:lpstr>
      <vt:lpstr>FOCUS GROUPS PILOT STUDY</vt:lpstr>
      <vt:lpstr>What are Focus Groups</vt:lpstr>
      <vt:lpstr>How to run a FG – resources available </vt:lpstr>
      <vt:lpstr>Ferrara: Cleft Results 11 parents participated (easy recruitment) </vt:lpstr>
      <vt:lpstr>Ferrara: Cleft Results</vt:lpstr>
      <vt:lpstr>PowerPoint Presentation</vt:lpstr>
      <vt:lpstr>PowerPoint Presentation</vt:lpstr>
      <vt:lpstr>Florence: Down Syndrome FG Results 8 parents participated (recruitment by the T21 Association) </vt:lpstr>
      <vt:lpstr>Florence: Down Syndrome FG </vt:lpstr>
      <vt:lpstr>Poznan: Downs Results</vt:lpstr>
      <vt:lpstr>Poznan: Downs Results</vt:lpstr>
      <vt:lpstr>Poznan: Downs Results</vt:lpstr>
      <vt:lpstr>Poznan: Downs Results</vt:lpstr>
      <vt:lpstr>Newcastle: CHD plans</vt:lpstr>
      <vt:lpstr>Focus Groups following the pilot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Joan Morris June 7th 2017</dc:title>
  <dc:creator>jkmorris</dc:creator>
  <cp:lastModifiedBy>Nick Conrad</cp:lastModifiedBy>
  <cp:revision>60</cp:revision>
  <dcterms:modified xsi:type="dcterms:W3CDTF">2018-06-12T20:30:08Z</dcterms:modified>
</cp:coreProperties>
</file>