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2" r:id="rId5"/>
    <p:sldId id="264" r:id="rId6"/>
    <p:sldId id="265" r:id="rId7"/>
    <p:sldId id="258" r:id="rId8"/>
    <p:sldId id="259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F49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70" d="100"/>
          <a:sy n="70" d="100"/>
        </p:scale>
        <p:origin x="1386" y="72"/>
      </p:cViewPr>
      <p:guideLst>
        <p:guide orient="horz" pos="2301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DE682-60F2-794C-8EA3-42B0B238A8BD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9C8D-D5BA-E240-8B52-F3D0FEC6DF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2864-F3F6-2F4B-80FA-3D02F505B9D0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13EF5-432F-444F-BF15-6D79B0B44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343400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27684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019800"/>
            <a:ext cx="1232647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20" name="Picture 19" descr="logo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441" y="228600"/>
            <a:ext cx="1596759" cy="1066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6" y="260648"/>
            <a:ext cx="3278600" cy="110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ediCa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0F49"/>
                </a:solidFill>
              </a:defRPr>
            </a:lvl1pPr>
            <a:lvl2pPr>
              <a:defRPr>
                <a:solidFill>
                  <a:srgbClr val="1E0F49"/>
                </a:solidFill>
              </a:defRPr>
            </a:lvl2pPr>
            <a:lvl3pPr>
              <a:defRPr>
                <a:solidFill>
                  <a:srgbClr val="1E0F49"/>
                </a:solidFill>
              </a:defRPr>
            </a:lvl3pPr>
            <a:lvl4pPr>
              <a:defRPr>
                <a:solidFill>
                  <a:srgbClr val="1E0F49"/>
                </a:solidFill>
              </a:defRPr>
            </a:lvl4pPr>
            <a:lvl5pPr>
              <a:defRPr>
                <a:solidFill>
                  <a:srgbClr val="1E0F49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8907" y="404664"/>
            <a:ext cx="7585501" cy="5843736"/>
          </a:xfrm>
          <a:prstGeom prst="rect">
            <a:avLst/>
          </a:prstGeom>
          <a:solidFill>
            <a:srgbClr val="1E0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405320"/>
            <a:ext cx="212725" cy="58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31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06" y="6381328"/>
            <a:ext cx="1869866" cy="40395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7" y="150755"/>
            <a:ext cx="678189" cy="66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2"/>
        </a:buClr>
        <a:buSzPct val="75000"/>
        <a:buFont typeface="Wingdings" pitchFamily="2" charset="2"/>
        <a:buChar char="n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3645024"/>
            <a:ext cx="5707360" cy="11521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WP4 morbidity:</a:t>
            </a:r>
            <a:br>
              <a:rPr lang="en-GB" dirty="0" smtClean="0"/>
            </a:br>
            <a:r>
              <a:rPr lang="en-GB" dirty="0" smtClean="0"/>
              <a:t>since last year and where we 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Varese June 12.th 2018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Combined</a:t>
            </a:r>
            <a:r>
              <a:rPr lang="da-DK" dirty="0" smtClean="0"/>
              <a:t> WP3 and WP4 </a:t>
            </a:r>
            <a:r>
              <a:rPr lang="da-DK" dirty="0" err="1" smtClean="0"/>
              <a:t>study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To </a:t>
            </a:r>
            <a:r>
              <a:rPr lang="da-DK" dirty="0" err="1" smtClean="0"/>
              <a:t>study</a:t>
            </a:r>
            <a:r>
              <a:rPr lang="da-DK" dirty="0" smtClean="0"/>
              <a:t> </a:t>
            </a:r>
            <a:r>
              <a:rPr lang="da-DK" dirty="0" err="1" smtClean="0"/>
              <a:t>surgical</a:t>
            </a:r>
            <a:r>
              <a:rPr lang="da-DK" dirty="0" smtClean="0"/>
              <a:t> </a:t>
            </a:r>
            <a:r>
              <a:rPr lang="da-DK" dirty="0" err="1" smtClean="0"/>
              <a:t>mortality</a:t>
            </a:r>
            <a:r>
              <a:rPr lang="da-DK" dirty="0" smtClean="0"/>
              <a:t> </a:t>
            </a:r>
            <a:r>
              <a:rPr lang="da-DK" dirty="0" err="1" smtClean="0"/>
              <a:t>defined</a:t>
            </a:r>
            <a:r>
              <a:rPr lang="da-DK" dirty="0" smtClean="0"/>
              <a:t> as </a:t>
            </a:r>
            <a:r>
              <a:rPr lang="da-DK" dirty="0" err="1" smtClean="0"/>
              <a:t>death</a:t>
            </a:r>
            <a:r>
              <a:rPr lang="da-DK" dirty="0" smtClean="0"/>
              <a:t> </a:t>
            </a:r>
            <a:r>
              <a:rPr lang="da-DK" dirty="0" err="1" smtClean="0"/>
              <a:t>within</a:t>
            </a:r>
            <a:r>
              <a:rPr lang="da-DK" dirty="0" smtClean="0"/>
              <a:t> 28 </a:t>
            </a:r>
            <a:r>
              <a:rPr lang="da-DK" dirty="0" err="1" smtClean="0"/>
              <a:t>days</a:t>
            </a:r>
            <a:r>
              <a:rPr lang="da-DK" dirty="0" smtClean="0"/>
              <a:t> </a:t>
            </a:r>
            <a:r>
              <a:rPr lang="da-DK" dirty="0" err="1" smtClean="0"/>
              <a:t>after</a:t>
            </a:r>
            <a:r>
              <a:rPr lang="da-DK" dirty="0" smtClean="0"/>
              <a:t> </a:t>
            </a:r>
            <a:r>
              <a:rPr lang="da-DK" dirty="0" err="1" smtClean="0"/>
              <a:t>surgery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WP3 data and WP4 data for </a:t>
            </a:r>
            <a:r>
              <a:rPr lang="da-DK" dirty="0" err="1" smtClean="0"/>
              <a:t>hospitalisations</a:t>
            </a:r>
            <a:r>
              <a:rPr lang="da-DK" dirty="0" smtClean="0"/>
              <a:t> and </a:t>
            </a:r>
            <a:r>
              <a:rPr lang="da-DK" dirty="0" err="1" smtClean="0"/>
              <a:t>surgeries</a:t>
            </a:r>
            <a:r>
              <a:rPr lang="da-DK" dirty="0" smtClean="0"/>
              <a:t> </a:t>
            </a:r>
            <a:r>
              <a:rPr lang="da-DK" dirty="0" err="1" smtClean="0"/>
              <a:t>needs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ready</a:t>
            </a:r>
            <a:r>
              <a:rPr lang="da-DK" dirty="0" smtClean="0"/>
              <a:t> </a:t>
            </a:r>
            <a:r>
              <a:rPr lang="da-DK" dirty="0" err="1" smtClean="0"/>
              <a:t>first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r>
              <a:rPr lang="da-DK" dirty="0" smtClean="0"/>
              <a:t>Protocol in Spring 2019?</a:t>
            </a:r>
          </a:p>
          <a:p>
            <a:pPr marL="0" indent="0">
              <a:buNone/>
            </a:pPr>
            <a:r>
              <a:rPr lang="da-DK" dirty="0" smtClean="0"/>
              <a:t>Do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a new </a:t>
            </a:r>
            <a:r>
              <a:rPr lang="da-DK" dirty="0" err="1" smtClean="0"/>
              <a:t>ethical</a:t>
            </a:r>
            <a:r>
              <a:rPr lang="da-DK" dirty="0" smtClean="0"/>
              <a:t> </a:t>
            </a:r>
            <a:r>
              <a:rPr lang="da-DK" dirty="0" err="1" smtClean="0"/>
              <a:t>application</a:t>
            </a:r>
            <a:r>
              <a:rPr lang="da-DK" dirty="0" smtClean="0"/>
              <a:t>?</a:t>
            </a:r>
          </a:p>
          <a:p>
            <a:pPr marL="0" indent="0">
              <a:buNone/>
            </a:pPr>
            <a:r>
              <a:rPr lang="da-DK" dirty="0" err="1" smtClean="0"/>
              <a:t>Could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done in </a:t>
            </a:r>
            <a:r>
              <a:rPr lang="da-DK" dirty="0" err="1" smtClean="0"/>
              <a:t>selected</a:t>
            </a:r>
            <a:r>
              <a:rPr lang="da-DK" dirty="0" smtClean="0"/>
              <a:t> </a:t>
            </a:r>
            <a:r>
              <a:rPr lang="da-DK" dirty="0" err="1" smtClean="0"/>
              <a:t>registries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(</a:t>
            </a:r>
            <a:r>
              <a:rPr lang="da-DK" dirty="0" err="1" smtClean="0"/>
              <a:t>opt</a:t>
            </a:r>
            <a:r>
              <a:rPr lang="da-DK" dirty="0" smtClean="0"/>
              <a:t>-in)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12143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WP4 morbidity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Five studies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Hospitalisations and surgeries (Odense)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Prenatal diagnosis </a:t>
            </a:r>
            <a:r>
              <a:rPr lang="en-GB" dirty="0" smtClean="0"/>
              <a:t>of 4 </a:t>
            </a:r>
            <a:r>
              <a:rPr lang="en-GB" dirty="0"/>
              <a:t>anomalies (Finland)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Chronic medications/prescription study (Belfast)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Geographic variation and risk factors for morbidity (Belfast)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Costs of hospitalisations (QMUL and Belfast)</a:t>
            </a:r>
          </a:p>
          <a:p>
            <a:pPr lvl="1"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799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Protocols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Protocol for 4 studies send to </a:t>
            </a:r>
            <a:r>
              <a:rPr lang="da-DK" dirty="0" err="1" smtClean="0"/>
              <a:t>you</a:t>
            </a:r>
            <a:r>
              <a:rPr lang="da-DK" dirty="0" smtClean="0"/>
              <a:t> in </a:t>
            </a:r>
            <a:r>
              <a:rPr lang="da-DK" dirty="0" err="1" smtClean="0"/>
              <a:t>January</a:t>
            </a:r>
            <a:endParaRPr lang="da-DK" dirty="0" smtClean="0"/>
          </a:p>
          <a:p>
            <a:r>
              <a:rPr lang="da-DK" dirty="0" smtClean="0"/>
              <a:t>Protocol for </a:t>
            </a:r>
            <a:r>
              <a:rPr lang="da-DK" dirty="0" err="1" smtClean="0"/>
              <a:t>prescription</a:t>
            </a:r>
            <a:r>
              <a:rPr lang="da-DK" dirty="0" smtClean="0"/>
              <a:t> </a:t>
            </a:r>
            <a:r>
              <a:rPr lang="da-DK" dirty="0" err="1" smtClean="0"/>
              <a:t>study</a:t>
            </a:r>
            <a:r>
              <a:rPr lang="da-DK" dirty="0" smtClean="0"/>
              <a:t> send for </a:t>
            </a:r>
            <a:r>
              <a:rPr lang="da-DK" dirty="0" err="1" smtClean="0"/>
              <a:t>Steering</a:t>
            </a:r>
            <a:r>
              <a:rPr lang="da-DK" dirty="0" smtClean="0"/>
              <a:t> </a:t>
            </a:r>
            <a:r>
              <a:rPr lang="da-DK" dirty="0" err="1" smtClean="0"/>
              <a:t>Committee</a:t>
            </a:r>
            <a:r>
              <a:rPr lang="da-DK" dirty="0" smtClean="0"/>
              <a:t> </a:t>
            </a:r>
            <a:r>
              <a:rPr lang="da-DK" dirty="0" err="1" smtClean="0"/>
              <a:t>approval</a:t>
            </a:r>
            <a:r>
              <a:rPr lang="da-DK" dirty="0" smtClean="0"/>
              <a:t> in May</a:t>
            </a:r>
          </a:p>
          <a:p>
            <a:endParaRPr lang="da-DK" dirty="0"/>
          </a:p>
          <a:p>
            <a:r>
              <a:rPr lang="da-DK" dirty="0" err="1" smtClean="0"/>
              <a:t>Literature</a:t>
            </a:r>
            <a:r>
              <a:rPr lang="da-DK" dirty="0" smtClean="0"/>
              <a:t> </a:t>
            </a:r>
            <a:r>
              <a:rPr lang="da-DK" dirty="0" err="1" smtClean="0"/>
              <a:t>reviews</a:t>
            </a:r>
            <a:r>
              <a:rPr lang="da-DK" dirty="0" smtClean="0"/>
              <a:t> for </a:t>
            </a:r>
            <a:r>
              <a:rPr lang="da-DK" dirty="0" err="1" smtClean="0"/>
              <a:t>two</a:t>
            </a:r>
            <a:r>
              <a:rPr lang="da-DK" dirty="0" smtClean="0"/>
              <a:t> studies </a:t>
            </a:r>
            <a:r>
              <a:rPr lang="da-DK" dirty="0" err="1" smtClean="0"/>
              <a:t>added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1654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Classification</a:t>
            </a:r>
            <a:r>
              <a:rPr lang="da-DK" dirty="0" smtClean="0"/>
              <a:t> and </a:t>
            </a:r>
            <a:r>
              <a:rPr lang="da-DK" dirty="0" err="1" smtClean="0"/>
              <a:t>documents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Classification of discharge diagnoses written and discussed. Later (November) we decided to use a different way to analysis outcomes</a:t>
            </a:r>
            <a:endParaRPr lang="en-GB" dirty="0"/>
          </a:p>
          <a:p>
            <a:r>
              <a:rPr lang="en-GB" dirty="0" smtClean="0"/>
              <a:t>List </a:t>
            </a:r>
            <a:r>
              <a:rPr lang="en-GB" dirty="0"/>
              <a:t>of EUROlinkCAT subgroups agreed and available at the </a:t>
            </a:r>
            <a:r>
              <a:rPr lang="en-GB" dirty="0" smtClean="0"/>
              <a:t>website (January)</a:t>
            </a:r>
          </a:p>
          <a:p>
            <a:r>
              <a:rPr lang="en-GB" dirty="0" smtClean="0"/>
              <a:t>Anke has made a comprehensive document with surgery codes within the different coding systems used in the EUROlinkCAT registries (February). Needs to be tested. </a:t>
            </a:r>
            <a:endParaRPr lang="en-GB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7625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Danish </a:t>
            </a:r>
            <a:r>
              <a:rPr lang="da-DK" dirty="0" err="1" smtClean="0"/>
              <a:t>surgery</a:t>
            </a:r>
            <a:r>
              <a:rPr lang="da-DK" dirty="0" smtClean="0"/>
              <a:t> data – just an </a:t>
            </a:r>
            <a:r>
              <a:rPr lang="da-DK" dirty="0" err="1" smtClean="0"/>
              <a:t>appetizer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0163677"/>
              </p:ext>
            </p:extLst>
          </p:nvPr>
        </p:nvGraphicFramePr>
        <p:xfrm>
          <a:off x="498475" y="1985963"/>
          <a:ext cx="716986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703"/>
                <a:gridCol w="2460703"/>
                <a:gridCol w="2248462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Total </a:t>
                      </a:r>
                      <a:r>
                        <a:rPr lang="da-DK" dirty="0" err="1" smtClean="0"/>
                        <a:t>liveborn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Heart </a:t>
                      </a:r>
                      <a:r>
                        <a:rPr lang="da-DK" dirty="0" err="1" smtClean="0"/>
                        <a:t>surgery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first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year</a:t>
                      </a:r>
                      <a:endParaRPr lang="da-DK" dirty="0"/>
                    </a:p>
                  </a:txBody>
                  <a:tcPr marL="91594" marR="9159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All </a:t>
                      </a:r>
                      <a:r>
                        <a:rPr lang="da-DK" dirty="0" err="1" smtClean="0"/>
                        <a:t>anomalies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1299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9%</a:t>
                      </a:r>
                      <a:endParaRPr lang="da-DK" dirty="0"/>
                    </a:p>
                  </a:txBody>
                  <a:tcPr marL="91594" marR="9159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CHD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479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24%</a:t>
                      </a:r>
                      <a:endParaRPr lang="da-DK" dirty="0"/>
                    </a:p>
                  </a:txBody>
                  <a:tcPr marL="91594" marR="9159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Severe</a:t>
                      </a:r>
                      <a:r>
                        <a:rPr lang="da-DK" dirty="0" smtClean="0"/>
                        <a:t> CHD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99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80%</a:t>
                      </a:r>
                      <a:endParaRPr lang="da-DK" dirty="0"/>
                    </a:p>
                  </a:txBody>
                  <a:tcPr marL="91594" marR="9159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Down </a:t>
                      </a:r>
                      <a:r>
                        <a:rPr lang="da-DK" dirty="0" err="1" smtClean="0"/>
                        <a:t>syndrome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42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21%</a:t>
                      </a:r>
                      <a:endParaRPr lang="da-DK" dirty="0"/>
                    </a:p>
                  </a:txBody>
                  <a:tcPr marL="91594" marR="91594"/>
                </a:tc>
              </a:tr>
            </a:tbl>
          </a:graphicData>
        </a:graphic>
      </p:graphicFrame>
      <p:sp>
        <p:nvSpPr>
          <p:cNvPr id="5" name="Pladsholder til indhold 4"/>
          <p:cNvSpPr>
            <a:spLocks noGrp="1"/>
          </p:cNvSpPr>
          <p:nvPr>
            <p:ph sz="half" idx="14"/>
          </p:nvPr>
        </p:nvSpPr>
        <p:spPr>
          <a:xfrm>
            <a:off x="498517" y="5085183"/>
            <a:ext cx="7569157" cy="1045741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EUROCAT </a:t>
            </a:r>
            <a:r>
              <a:rPr lang="da-DK" dirty="0" err="1" smtClean="0"/>
              <a:t>Funen</a:t>
            </a:r>
            <a:r>
              <a:rPr lang="da-DK" dirty="0" smtClean="0"/>
              <a:t> 2000-2009</a:t>
            </a:r>
          </a:p>
          <a:p>
            <a:pPr marL="0" indent="0">
              <a:buNone/>
            </a:pPr>
            <a:r>
              <a:rPr lang="da-DK" dirty="0" smtClean="0"/>
              <a:t>A </a:t>
            </a:r>
            <a:r>
              <a:rPr lang="da-DK" dirty="0" err="1" smtClean="0"/>
              <a:t>code</a:t>
            </a:r>
            <a:r>
              <a:rPr lang="da-DK" dirty="0" smtClean="0"/>
              <a:t> for </a:t>
            </a:r>
            <a:r>
              <a:rPr lang="da-DK" dirty="0" err="1" smtClean="0"/>
              <a:t>heart</a:t>
            </a:r>
            <a:r>
              <a:rPr lang="da-DK" dirty="0" smtClean="0"/>
              <a:t> </a:t>
            </a:r>
            <a:r>
              <a:rPr lang="da-DK" dirty="0" err="1" smtClean="0"/>
              <a:t>surgery</a:t>
            </a:r>
            <a:r>
              <a:rPr lang="da-DK" dirty="0" smtClean="0"/>
              <a:t> (NOMESCO </a:t>
            </a:r>
            <a:r>
              <a:rPr lang="da-DK" dirty="0" err="1" smtClean="0"/>
              <a:t>chapter</a:t>
            </a:r>
            <a:r>
              <a:rPr lang="da-DK" dirty="0" smtClean="0"/>
              <a:t> F)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6422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Heart </a:t>
            </a:r>
            <a:r>
              <a:rPr lang="da-DK" dirty="0" err="1" smtClean="0"/>
              <a:t>surgery</a:t>
            </a:r>
            <a:r>
              <a:rPr lang="da-DK" dirty="0" smtClean="0"/>
              <a:t> </a:t>
            </a:r>
            <a:r>
              <a:rPr lang="da-DK" dirty="0" err="1" smtClean="0"/>
              <a:t>year</a:t>
            </a:r>
            <a:r>
              <a:rPr lang="da-DK" dirty="0" smtClean="0"/>
              <a:t> 1-4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5272864"/>
              </p:ext>
            </p:extLst>
          </p:nvPr>
        </p:nvGraphicFramePr>
        <p:xfrm>
          <a:off x="498475" y="1985963"/>
          <a:ext cx="810597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1991"/>
                <a:gridCol w="2701991"/>
                <a:gridCol w="2701991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Total </a:t>
                      </a:r>
                      <a:r>
                        <a:rPr lang="da-DK" dirty="0" err="1" smtClean="0"/>
                        <a:t>liveborn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Heart </a:t>
                      </a:r>
                      <a:r>
                        <a:rPr lang="da-DK" dirty="0" err="1" smtClean="0"/>
                        <a:t>surgery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year</a:t>
                      </a:r>
                      <a:r>
                        <a:rPr lang="da-DK" dirty="0" smtClean="0"/>
                        <a:t> 1-4</a:t>
                      </a:r>
                      <a:endParaRPr lang="da-DK" dirty="0"/>
                    </a:p>
                  </a:txBody>
                  <a:tcPr marL="91594" marR="9159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All </a:t>
                      </a:r>
                      <a:r>
                        <a:rPr lang="da-DK" dirty="0" err="1" smtClean="0"/>
                        <a:t>anomalies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622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4%</a:t>
                      </a:r>
                      <a:endParaRPr lang="da-DK" dirty="0"/>
                    </a:p>
                  </a:txBody>
                  <a:tcPr marL="91594" marR="9159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CHD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234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10%</a:t>
                      </a:r>
                      <a:endParaRPr lang="da-DK" dirty="0"/>
                    </a:p>
                  </a:txBody>
                  <a:tcPr marL="91594" marR="9159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Severe</a:t>
                      </a:r>
                      <a:r>
                        <a:rPr lang="da-DK" dirty="0" smtClean="0"/>
                        <a:t> CHD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54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9%</a:t>
                      </a:r>
                      <a:endParaRPr lang="da-DK" dirty="0"/>
                    </a:p>
                  </a:txBody>
                  <a:tcPr marL="91594" marR="9159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Down </a:t>
                      </a:r>
                      <a:r>
                        <a:rPr lang="da-DK" dirty="0" err="1" smtClean="0"/>
                        <a:t>syndrome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20</a:t>
                      </a:r>
                      <a:endParaRPr lang="da-DK" dirty="0"/>
                    </a:p>
                  </a:txBody>
                  <a:tcPr marL="91594" marR="915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0%</a:t>
                      </a:r>
                      <a:endParaRPr lang="da-DK" dirty="0"/>
                    </a:p>
                  </a:txBody>
                  <a:tcPr marL="91594" marR="91594"/>
                </a:tc>
              </a:tr>
            </a:tbl>
          </a:graphicData>
        </a:graphic>
      </p:graphicFrame>
      <p:sp>
        <p:nvSpPr>
          <p:cNvPr id="4" name="Pladsholder til indhold 3"/>
          <p:cNvSpPr>
            <a:spLocks noGrp="1"/>
          </p:cNvSpPr>
          <p:nvPr>
            <p:ph sz="half" idx="14"/>
          </p:nvPr>
        </p:nvSpPr>
        <p:spPr>
          <a:xfrm>
            <a:off x="498517" y="5013175"/>
            <a:ext cx="7569157" cy="1117749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EUROCAT </a:t>
            </a:r>
            <a:r>
              <a:rPr lang="da-DK" dirty="0" err="1" smtClean="0"/>
              <a:t>Funen</a:t>
            </a:r>
            <a:r>
              <a:rPr lang="da-DK" dirty="0" smtClean="0"/>
              <a:t> 2000-2004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A </a:t>
            </a:r>
            <a:r>
              <a:rPr lang="da-DK" dirty="0" err="1"/>
              <a:t>code</a:t>
            </a:r>
            <a:r>
              <a:rPr lang="da-DK" dirty="0"/>
              <a:t> for </a:t>
            </a:r>
            <a:r>
              <a:rPr lang="da-DK" dirty="0" err="1"/>
              <a:t>heart</a:t>
            </a:r>
            <a:r>
              <a:rPr lang="da-DK" dirty="0"/>
              <a:t> </a:t>
            </a:r>
            <a:r>
              <a:rPr lang="da-DK" dirty="0" err="1"/>
              <a:t>surgery</a:t>
            </a:r>
            <a:r>
              <a:rPr lang="da-DK" dirty="0"/>
              <a:t> (NOMESCO </a:t>
            </a:r>
            <a:r>
              <a:rPr lang="da-DK" dirty="0" err="1"/>
              <a:t>chapter</a:t>
            </a:r>
            <a:r>
              <a:rPr lang="da-DK" dirty="0"/>
              <a:t> F)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42219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84094"/>
            <a:ext cx="7659251" cy="1116106"/>
          </a:xfrm>
        </p:spPr>
        <p:txBody>
          <a:bodyPr/>
          <a:lstStyle/>
          <a:p>
            <a:r>
              <a:rPr lang="en-GB" sz="2800" dirty="0" smtClean="0"/>
              <a:t>Analysis plan for hospitalisation and surgery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 analysis plan for hospitalisations and surgery for all subgroups written after meeting in London in November – still being refined</a:t>
            </a:r>
          </a:p>
          <a:p>
            <a:r>
              <a:rPr lang="en-GB" dirty="0" smtClean="0"/>
              <a:t>Now working on research questions for individual subgroups (example for </a:t>
            </a:r>
            <a:r>
              <a:rPr lang="en-GB" dirty="0" err="1" smtClean="0"/>
              <a:t>gastroschisis</a:t>
            </a:r>
            <a:r>
              <a:rPr lang="en-GB" dirty="0" smtClean="0"/>
              <a:t>: proportion with a diagnosis of short-gut) – proposal send to all of you end of May</a:t>
            </a:r>
          </a:p>
          <a:p>
            <a:r>
              <a:rPr lang="en-GB" dirty="0" smtClean="0"/>
              <a:t>The list of research questions we can ask is endless….</a:t>
            </a:r>
          </a:p>
          <a:p>
            <a:r>
              <a:rPr lang="en-GB" dirty="0" smtClean="0"/>
              <a:t>Needs to take small numbers into account (rare anomalies and rare events)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945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analysis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Finland is working on the analysis plan for the prenatal diagnosis study on 4 anomalies (spina bifida, TGA, diaphragmatic hernia, </a:t>
            </a:r>
            <a:r>
              <a:rPr lang="en-GB" dirty="0" err="1" smtClean="0"/>
              <a:t>gastroschisis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Prescription analysis plan will be written this year</a:t>
            </a:r>
          </a:p>
          <a:p>
            <a:r>
              <a:rPr lang="en-GB" dirty="0" smtClean="0"/>
              <a:t>Geographic variation and financial costs to be written later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16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Timing of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for a </a:t>
            </a:r>
            <a:r>
              <a:rPr lang="da-DK" dirty="0" err="1" smtClean="0"/>
              <a:t>statistician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We</a:t>
            </a:r>
            <a:r>
              <a:rPr lang="da-DK" dirty="0" smtClean="0"/>
              <a:t> plan to send </a:t>
            </a:r>
            <a:r>
              <a:rPr lang="da-DK" dirty="0" err="1" smtClean="0"/>
              <a:t>you</a:t>
            </a:r>
            <a:r>
              <a:rPr lang="da-DK" dirty="0" smtClean="0"/>
              <a:t> the </a:t>
            </a:r>
            <a:r>
              <a:rPr lang="da-DK" dirty="0" err="1" smtClean="0"/>
              <a:t>syntax</a:t>
            </a:r>
            <a:r>
              <a:rPr lang="da-DK" dirty="0" smtClean="0"/>
              <a:t> scripts for the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two</a:t>
            </a:r>
            <a:r>
              <a:rPr lang="da-DK" dirty="0" smtClean="0"/>
              <a:t> WP4 studies at the deadline for </a:t>
            </a:r>
            <a:r>
              <a:rPr lang="da-DK" dirty="0" err="1" smtClean="0"/>
              <a:t>your</a:t>
            </a:r>
            <a:r>
              <a:rPr lang="da-DK" dirty="0" smtClean="0"/>
              <a:t> WP3 data as the </a:t>
            </a:r>
            <a:r>
              <a:rPr lang="da-DK" dirty="0" err="1" smtClean="0"/>
              <a:t>latest</a:t>
            </a:r>
            <a:endParaRPr lang="da-DK" dirty="0" smtClean="0"/>
          </a:p>
          <a:p>
            <a:r>
              <a:rPr lang="da-DK" dirty="0" smtClean="0"/>
              <a:t>Analysis for WP4 studies and deadlines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in steps</a:t>
            </a:r>
          </a:p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/>
              <a:t>see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 err="1" smtClean="0"/>
              <a:t>hospitalisation</a:t>
            </a:r>
            <a:r>
              <a:rPr lang="da-DK" dirty="0" smtClean="0"/>
              <a:t> and </a:t>
            </a:r>
            <a:r>
              <a:rPr lang="da-DK" dirty="0" err="1" smtClean="0"/>
              <a:t>surgery</a:t>
            </a:r>
            <a:r>
              <a:rPr lang="da-DK" dirty="0" smtClean="0"/>
              <a:t> data </a:t>
            </a:r>
            <a:r>
              <a:rPr lang="da-DK" dirty="0" err="1" smtClean="0"/>
              <a:t>works</a:t>
            </a:r>
            <a:r>
              <a:rPr lang="da-DK" dirty="0" smtClean="0"/>
              <a:t> </a:t>
            </a:r>
            <a:r>
              <a:rPr lang="da-DK" dirty="0" err="1" smtClean="0"/>
              <a:t>before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 the </a:t>
            </a:r>
            <a:r>
              <a:rPr lang="da-DK" dirty="0" err="1" smtClean="0"/>
              <a:t>next</a:t>
            </a:r>
            <a:r>
              <a:rPr lang="da-DK" dirty="0" smtClean="0"/>
              <a:t> </a:t>
            </a:r>
            <a:r>
              <a:rPr lang="da-DK" dirty="0" err="1" smtClean="0"/>
              <a:t>syntax</a:t>
            </a:r>
            <a:r>
              <a:rPr lang="da-DK" dirty="0" smtClean="0"/>
              <a:t> scripts</a:t>
            </a:r>
          </a:p>
          <a:p>
            <a:endParaRPr lang="da-DK" dirty="0"/>
          </a:p>
          <a:p>
            <a:r>
              <a:rPr lang="da-DK" dirty="0" smtClean="0"/>
              <a:t>Final </a:t>
            </a:r>
            <a:r>
              <a:rPr lang="da-DK" dirty="0" err="1" smtClean="0"/>
              <a:t>report</a:t>
            </a:r>
            <a:r>
              <a:rPr lang="da-DK" dirty="0" smtClean="0"/>
              <a:t> to EU for </a:t>
            </a:r>
            <a:r>
              <a:rPr lang="da-DK" dirty="0" err="1" smtClean="0"/>
              <a:t>hospitalisation</a:t>
            </a:r>
            <a:r>
              <a:rPr lang="da-DK" dirty="0" smtClean="0"/>
              <a:t> and </a:t>
            </a:r>
            <a:r>
              <a:rPr lang="da-DK" dirty="0" err="1" smtClean="0"/>
              <a:t>surgery</a:t>
            </a:r>
            <a:r>
              <a:rPr lang="da-DK" dirty="0" smtClean="0"/>
              <a:t> </a:t>
            </a:r>
            <a:r>
              <a:rPr lang="da-DK" dirty="0" err="1" smtClean="0"/>
              <a:t>study</a:t>
            </a:r>
            <a:r>
              <a:rPr lang="da-DK" dirty="0" smtClean="0"/>
              <a:t> </a:t>
            </a:r>
            <a:r>
              <a:rPr lang="da-DK" dirty="0" err="1" smtClean="0"/>
              <a:t>month</a:t>
            </a:r>
            <a:r>
              <a:rPr lang="da-DK" dirty="0" smtClean="0"/>
              <a:t> 36 (December 2019)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1625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LINKCAT templatev2">
  <a:themeElements>
    <a:clrScheme name="eurolinkcat">
      <a:dk1>
        <a:srgbClr val="1E0F49"/>
      </a:dk1>
      <a:lt1>
        <a:sysClr val="window" lastClr="FFFFFF"/>
      </a:lt1>
      <a:dk2>
        <a:srgbClr val="1E0F49"/>
      </a:dk2>
      <a:lt2>
        <a:srgbClr val="FFFFFF"/>
      </a:lt2>
      <a:accent1>
        <a:srgbClr val="1E0F49"/>
      </a:accent1>
      <a:accent2>
        <a:srgbClr val="0E9669"/>
      </a:accent2>
      <a:accent3>
        <a:srgbClr val="006BD7"/>
      </a:accent3>
      <a:accent4>
        <a:srgbClr val="FFB400"/>
      </a:accent4>
      <a:accent5>
        <a:srgbClr val="7EB606"/>
      </a:accent5>
      <a:accent6>
        <a:srgbClr val="0E9669"/>
      </a:accent6>
      <a:hlink>
        <a:srgbClr val="0E9669"/>
      </a:hlink>
      <a:folHlink>
        <a:srgbClr val="5EF0B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EUROLINKCAT TEMPLATE FIN</Template>
  <TotalTime>407</TotalTime>
  <Words>484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EUROLINKCAT templatev2</vt:lpstr>
      <vt:lpstr>WP4 morbidity: since last year and where we are</vt:lpstr>
      <vt:lpstr>WP4 morbidity</vt:lpstr>
      <vt:lpstr>Protocols</vt:lpstr>
      <vt:lpstr>Classification and documents</vt:lpstr>
      <vt:lpstr>Danish surgery data – just an appetizer</vt:lpstr>
      <vt:lpstr>Heart surgery year 1-4</vt:lpstr>
      <vt:lpstr>Analysis plan for hospitalisation and surgery</vt:lpstr>
      <vt:lpstr>Other analysis plans</vt:lpstr>
      <vt:lpstr>Timing of your need for a statistician</vt:lpstr>
      <vt:lpstr>Combined WP3 and WP4 study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Presentation demonstration</dc:title>
  <dc:creator>Ester Garne</dc:creator>
  <cp:lastModifiedBy>Nick Conrad</cp:lastModifiedBy>
  <cp:revision>12</cp:revision>
  <dcterms:created xsi:type="dcterms:W3CDTF">2017-02-06T09:45:23Z</dcterms:created>
  <dcterms:modified xsi:type="dcterms:W3CDTF">2018-06-12T20:31:06Z</dcterms:modified>
</cp:coreProperties>
</file>