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70" r:id="rId5"/>
    <p:sldId id="268" r:id="rId6"/>
    <p:sldId id="265" r:id="rId7"/>
    <p:sldId id="266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4224F4"/>
    <a:srgbClr val="0080FF"/>
    <a:srgbClr val="180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88271" autoAdjust="0"/>
  </p:normalViewPr>
  <p:slideViewPr>
    <p:cSldViewPr snapToObjects="1" showGuides="1">
      <p:cViewPr varScale="1">
        <p:scale>
          <a:sx n="66" d="100"/>
          <a:sy n="66" d="100"/>
        </p:scale>
        <p:origin x="1410" y="60"/>
      </p:cViewPr>
      <p:guideLst>
        <p:guide orient="horz" pos="2301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9" d="100"/>
          <a:sy n="89" d="100"/>
        </p:scale>
        <p:origin x="35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FCB12-C9C1-462C-A058-4FA7D8212062}" type="datetimeFigureOut">
              <a:rPr lang="en-GB" smtClean="0"/>
              <a:t>12/06/2018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7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216000">
              <a:spcBef>
                <a:spcPts val="12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en-GB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Currently, 11 registries participate in WP5 after Norway joined WP5 later in 2017 (compared to initial 9)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 WP5 survey report (available to the members) and the lay summary (available to public) published on the </a:t>
            </a:r>
            <a:r>
              <a:rPr lang="en-GB" dirty="0" err="1"/>
              <a:t>EUROlinkCAT</a:t>
            </a:r>
            <a:r>
              <a:rPr lang="en-GB" dirty="0"/>
              <a:t> website in September 2017 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 Age for inclusion of children extended up to and including the school year when the child turns 16 years 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 WP5 protocol for Ethics approval completed and placed on the </a:t>
            </a:r>
            <a:r>
              <a:rPr lang="en-GB" dirty="0" err="1"/>
              <a:t>EUROlinkCAT</a:t>
            </a:r>
            <a:r>
              <a:rPr lang="en-GB" dirty="0"/>
              <a:t> website together with the lay summary (end April 2018)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 WP5 Systematic review (</a:t>
            </a:r>
            <a:r>
              <a:rPr lang="en-GB" u="sng" dirty="0"/>
              <a:t>not a project deliverable</a:t>
            </a:r>
            <a:r>
              <a:rPr lang="en-GB" dirty="0"/>
              <a:t>) – “Academic performance of children born with selected congenital anomalies: a systematic review” – registered with the PROSPERO database (Dec 2017)</a:t>
            </a:r>
          </a:p>
          <a:p>
            <a:pPr indent="-21600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7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Italy: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Tuscany and Norway have joined to WP5 study later in 2017 resulting in 11 participating registries</a:t>
            </a: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 in Italian education data system: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Regional pupil database is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going to stop functioning in favour of creating a national register </a:t>
            </a: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actions: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Tuscany and ER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try jointly contacting MUIR (The Ministry for Education and Universities)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 their plans for the new pupil database. 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Anna and Amanda can use the focus groups to gain qualitative data from parents and report this</a:t>
            </a: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Norway: Education data for Norway are limited to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year when the following educational levels were first attained: basic schooling, lower secondary, upper secondary.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Denmark: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Awaiting from</a:t>
            </a:r>
            <a:r>
              <a:rPr lang="en-GB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Statistics Denmark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lvl="2" indent="0">
              <a:spcBef>
                <a:spcPts val="1200"/>
              </a:spcBef>
              <a:buSzPct val="150000"/>
              <a:buFont typeface="Wingdings" pitchFamily="2" charset="2"/>
              <a:buNone/>
            </a:pPr>
            <a:r>
              <a:rPr lang="en-GB" dirty="0"/>
              <a:t>Substantial variation between the participants in the availability of the variables and their detail</a:t>
            </a:r>
          </a:p>
          <a:p>
            <a:pPr marL="457200" lvl="2" indent="0">
              <a:spcBef>
                <a:spcPts val="1200"/>
              </a:spcBef>
              <a:buSzPct val="150000"/>
              <a:buFont typeface="Wingdings" pitchFamily="2" charset="2"/>
              <a:buNone/>
            </a:pPr>
            <a:endParaRPr lang="en-GB" dirty="0"/>
          </a:p>
          <a:p>
            <a:pPr marL="457200" marR="0" lvl="2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50000"/>
              <a:buFont typeface="Wingdings" pitchFamily="2" charset="2"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five English registries and the Welsh registry, the education outcome data for children in a compulsory school will include exam results for different subjects (Reading, Writing, Maths) at age 6-7, 10-11, 14 and 16 years, and data on special education needs (SEN) will be available for the group of children who need SEN support.</a:t>
            </a:r>
          </a:p>
          <a:p>
            <a:pPr marL="457200" marR="0" lvl="2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50000"/>
              <a:buFont typeface="Wingdings" pitchFamily="2" charset="2"/>
              <a:buNone/>
              <a:tabLst/>
              <a:defRPr/>
            </a:pPr>
            <a:endParaRPr lang="en-GB" dirty="0"/>
          </a:p>
          <a:p>
            <a:pPr marL="457200" lvl="2" indent="0">
              <a:spcBef>
                <a:spcPts val="1200"/>
              </a:spcBef>
              <a:buSzPct val="150000"/>
              <a:buFont typeface="Wingdings" pitchFamily="2" charset="2"/>
              <a:buNone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NPD provides detailed information about children’s education at different stages (pre-school, primary and secondary education and further education).  The data held includes detailed information about pupils’ test and exam results, prior attainment and progression at different key stages for all schools.</a:t>
            </a:r>
          </a:p>
          <a:p>
            <a:pPr marL="457200" lvl="2" indent="0">
              <a:spcBef>
                <a:spcPts val="1200"/>
              </a:spcBef>
              <a:buSzPct val="150000"/>
              <a:buFont typeface="Wingdings" pitchFamily="2" charset="2"/>
              <a:buNone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Stage tests are taken at five different age points, typically at 7, 11, 14, 16 and 18.  Key Stage 1 and Key Stage 3 are now examined through teacher assessment, whilst Key Stage 2 is assessed through national tests.</a:t>
            </a:r>
          </a:p>
          <a:p>
            <a:pPr marL="457200" lvl="2" indent="0">
              <a:spcBef>
                <a:spcPts val="1200"/>
              </a:spcBef>
              <a:buSzPct val="150000"/>
              <a:buFont typeface="Wingdings" pitchFamily="2" charset="2"/>
              <a:buNone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variables on the pupil’s gender, age, ethnicity, special educational needs (SEN), free school meals eligibility, and schooling history.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9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Finland: data on </a:t>
            </a:r>
            <a:r>
              <a:rPr lang="en-US" dirty="0"/>
              <a:t>the type of school the students attended (comprehensive, </a:t>
            </a:r>
            <a:r>
              <a:rPr lang="en-GB" dirty="0"/>
              <a:t>special schools at the basic level of education),  grades at the compulsory school graduation may be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Denmark, Finland and Norway registries, less detailed data will be available, probably limited to the SEN information (yes/no) and to the data indicating graduation from compulsory school with or without grades.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 data for Norway are limited to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year when the following educational levels were first attained: basic schooling, lower secondary, upper secondary.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5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72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13EF5-432F-444F-BF15-6D79B0B44A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39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9592" y="2132856"/>
            <a:ext cx="7344816" cy="1872208"/>
          </a:xfrm>
        </p:spPr>
        <p:txBody>
          <a:bodyPr>
            <a:noAutofit/>
          </a:bodyPr>
          <a:lstStyle>
            <a:lvl1pPr>
              <a:defRPr sz="3600" b="0"/>
            </a:lvl1pPr>
          </a:lstStyle>
          <a:p>
            <a:r>
              <a:rPr lang="en-US" dirty="0"/>
              <a:t>WP3 – Mortality associated with congenital anomalies – </a:t>
            </a:r>
            <a:br>
              <a:rPr lang="en-US" dirty="0"/>
            </a:br>
            <a:r>
              <a:rPr lang="en-US" dirty="0"/>
              <a:t>Study Protocol 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26780" y="4270468"/>
            <a:ext cx="5910801" cy="829355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1800" b="1" baseline="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Judith Rankin, Svetlana Glinianaia </a:t>
            </a:r>
          </a:p>
          <a:p>
            <a:r>
              <a:rPr lang="en-US" dirty="0"/>
              <a:t>on behalf of the WP3 and WP2 teams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26780" y="6309320"/>
            <a:ext cx="6067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EUROlinkCAT</a:t>
            </a:r>
            <a:r>
              <a:rPr lang="en-GB" dirty="0"/>
              <a:t> meeting 7</a:t>
            </a:r>
            <a:r>
              <a:rPr lang="en-GB" baseline="30000" dirty="0"/>
              <a:t>th</a:t>
            </a:r>
            <a:r>
              <a:rPr lang="en-GB" dirty="0"/>
              <a:t> June 2017</a:t>
            </a:r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07831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3614"/>
            <a:ext cx="7344816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WP5 – Educational achievements and needs of children with congenital anomalies</a:t>
            </a:r>
            <a:endParaRPr lang="en-GB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941168"/>
            <a:ext cx="1798476" cy="17740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3968" y="6165304"/>
            <a:ext cx="42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EUROlinkCAT</a:t>
            </a:r>
            <a:r>
              <a:rPr lang="en-GB" dirty="0"/>
              <a:t> meeting 12</a:t>
            </a:r>
            <a:r>
              <a:rPr lang="en-GB" baseline="30000" dirty="0"/>
              <a:t>th</a:t>
            </a:r>
            <a:r>
              <a:rPr lang="en-GB" dirty="0"/>
              <a:t> June 2018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5776" y="4236209"/>
            <a:ext cx="633670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WP5 team: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Judith Rankin, Svetlana Glinianaia (UNEW) </a:t>
            </a:r>
          </a:p>
          <a:p>
            <a:pPr>
              <a:spcBef>
                <a:spcPts val="600"/>
              </a:spcBef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Amanda Neville (UNIFE)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8474" y="260648"/>
            <a:ext cx="7556313" cy="864096"/>
          </a:xfrm>
        </p:spPr>
        <p:txBody>
          <a:bodyPr/>
          <a:lstStyle/>
          <a:p>
            <a:r>
              <a:rPr lang="en-GB" sz="3200" b="1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8474" y="1168916"/>
            <a:ext cx="7961958" cy="47803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11 participants, including Norway (joined later in 2017)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WP5 survey report (available to the members) and the lay summary (available to public) published on the </a:t>
            </a:r>
            <a:r>
              <a:rPr lang="en-GB" dirty="0" err="1"/>
              <a:t>EUROlinkCAT</a:t>
            </a:r>
            <a:r>
              <a:rPr lang="en-GB" dirty="0"/>
              <a:t> website in September 2017 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Age for inclusion of children extended up to and including the school year when the child turns 16 years 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WP5 protocol for Ethics approval completed and placed on the </a:t>
            </a:r>
            <a:r>
              <a:rPr lang="en-GB" dirty="0" err="1"/>
              <a:t>EUROlinkCAT</a:t>
            </a:r>
            <a:r>
              <a:rPr lang="en-GB" dirty="0"/>
              <a:t> website together with the lay summary (end April 2018)</a:t>
            </a:r>
          </a:p>
          <a:p>
            <a:pPr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WP5 Systematic review (</a:t>
            </a:r>
            <a:r>
              <a:rPr lang="en-GB" u="sng" dirty="0"/>
              <a:t>not a project deliverable</a:t>
            </a:r>
            <a:r>
              <a:rPr lang="en-GB" dirty="0"/>
              <a:t>) – “Academic performance of children born with selected congenital anomalies: a systematic review” – registered with the PROSPERO database (Dec 2017)</a:t>
            </a:r>
          </a:p>
          <a:p>
            <a:pPr>
              <a:lnSpc>
                <a:spcPct val="120000"/>
              </a:lnSpc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endParaRPr lang="en-GB" dirty="0"/>
          </a:p>
          <a:p>
            <a:pPr marL="288000" indent="0">
              <a:spcBef>
                <a:spcPts val="1200"/>
              </a:spcBef>
              <a:buSzPct val="10000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26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43" y="116632"/>
            <a:ext cx="7556313" cy="737125"/>
          </a:xfrm>
        </p:spPr>
        <p:txBody>
          <a:bodyPr/>
          <a:lstStyle/>
          <a:p>
            <a:r>
              <a:rPr lang="en-GB" sz="3200" b="1" dirty="0"/>
              <a:t>WP5 participating registries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353040"/>
              </p:ext>
            </p:extLst>
          </p:nvPr>
        </p:nvGraphicFramePr>
        <p:xfrm>
          <a:off x="489261" y="1124744"/>
          <a:ext cx="8136907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7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342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24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4224F4"/>
                          </a:solidFill>
                          <a:effectLst/>
                          <a:latin typeface="Calibri" panose="020F0502020204030204" pitchFamily="34" charset="0"/>
                        </a:rPr>
                        <a:t>Congenital Anomaly Registry</a:t>
                      </a:r>
                      <a:endParaRPr lang="en-GB" sz="1400" dirty="0">
                        <a:solidFill>
                          <a:srgbClr val="4224F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4224F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Source of Education data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4224F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Ethics approval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4224F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of</a:t>
                      </a:r>
                      <a:r>
                        <a:rPr lang="en-GB" sz="1400" baseline="0" dirty="0">
                          <a:solidFill>
                            <a:srgbClr val="4224F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education data</a:t>
                      </a:r>
                      <a:endParaRPr lang="en-GB" sz="1400" dirty="0">
                        <a:solidFill>
                          <a:srgbClr val="4224F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4224F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 from (year)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Denmark: Odense </a:t>
                      </a:r>
                      <a:endParaRPr lang="en-GB" sz="1300" dirty="0">
                        <a:solidFill>
                          <a:srgbClr val="1E0F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Ministry of education, Statistics Denmark; U</a:t>
                      </a:r>
                      <a:r>
                        <a:rPr lang="en-GB" sz="1200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DSP</a:t>
                      </a:r>
                      <a:endParaRPr lang="en-GB" sz="7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Awaiting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type;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1981+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2011+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Finland </a:t>
                      </a:r>
                      <a:endParaRPr lang="en-GB" sz="1300" dirty="0">
                        <a:solidFill>
                          <a:srgbClr val="1E0F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Statistics Finland: Register on Education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Limited:</a:t>
                      </a:r>
                      <a:r>
                        <a:rPr lang="en-GB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grades at compulsory school graduation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1995+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  <a:r>
                        <a:rPr lang="en-GB" sz="130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GB" sz="1300" b="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Emilia Romagna and Tuscany</a:t>
                      </a:r>
                      <a:endParaRPr lang="en-GB" sz="1300" b="0" dirty="0">
                        <a:solidFill>
                          <a:srgbClr val="1E0F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Region-based</a:t>
                      </a:r>
                      <a:r>
                        <a:rPr lang="en-GB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system changed to national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Transition period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Limited: SEN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Norway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Statistics Norway - Education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for the existing linked dataset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Limited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2000+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England: </a:t>
                      </a:r>
                      <a:r>
                        <a:rPr lang="en-GB" sz="1300" b="0" kern="120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East Midlands, North, South West, Thames Valley, Wessex</a:t>
                      </a:r>
                      <a:endParaRPr lang="en-GB" sz="1300" b="0" dirty="0">
                        <a:solidFill>
                          <a:srgbClr val="1E0F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NPD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Extensive: exam results at 6-7y, 10-11y, SEN data,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Varies by variable</a:t>
                      </a:r>
                      <a:r>
                        <a:rPr lang="en-GB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earliest 1995/96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1E0F49"/>
                          </a:solidFill>
                          <a:effectLst/>
                          <a:latin typeface="Calibri" panose="020F0502020204030204" pitchFamily="34" charset="0"/>
                        </a:rPr>
                        <a:t>UK: Wales </a:t>
                      </a:r>
                      <a:endParaRPr lang="en-GB" sz="1300" dirty="0">
                        <a:solidFill>
                          <a:srgbClr val="1E0F4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SAIL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Extensive: exam results at 6-7y, 10-11y, SEN data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2009+</a:t>
                      </a:r>
                    </a:p>
                  </a:txBody>
                  <a:tcPr marL="63887" marR="63887" marT="0" marB="0" anchor="b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9624" y="5382435"/>
            <a:ext cx="8062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NPD = National Pupil Database; SAIL = Secure Anonymised Information Linkage database; SEN = special education needs; UDSP = ‘Special need for teaching’ database</a:t>
            </a:r>
          </a:p>
        </p:txBody>
      </p:sp>
    </p:spTree>
    <p:extLst>
      <p:ext uri="{BB962C8B-B14F-4D97-AF65-F5344CB8AC3E}">
        <p14:creationId xmlns:p14="http://schemas.microsoft.com/office/powerpoint/2010/main" val="1711346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3528" y="3036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Education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9976"/>
              </p:ext>
            </p:extLst>
          </p:nvPr>
        </p:nvGraphicFramePr>
        <p:xfrm>
          <a:off x="444445" y="961808"/>
          <a:ext cx="3983539" cy="4693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8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8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7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Variable name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Years populated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SENprovision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_[term][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yy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Provision types under the special educational need (SEN) Code of Practice.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2001/02 -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PrimarySENtype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_[term][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yy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Nature of pupil's primary special educational need.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2003/04 -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AcademicYear_ab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yy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Academic year – pupil absence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2005/06 -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9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AP_UPN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Unique Pupil Number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2007/08 -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AuthorisedAbsence_2Term_ab[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yy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Number of sessions missed due to authorised absence in Autumn and Spring terms. 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2005/06 -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CIN_Ethnicity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Code identifying the child's ethnic group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2009/10 -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CIN_Disability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Holds a record of the type of disability(s) a child may suffer from. NONE by itself is used for no disability.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2008/09 -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KS1_MATHS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National Curriculum level awarded for Maths.  (Teacher Assessment)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1997/98 - 2014/15 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KS1_READING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National Curriculum level awarded for reading.  (Teacher Assessment)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1997/98 - 2014/15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448" marR="48448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3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KS1_WRITING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 Curriculum level awarded for writing.  (Teacher Assessment)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1997/98 - 2014/15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533" y="592476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BINOCAR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58844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Wales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60002"/>
              </p:ext>
            </p:extLst>
          </p:nvPr>
        </p:nvGraphicFramePr>
        <p:xfrm>
          <a:off x="4889375" y="961808"/>
          <a:ext cx="3571057" cy="4719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7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95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8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Variable name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Years populated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SAIL_ID_E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Anonymised Unique Pupil Identifier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2010-2016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CATEGORYOFPROVISION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Categories of provision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2010-2016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CSI_TA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Core Subject Indicator– Teaching Assessment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CYM_TA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Welsh First Language  – Teaching Assessment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ENG_TA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English First Language – Teaching Assessment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ENTRYDATE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The pupil's entry date to the current school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7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ETHNICITY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The pupil's ethnicity origin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FSMELIGIBLE</a:t>
                      </a:r>
                      <a:endParaRPr lang="en-GB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The pupil's eligibility for Free School Meal Scheme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7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KEYSTAGE</a:t>
                      </a:r>
                      <a:endParaRPr lang="en-GB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The level of Key Stage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MAT_TA</a:t>
                      </a:r>
                      <a:endParaRPr lang="en-GB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Mathematics subject – Teaching Assessment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SCI_TA</a:t>
                      </a:r>
                      <a:endParaRPr lang="en-GB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Science subject – Teaching Assessment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SENPROVISION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The pupil's provision for SEN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SENSPECIALISEDRESOURCES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The level of SEN specialised resource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7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SENTYPE</a:t>
                      </a:r>
                      <a:endParaRPr lang="en-GB" sz="105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Types of SEN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1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SESSIONSOVERALL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This field records how many sessions a pupil missed in a school year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</a:rPr>
                        <a:t>2009-2016</a:t>
                      </a:r>
                      <a:endParaRPr lang="en-GB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23" marR="44623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5655299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Information about children’s education at different stages (primary and secondary education),</a:t>
            </a:r>
          </a:p>
          <a:p>
            <a:r>
              <a:rPr lang="en-GB" sz="1400" dirty="0"/>
              <a:t>Key Stage tests at five different age points, typically at 7, 11, 14, 16, </a:t>
            </a:r>
            <a:r>
              <a:rPr lang="en-GB" sz="1400"/>
              <a:t>also pupil’s </a:t>
            </a:r>
            <a:r>
              <a:rPr lang="en-GB" sz="1400" dirty="0"/>
              <a:t>gender, age, ethnicity, special educational needs (SEN), free school meals eligibility etc.</a:t>
            </a:r>
          </a:p>
        </p:txBody>
      </p:sp>
    </p:spTree>
    <p:extLst>
      <p:ext uri="{BB962C8B-B14F-4D97-AF65-F5344CB8AC3E}">
        <p14:creationId xmlns:p14="http://schemas.microsoft.com/office/powerpoint/2010/main" val="2343392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5576" y="116632"/>
            <a:ext cx="7556313" cy="1116106"/>
          </a:xfrm>
        </p:spPr>
        <p:txBody>
          <a:bodyPr/>
          <a:lstStyle/>
          <a:p>
            <a:r>
              <a:rPr lang="en-GB" sz="3200" b="1" dirty="0"/>
              <a:t>Education variables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65695"/>
              </p:ext>
            </p:extLst>
          </p:nvPr>
        </p:nvGraphicFramePr>
        <p:xfrm>
          <a:off x="323528" y="1067112"/>
          <a:ext cx="3672408" cy="4996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40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Variable name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Years populated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ALM_VFRA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Date for primary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ALMAUDD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Primary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ERH_VFRA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Date for vocational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ERHAUDD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Vocational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 for Highest attained education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Date for Highest attained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HFAUD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Highest attained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IG_VFRA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Start date for ongoing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IGUDD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Ongoing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7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PNR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Personal Identifier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1981-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4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DANSK_2_SP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Teaching in Danish as a second language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KLASSETRIN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Code indicating class level/grade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96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KL_TYPE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Class type: 40=Normal class, full-time divided, 41=Normal class, not fully graded, 50=special class</a:t>
                      </a: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</a:rPr>
                        <a:t> etc.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4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SKL_VFRA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Start time of education (UDD).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6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SPC_ART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Type of special needs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7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SPC_OMFANG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Extent of SEN (specifies the average number of special tuition hours per week)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2011-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7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SPC_SLUT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End of special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2012-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7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SPC_START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Start of special education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</a:rPr>
                        <a:t>2012-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570" marR="45570" marT="0" marB="0">
                    <a:lnL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87749"/>
            <a:ext cx="145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Denmark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39952" y="1089695"/>
            <a:ext cx="46039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Italy: ER and Tuscany </a:t>
            </a:r>
            <a:r>
              <a:rPr lang="en-GB" dirty="0"/>
              <a:t>– uncertainty</a:t>
            </a:r>
          </a:p>
          <a:p>
            <a:pPr marL="284400" indent="-284400"/>
            <a:r>
              <a:rPr lang="en-GB" dirty="0"/>
              <a:t>	in relation to data suitable for the quantitative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Finland:</a:t>
            </a:r>
            <a:r>
              <a:rPr lang="en-GB" dirty="0"/>
              <a:t> data on </a:t>
            </a:r>
            <a:r>
              <a:rPr lang="en-US" dirty="0"/>
              <a:t>the type of school the students attended (comprehensive, </a:t>
            </a:r>
            <a:r>
              <a:rPr lang="en-GB" dirty="0"/>
              <a:t>special schools at the basic level of education), data indicating graduation from compulsory school with or without grades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Norway: </a:t>
            </a:r>
            <a:r>
              <a:rPr lang="en-GB" dirty="0"/>
              <a:t>very limited data available (</a:t>
            </a:r>
            <a:r>
              <a:rPr lang="en-US" dirty="0"/>
              <a:t>year when the following educational levels were first attained: basic schooling, lower secondary, upper secondary)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Likely common data variables: </a:t>
            </a:r>
            <a:r>
              <a:rPr lang="en-GB" dirty="0"/>
              <a:t>type of school attended, SEN information (yes/no)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370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7584" y="319502"/>
            <a:ext cx="7556313" cy="1116106"/>
          </a:xfrm>
        </p:spPr>
        <p:txBody>
          <a:bodyPr/>
          <a:lstStyle/>
          <a:p>
            <a:r>
              <a:rPr lang="en-GB" sz="3200" b="1" dirty="0"/>
              <a:t>Further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7556313" cy="4752528"/>
          </a:xfrm>
        </p:spPr>
        <p:txBody>
          <a:bodyPr>
            <a:normAutofit/>
          </a:bodyPr>
          <a:lstStyle/>
          <a:p>
            <a:pPr marL="457200" lvl="2" indent="0">
              <a:buNone/>
            </a:pPr>
            <a:endParaRPr lang="en-GB" sz="2000" dirty="0"/>
          </a:p>
          <a:p>
            <a:pPr lvl="2"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2000" dirty="0"/>
              <a:t>Submission for Ethics approval/other permissions for participating registries</a:t>
            </a:r>
          </a:p>
          <a:p>
            <a:pPr lvl="2"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2000" dirty="0"/>
              <a:t>Identifying the variable lists for education data</a:t>
            </a:r>
          </a:p>
          <a:p>
            <a:pPr lvl="2"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2000" dirty="0"/>
              <a:t>Submission of the data request to the education data sources</a:t>
            </a:r>
          </a:p>
          <a:p>
            <a:pPr lvl="2"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2000" dirty="0"/>
              <a:t>Standardisation of the variables</a:t>
            </a:r>
          </a:p>
          <a:p>
            <a:pPr lvl="2"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2000" dirty="0"/>
              <a:t>Development of the WP5 analysis plan</a:t>
            </a:r>
          </a:p>
          <a:p>
            <a:pPr lvl="2">
              <a:spcBef>
                <a:spcPts val="12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GB" sz="2000" dirty="0"/>
              <a:t>WP5 Systematic review</a:t>
            </a:r>
            <a:endParaRPr lang="en-US" sz="20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051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3568" y="350667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Timetable for WP5</a:t>
            </a:r>
            <a:endParaRPr lang="en-GB" sz="28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7753"/>
              </p:ext>
            </p:extLst>
          </p:nvPr>
        </p:nvGraphicFramePr>
        <p:xfrm>
          <a:off x="323528" y="1772816"/>
          <a:ext cx="8496947" cy="36090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263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500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</a:tblGrid>
              <a:tr h="2426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Gantt Chart</a:t>
                      </a:r>
                    </a:p>
                  </a:txBody>
                  <a:tcPr marL="7487" marR="7487" marT="7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Year 1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Year 2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Year 3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Year 4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GB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Year 5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7" marR="7487" marT="74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3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Q4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00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WP5: Educational achievements of children with congenital anomalies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8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Identify and address issues in combining education data across countries of Europe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0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Develop protocols for registry ethical approval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6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Develop protocols for analysis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60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Analysis and writing of 3 peer review papers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3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Dissemination</a:t>
                      </a:r>
                    </a:p>
                  </a:txBody>
                  <a:tcPr marL="7487" marR="7487" marT="7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7" marR="7487" marT="74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029914" y="1321799"/>
            <a:ext cx="5672385" cy="370003"/>
            <a:chOff x="2732582" y="1501031"/>
            <a:chExt cx="5672385" cy="370003"/>
          </a:xfrm>
        </p:grpSpPr>
        <p:sp>
          <p:nvSpPr>
            <p:cNvPr id="14" name="TextBox 13"/>
            <p:cNvSpPr txBox="1"/>
            <p:nvPr/>
          </p:nvSpPr>
          <p:spPr>
            <a:xfrm>
              <a:off x="2732582" y="150103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2349" y="1501031"/>
              <a:ext cx="783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2018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3660" y="150103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2020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48064" y="150170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2019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07340" y="1501702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8344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0C424380-6676-4024-97AF-A44E7CBA8807}" vid="{C9B03E80-F0A7-4AA0-89B9-39BD2AFCAF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EUROLINKCAT template2</Template>
  <TotalTime>6843</TotalTime>
  <Words>1326</Words>
  <Application>Microsoft Office PowerPoint</Application>
  <PresentationFormat>On-screen Show (4:3)</PresentationFormat>
  <Paragraphs>400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Franklin Gothic Medium</vt:lpstr>
      <vt:lpstr>Times New Roman</vt:lpstr>
      <vt:lpstr>Wingdings</vt:lpstr>
      <vt:lpstr>EUROLINKCATv2</vt:lpstr>
      <vt:lpstr>WP5 – Educational achievements and needs of children with congenital anomalies</vt:lpstr>
      <vt:lpstr>Update</vt:lpstr>
      <vt:lpstr>WP5 participating registries</vt:lpstr>
      <vt:lpstr>PowerPoint Presentation</vt:lpstr>
      <vt:lpstr>Education variables</vt:lpstr>
      <vt:lpstr>Further steps</vt:lpstr>
      <vt:lpstr>PowerPoint Presentation</vt:lpstr>
    </vt:vector>
  </TitlesOfParts>
  <Company>Newcastle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Presentation demonstration</dc:title>
  <dc:creator>svetlana glinianaia</dc:creator>
  <cp:lastModifiedBy>Nick Conrad</cp:lastModifiedBy>
  <cp:revision>234</cp:revision>
  <cp:lastPrinted>2018-05-23T09:52:20Z</cp:lastPrinted>
  <dcterms:created xsi:type="dcterms:W3CDTF">2017-05-22T10:36:24Z</dcterms:created>
  <dcterms:modified xsi:type="dcterms:W3CDTF">2018-06-12T20:30:27Z</dcterms:modified>
</cp:coreProperties>
</file>