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Lst>
  <p:notesMasterIdLst>
    <p:notesMasterId r:id="rId15"/>
  </p:notesMasterIdLst>
  <p:handoutMasterIdLst>
    <p:handoutMasterId r:id="rId16"/>
  </p:handoutMasterIdLst>
  <p:sldIdLst>
    <p:sldId id="256" r:id="rId2"/>
    <p:sldId id="312" r:id="rId3"/>
    <p:sldId id="306" r:id="rId4"/>
    <p:sldId id="314" r:id="rId5"/>
    <p:sldId id="258" r:id="rId6"/>
    <p:sldId id="310" r:id="rId7"/>
    <p:sldId id="315" r:id="rId8"/>
    <p:sldId id="297" r:id="rId9"/>
    <p:sldId id="316" r:id="rId10"/>
    <p:sldId id="318" r:id="rId11"/>
    <p:sldId id="281" r:id="rId12"/>
    <p:sldId id="280" r:id="rId13"/>
    <p:sldId id="279" r:id="rId14"/>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01">
          <p15:clr>
            <a:srgbClr val="A4A3A4"/>
          </p15:clr>
        </p15:guide>
        <p15:guide id="2" pos="302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0F49"/>
    <a:srgbClr val="4224F4"/>
    <a:srgbClr val="0080FF"/>
    <a:srgbClr val="1803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09" autoAdjust="0"/>
    <p:restoredTop sz="88271" autoAdjust="0"/>
  </p:normalViewPr>
  <p:slideViewPr>
    <p:cSldViewPr snapToObjects="1" showGuides="1">
      <p:cViewPr varScale="1">
        <p:scale>
          <a:sx n="66" d="100"/>
          <a:sy n="66" d="100"/>
        </p:scale>
        <p:origin x="1392" y="66"/>
      </p:cViewPr>
      <p:guideLst>
        <p:guide orient="horz" pos="2301"/>
        <p:guide pos="30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89" d="100"/>
          <a:sy n="89" d="100"/>
        </p:scale>
        <p:origin x="356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EB489C8D-D5BA-E240-8B52-F3D0FEC6DF56}" type="slidenum">
              <a:rPr lang="en-GB" smtClean="0"/>
              <a:pPr/>
              <a:t>‹#›</a:t>
            </a:fld>
            <a:endParaRPr lang="en-GB"/>
          </a:p>
        </p:txBody>
      </p:sp>
      <p:sp>
        <p:nvSpPr>
          <p:cNvPr id="6" name="Date Placeholder 5"/>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A7EFCB12-C9C1-462C-A058-4FA7D8212062}" type="datetimeFigureOut">
              <a:rPr lang="en-GB" smtClean="0"/>
              <a:t>13/06/2018</a:t>
            </a:fld>
            <a:endParaRPr lang="en-GB" dirty="0"/>
          </a:p>
        </p:txBody>
      </p:sp>
    </p:spTree>
    <p:extLst>
      <p:ext uri="{BB962C8B-B14F-4D97-AF65-F5344CB8AC3E}">
        <p14:creationId xmlns:p14="http://schemas.microsoft.com/office/powerpoint/2010/main" val="11899407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4CC2864-F3F6-2F4B-80FA-3D02F505B9D0}" type="datetimeFigureOut">
              <a:rPr lang="en-US" smtClean="0"/>
              <a:pPr/>
              <a:t>6/13/2018</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2713EF5-432F-444F-BF15-6D79B0B44ACD}" type="slidenum">
              <a:rPr lang="en-GB" smtClean="0"/>
              <a:pPr/>
              <a:t>‹#›</a:t>
            </a:fld>
            <a:endParaRPr lang="en-GB"/>
          </a:p>
        </p:txBody>
      </p:sp>
    </p:spTree>
    <p:extLst>
      <p:ext uri="{BB962C8B-B14F-4D97-AF65-F5344CB8AC3E}">
        <p14:creationId xmlns:p14="http://schemas.microsoft.com/office/powerpoint/2010/main" val="146447614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2713EF5-432F-444F-BF15-6D79B0B44ACD}" type="slidenum">
              <a:rPr lang="en-GB" smtClean="0"/>
              <a:pPr/>
              <a:t>1</a:t>
            </a:fld>
            <a:endParaRPr lang="en-GB"/>
          </a:p>
        </p:txBody>
      </p:sp>
    </p:spTree>
    <p:extLst>
      <p:ext uri="{BB962C8B-B14F-4D97-AF65-F5344CB8AC3E}">
        <p14:creationId xmlns:p14="http://schemas.microsoft.com/office/powerpoint/2010/main" val="42510720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216000"/>
            <a:endParaRPr lang="en-GB" dirty="0"/>
          </a:p>
        </p:txBody>
      </p:sp>
      <p:sp>
        <p:nvSpPr>
          <p:cNvPr id="4" name="Slide Number Placeholder 3"/>
          <p:cNvSpPr>
            <a:spLocks noGrp="1"/>
          </p:cNvSpPr>
          <p:nvPr>
            <p:ph type="sldNum" sz="quarter" idx="10"/>
          </p:nvPr>
        </p:nvSpPr>
        <p:spPr/>
        <p:txBody>
          <a:bodyPr/>
          <a:lstStyle/>
          <a:p>
            <a:fld id="{82713EF5-432F-444F-BF15-6D79B0B44ACD}" type="slidenum">
              <a:rPr lang="en-GB" smtClean="0"/>
              <a:pPr/>
              <a:t>3</a:t>
            </a:fld>
            <a:endParaRPr lang="en-GB"/>
          </a:p>
        </p:txBody>
      </p:sp>
    </p:spTree>
    <p:extLst>
      <p:ext uri="{BB962C8B-B14F-4D97-AF65-F5344CB8AC3E}">
        <p14:creationId xmlns:p14="http://schemas.microsoft.com/office/powerpoint/2010/main" val="1223800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82713EF5-432F-444F-BF15-6D79B0B44ACD}" type="slidenum">
              <a:rPr lang="en-GB" smtClean="0"/>
              <a:pPr/>
              <a:t>5</a:t>
            </a:fld>
            <a:endParaRPr lang="en-GB"/>
          </a:p>
        </p:txBody>
      </p:sp>
    </p:spTree>
    <p:extLst>
      <p:ext uri="{BB962C8B-B14F-4D97-AF65-F5344CB8AC3E}">
        <p14:creationId xmlns:p14="http://schemas.microsoft.com/office/powerpoint/2010/main" val="1291131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dirty="0"/>
          </a:p>
        </p:txBody>
      </p:sp>
      <p:sp>
        <p:nvSpPr>
          <p:cNvPr id="4" name="Slide Number Placeholder 3"/>
          <p:cNvSpPr>
            <a:spLocks noGrp="1"/>
          </p:cNvSpPr>
          <p:nvPr>
            <p:ph type="sldNum" sz="quarter" idx="10"/>
          </p:nvPr>
        </p:nvSpPr>
        <p:spPr/>
        <p:txBody>
          <a:bodyPr/>
          <a:lstStyle/>
          <a:p>
            <a:fld id="{82713EF5-432F-444F-BF15-6D79B0B44ACD}" type="slidenum">
              <a:rPr lang="en-GB" smtClean="0"/>
              <a:pPr/>
              <a:t>7</a:t>
            </a:fld>
            <a:endParaRPr lang="en-GB"/>
          </a:p>
        </p:txBody>
      </p:sp>
    </p:spTree>
    <p:extLst>
      <p:ext uri="{BB962C8B-B14F-4D97-AF65-F5344CB8AC3E}">
        <p14:creationId xmlns:p14="http://schemas.microsoft.com/office/powerpoint/2010/main" val="6306556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indent="0">
              <a:buNone/>
            </a:pPr>
            <a:endParaRPr lang="en-GB" dirty="0"/>
          </a:p>
        </p:txBody>
      </p:sp>
      <p:sp>
        <p:nvSpPr>
          <p:cNvPr id="4" name="Slide Number Placeholder 3"/>
          <p:cNvSpPr>
            <a:spLocks noGrp="1"/>
          </p:cNvSpPr>
          <p:nvPr>
            <p:ph type="sldNum" sz="quarter" idx="10"/>
          </p:nvPr>
        </p:nvSpPr>
        <p:spPr/>
        <p:txBody>
          <a:bodyPr/>
          <a:lstStyle/>
          <a:p>
            <a:fld id="{82713EF5-432F-444F-BF15-6D79B0B44ACD}" type="slidenum">
              <a:rPr lang="en-GB" smtClean="0"/>
              <a:pPr/>
              <a:t>10</a:t>
            </a:fld>
            <a:endParaRPr lang="en-GB"/>
          </a:p>
        </p:txBody>
      </p:sp>
    </p:spTree>
    <p:extLst>
      <p:ext uri="{BB962C8B-B14F-4D97-AF65-F5344CB8AC3E}">
        <p14:creationId xmlns:p14="http://schemas.microsoft.com/office/powerpoint/2010/main" val="3477172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lvl="2"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kern="1200" dirty="0">
                <a:solidFill>
                  <a:schemeClr val="tx1"/>
                </a:solidFill>
                <a:effectLst/>
                <a:latin typeface="+mn-lt"/>
                <a:ea typeface="+mn-ea"/>
                <a:cs typeface="+mn-cs"/>
              </a:rPr>
              <a:t>One type of the tables in the analysis plan</a:t>
            </a:r>
            <a:r>
              <a:rPr lang="en-GB" sz="1200" kern="1200" baseline="0" dirty="0">
                <a:solidFill>
                  <a:schemeClr val="tx1"/>
                </a:solidFill>
                <a:effectLst/>
                <a:latin typeface="+mn-lt"/>
                <a:ea typeface="+mn-ea"/>
                <a:cs typeface="+mn-cs"/>
              </a:rPr>
              <a:t> I’d like to focus on in more detail is </a:t>
            </a:r>
            <a:r>
              <a:rPr lang="en-GB" sz="1200" kern="1200" baseline="0" dirty="0" err="1">
                <a:solidFill>
                  <a:schemeClr val="tx1"/>
                </a:solidFill>
                <a:effectLst/>
                <a:latin typeface="+mn-lt"/>
                <a:ea typeface="+mn-ea"/>
                <a:cs typeface="+mn-cs"/>
              </a:rPr>
              <a:t>‘Cause</a:t>
            </a:r>
            <a:r>
              <a:rPr lang="en-GB" sz="1200" kern="1200" baseline="0" dirty="0">
                <a:solidFill>
                  <a:schemeClr val="tx1"/>
                </a:solidFill>
                <a:effectLst/>
                <a:latin typeface="+mn-lt"/>
                <a:ea typeface="+mn-ea"/>
                <a:cs typeface="+mn-cs"/>
              </a:rPr>
              <a:t> of death’ tables where we had to suggest a grouping of major causes of death to avoid small numbers.</a:t>
            </a:r>
          </a:p>
          <a:p>
            <a:pPr marL="0" marR="0" lvl="2"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kern="1200" dirty="0">
              <a:solidFill>
                <a:schemeClr val="tx1"/>
              </a:solidFill>
              <a:effectLst/>
              <a:latin typeface="+mn-lt"/>
              <a:ea typeface="+mn-ea"/>
              <a:cs typeface="+mn-cs"/>
            </a:endParaRPr>
          </a:p>
          <a:p>
            <a:pPr marL="0" marR="0" lvl="2"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a:t>One of the WP3 tasks is to determine the contribution of congenital anomalies to mortality up to 10 years of age </a:t>
            </a:r>
          </a:p>
          <a:p>
            <a:pPr marL="0" marR="0" lvl="2"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kern="1200" dirty="0">
              <a:solidFill>
                <a:schemeClr val="tx1"/>
              </a:solidFill>
              <a:effectLst/>
              <a:latin typeface="+mn-lt"/>
              <a:ea typeface="+mn-ea"/>
              <a:cs typeface="+mn-cs"/>
            </a:endParaRPr>
          </a:p>
          <a:p>
            <a:pPr marL="0" marR="0" lvl="2"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kern="1200" dirty="0">
                <a:solidFill>
                  <a:schemeClr val="tx1"/>
                </a:solidFill>
                <a:effectLst/>
                <a:latin typeface="+mn-lt"/>
                <a:ea typeface="+mn-ea"/>
                <a:cs typeface="+mn-cs"/>
              </a:rPr>
              <a:t>An American study (Copeland and Kirby,</a:t>
            </a:r>
            <a:r>
              <a:rPr lang="en-GB" sz="1200" kern="1200" baseline="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2007*) that compared mortality associated with a congenital anomaly using congenital anomaly registry data versus death certificate data,</a:t>
            </a:r>
            <a:r>
              <a:rPr lang="en-GB" sz="1200" u="none" strike="noStrike" kern="1200" baseline="300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found that an existing congenital anomaly was not commonly reported as an underlying cause of death in a death certificate. </a:t>
            </a:r>
          </a:p>
          <a:p>
            <a:pPr marL="0" marR="0" lvl="2"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kern="1200" dirty="0">
              <a:solidFill>
                <a:schemeClr val="tx1"/>
              </a:solidFill>
              <a:effectLst/>
              <a:latin typeface="+mn-lt"/>
              <a:ea typeface="+mn-ea"/>
              <a:cs typeface="+mn-cs"/>
            </a:endParaRPr>
          </a:p>
          <a:p>
            <a:pPr marL="0" marR="0" lvl="2"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dirty="0"/>
              <a:t>According to the ICD-10</a:t>
            </a:r>
            <a:r>
              <a:rPr lang="en-GB" sz="1400" baseline="0" dirty="0"/>
              <a:t> guidance, </a:t>
            </a:r>
            <a:r>
              <a:rPr lang="en-GB" sz="1400" dirty="0">
                <a:solidFill>
                  <a:schemeClr val="tx1"/>
                </a:solidFill>
              </a:rPr>
              <a:t>the cause of death for primary tabulation should be designated the </a:t>
            </a:r>
            <a:r>
              <a:rPr lang="en-GB" sz="1400" b="1" dirty="0">
                <a:solidFill>
                  <a:schemeClr val="tx1"/>
                </a:solidFill>
              </a:rPr>
              <a:t>underlying cause of death.</a:t>
            </a:r>
            <a:endParaRPr lang="en-GB" sz="1400" b="1" dirty="0"/>
          </a:p>
          <a:p>
            <a:pPr marL="0" lvl="2" indent="0">
              <a:buFont typeface="Arial" panose="020B0604020202020204" pitchFamily="34" charset="0"/>
              <a:buNone/>
            </a:pPr>
            <a:endParaRPr lang="en-GB" sz="1400" dirty="0"/>
          </a:p>
          <a:p>
            <a:pPr marL="0" indent="0">
              <a:buFont typeface="Arial" panose="020B0604020202020204" pitchFamily="34" charset="0"/>
              <a:buNone/>
            </a:pPr>
            <a:r>
              <a:rPr lang="en-GB" dirty="0"/>
              <a:t>As cause-of-death statistics are based on the underlying cause of death, in a death certificate of a child, in particular,</a:t>
            </a:r>
            <a:r>
              <a:rPr lang="en-GB" baseline="0" dirty="0"/>
              <a:t> infant death certificate, </a:t>
            </a:r>
            <a:r>
              <a:rPr lang="en-GB" dirty="0"/>
              <a:t>a c</a:t>
            </a:r>
            <a:r>
              <a:rPr lang="en-US" dirty="0" err="1"/>
              <a:t>ongenital</a:t>
            </a:r>
            <a:r>
              <a:rPr lang="en-US" baseline="0" dirty="0"/>
              <a:t> anomaly must be recorded as the </a:t>
            </a:r>
            <a:r>
              <a:rPr lang="en-US" dirty="0"/>
              <a:t>Underlying cause of death or at least as a contributing</a:t>
            </a:r>
            <a:r>
              <a:rPr lang="en-US" baseline="0" dirty="0"/>
              <a:t> cause of death.</a:t>
            </a:r>
          </a:p>
          <a:p>
            <a:pPr marL="0" indent="0">
              <a:buFont typeface="Arial" panose="020B0604020202020204" pitchFamily="34" charset="0"/>
              <a:buNone/>
            </a:pPr>
            <a:endParaRPr lang="en-US" baseline="0" dirty="0"/>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dirty="0"/>
              <a:t>The </a:t>
            </a:r>
            <a:r>
              <a:rPr lang="en-GB" sz="1200" b="1" dirty="0"/>
              <a:t>underlying cause of death</a:t>
            </a:r>
            <a:r>
              <a:rPr lang="en-GB" sz="1200" dirty="0"/>
              <a:t> is defined as the disease or injury which initiated the train of morbid events which led directly to death, or the circumstances of the accident or violence which produced the fatal injury - in accordance with the rules of the International Classification of Diseases (ICD, WHO) (excludes deaths at age under 28 days). </a:t>
            </a:r>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82713EF5-432F-444F-BF15-6D79B0B44ACD}" type="slidenum">
              <a:rPr lang="en-GB" smtClean="0"/>
              <a:pPr/>
              <a:t>11</a:t>
            </a:fld>
            <a:endParaRPr lang="en-GB"/>
          </a:p>
        </p:txBody>
      </p:sp>
    </p:spTree>
    <p:extLst>
      <p:ext uri="{BB962C8B-B14F-4D97-AF65-F5344CB8AC3E}">
        <p14:creationId xmlns:p14="http://schemas.microsoft.com/office/powerpoint/2010/main" val="574220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dirty="0"/>
          </a:p>
        </p:txBody>
      </p:sp>
      <p:sp>
        <p:nvSpPr>
          <p:cNvPr id="4" name="Slide Number Placeholder 3"/>
          <p:cNvSpPr>
            <a:spLocks noGrp="1"/>
          </p:cNvSpPr>
          <p:nvPr>
            <p:ph type="sldNum" sz="quarter" idx="10"/>
          </p:nvPr>
        </p:nvSpPr>
        <p:spPr/>
        <p:txBody>
          <a:bodyPr/>
          <a:lstStyle/>
          <a:p>
            <a:fld id="{82713EF5-432F-444F-BF15-6D79B0B44ACD}" type="slidenum">
              <a:rPr lang="en-GB" smtClean="0"/>
              <a:pPr/>
              <a:t>12</a:t>
            </a:fld>
            <a:endParaRPr lang="en-GB"/>
          </a:p>
        </p:txBody>
      </p:sp>
    </p:spTree>
    <p:extLst>
      <p:ext uri="{BB962C8B-B14F-4D97-AF65-F5344CB8AC3E}">
        <p14:creationId xmlns:p14="http://schemas.microsoft.com/office/powerpoint/2010/main" val="42097400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4400" marR="0" lvl="2" indent="0" algn="l" defTabSz="457200" rtl="0" eaLnBrk="1" fontAlgn="auto" latinLnBrk="0" hangingPunct="1">
              <a:lnSpc>
                <a:spcPct val="100000"/>
              </a:lnSpc>
              <a:spcBef>
                <a:spcPts val="0"/>
              </a:spcBef>
              <a:spcAft>
                <a:spcPts val="0"/>
              </a:spcAft>
              <a:buClrTx/>
              <a:buSzTx/>
              <a:buFontTx/>
              <a:buNone/>
              <a:tabLst/>
              <a:defRPr/>
            </a:pPr>
            <a:endParaRPr lang="en-US" dirty="0">
              <a:solidFill>
                <a:srgbClr val="180355"/>
              </a:solidFill>
            </a:endParaRPr>
          </a:p>
          <a:p>
            <a:pPr lvl="2"/>
            <a:endParaRPr lang="en-GB" dirty="0"/>
          </a:p>
        </p:txBody>
      </p:sp>
      <p:sp>
        <p:nvSpPr>
          <p:cNvPr id="4" name="Slide Number Placeholder 3"/>
          <p:cNvSpPr>
            <a:spLocks noGrp="1"/>
          </p:cNvSpPr>
          <p:nvPr>
            <p:ph type="sldNum" sz="quarter" idx="10"/>
          </p:nvPr>
        </p:nvSpPr>
        <p:spPr/>
        <p:txBody>
          <a:bodyPr/>
          <a:lstStyle/>
          <a:p>
            <a:fld id="{82713EF5-432F-444F-BF15-6D79B0B44ACD}" type="slidenum">
              <a:rPr lang="en-GB" smtClean="0"/>
              <a:pPr/>
              <a:t>13</a:t>
            </a:fld>
            <a:endParaRPr lang="en-GB"/>
          </a:p>
        </p:txBody>
      </p:sp>
    </p:spTree>
    <p:extLst>
      <p:ext uri="{BB962C8B-B14F-4D97-AF65-F5344CB8AC3E}">
        <p14:creationId xmlns:p14="http://schemas.microsoft.com/office/powerpoint/2010/main" val="1280115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99592" y="2132856"/>
            <a:ext cx="7344816" cy="1872208"/>
          </a:xfrm>
        </p:spPr>
        <p:txBody>
          <a:bodyPr>
            <a:noAutofit/>
          </a:bodyPr>
          <a:lstStyle>
            <a:lvl1pPr>
              <a:defRPr sz="3600" b="0"/>
            </a:lvl1pPr>
          </a:lstStyle>
          <a:p>
            <a:r>
              <a:rPr lang="en-US" dirty="0"/>
              <a:t>WP3 – Mortality associated with congenital anomalies – </a:t>
            </a:r>
            <a:br>
              <a:rPr lang="en-US" dirty="0"/>
            </a:br>
            <a:r>
              <a:rPr lang="en-US" dirty="0"/>
              <a:t>Study Protocol </a:t>
            </a:r>
            <a:endParaRPr dirty="0"/>
          </a:p>
        </p:txBody>
      </p:sp>
      <p:sp>
        <p:nvSpPr>
          <p:cNvPr id="3" name="Subtitle 2"/>
          <p:cNvSpPr>
            <a:spLocks noGrp="1"/>
          </p:cNvSpPr>
          <p:nvPr>
            <p:ph type="subTitle" idx="1" hasCustomPrompt="1"/>
          </p:nvPr>
        </p:nvSpPr>
        <p:spPr>
          <a:xfrm>
            <a:off x="1326780" y="4270468"/>
            <a:ext cx="5910801" cy="829355"/>
          </a:xfrm>
        </p:spPr>
        <p:txBody>
          <a:bodyPr>
            <a:normAutofit/>
          </a:bodyPr>
          <a:lstStyle>
            <a:lvl1pPr marL="0" indent="0" algn="l">
              <a:spcBef>
                <a:spcPts val="1200"/>
              </a:spcBef>
              <a:buNone/>
              <a:defRPr sz="1800" b="1" baseline="0">
                <a:solidFill>
                  <a:srgbClr val="00B05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Judith Rankin, Svetlana Glinianaia </a:t>
            </a:r>
          </a:p>
          <a:p>
            <a:r>
              <a:rPr lang="en-US" dirty="0"/>
              <a:t>on behalf of the WP3 and WP2 teams</a:t>
            </a:r>
            <a:endParaRPr dirty="0"/>
          </a:p>
        </p:txBody>
      </p:sp>
      <p:sp>
        <p:nvSpPr>
          <p:cNvPr id="4" name="Date Placeholder 3"/>
          <p:cNvSpPr>
            <a:spLocks noGrp="1"/>
          </p:cNvSpPr>
          <p:nvPr>
            <p:ph type="dt" sz="half" idx="10"/>
          </p:nvPr>
        </p:nvSpPr>
        <p:spPr>
          <a:xfrm>
            <a:off x="1326780" y="6309320"/>
            <a:ext cx="6067400" cy="365125"/>
          </a:xfrm>
          <a:prstGeom prst="rect">
            <a:avLst/>
          </a:prstGeom>
        </p:spPr>
        <p:txBody>
          <a:bodyPr/>
          <a:lstStyle>
            <a:lvl1pPr algn="r">
              <a:defRPr sz="1400">
                <a:solidFill>
                  <a:schemeClr val="tx1"/>
                </a:solidFill>
              </a:defRPr>
            </a:lvl1pPr>
          </a:lstStyle>
          <a:p>
            <a:r>
              <a:rPr lang="en-GB" dirty="0" err="1"/>
              <a:t>EUROlinkCAT</a:t>
            </a:r>
            <a:r>
              <a:rPr lang="en-GB" dirty="0"/>
              <a:t> meeting 7</a:t>
            </a:r>
            <a:r>
              <a:rPr lang="en-GB" baseline="30000" dirty="0"/>
              <a:t>th</a:t>
            </a:r>
            <a:r>
              <a:rPr lang="en-GB" dirty="0"/>
              <a:t> June 2017</a:t>
            </a:r>
          </a:p>
        </p:txBody>
      </p:sp>
      <p:pic>
        <p:nvPicPr>
          <p:cNvPr id="20" name="Picture 19" descr="logo11.png"/>
          <p:cNvPicPr>
            <a:picLocks noChangeAspect="1"/>
          </p:cNvPicPr>
          <p:nvPr userDrawn="1"/>
        </p:nvPicPr>
        <p:blipFill>
          <a:blip r:embed="rId2"/>
          <a:stretch>
            <a:fillRect/>
          </a:stretch>
        </p:blipFill>
        <p:spPr>
          <a:xfrm>
            <a:off x="7242441" y="228600"/>
            <a:ext cx="1596759" cy="1066800"/>
          </a:xfrm>
          <a:prstGeom prst="rect">
            <a:avLst/>
          </a:prstGeom>
        </p:spPr>
      </p:pic>
      <p:pic>
        <p:nvPicPr>
          <p:cNvPr id="7"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57296" y="260648"/>
            <a:ext cx="3278600" cy="1105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uroMediCat END">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endParaRPr dirty="0"/>
          </a:p>
        </p:txBody>
      </p:sp>
      <p:sp>
        <p:nvSpPr>
          <p:cNvPr id="3" name="Content Placeholder 2"/>
          <p:cNvSpPr>
            <a:spLocks noGrp="1"/>
          </p:cNvSpPr>
          <p:nvPr>
            <p:ph idx="1"/>
          </p:nvPr>
        </p:nvSpPr>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Tree>
    <p:extLst>
      <p:ext uri="{BB962C8B-B14F-4D97-AF65-F5344CB8AC3E}">
        <p14:creationId xmlns:p14="http://schemas.microsoft.com/office/powerpoint/2010/main" val="2900783116"/>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2" name="Title 1"/>
          <p:cNvSpPr>
            <a:spLocks noGrp="1"/>
          </p:cNvSpPr>
          <p:nvPr>
            <p:ph type="title"/>
          </p:nvPr>
        </p:nvSpPr>
        <p:spPr>
          <a:xfrm>
            <a:off x="498474" y="134471"/>
            <a:ext cx="7556313" cy="995082"/>
          </a:xfrm>
        </p:spPr>
        <p:txBody>
          <a:bodyPr anchor="b" anchorCtr="0"/>
          <a:lstStyle/>
          <a:p>
            <a:r>
              <a:rPr lang="en-US"/>
              <a:t>Click to edit Master title style</a:t>
            </a:r>
            <a:endParaRPr/>
          </a:p>
        </p:txBody>
      </p:sp>
      <p:sp>
        <p:nvSpPr>
          <p:cNvPr id="3" name="Content Placeholder 2"/>
          <p:cNvSpPr>
            <a:spLocks noGrp="1"/>
          </p:cNvSpPr>
          <p:nvPr>
            <p:ph idx="1"/>
          </p:nvPr>
        </p:nvSpPr>
        <p:spPr/>
        <p:txBody>
          <a:bodyPr/>
          <a:lstStyle>
            <a:lvl1pPr>
              <a:defRPr>
                <a:solidFill>
                  <a:srgbClr val="1E0F49"/>
                </a:solidFill>
              </a:defRPr>
            </a:lvl1pPr>
            <a:lvl2pPr>
              <a:defRPr>
                <a:solidFill>
                  <a:srgbClr val="1E0F49"/>
                </a:solidFill>
              </a:defRPr>
            </a:lvl2pPr>
            <a:lvl3pPr>
              <a:defRPr>
                <a:solidFill>
                  <a:srgbClr val="1E0F49"/>
                </a:solidFill>
              </a:defRPr>
            </a:lvl3pPr>
            <a:lvl4pPr>
              <a:defRPr>
                <a:solidFill>
                  <a:srgbClr val="1E0F49"/>
                </a:solidFill>
              </a:defRPr>
            </a:lvl4pPr>
            <a:lvl5pPr>
              <a:defRPr>
                <a:solidFill>
                  <a:srgbClr val="1E0F49"/>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2"/>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text styles</a:t>
            </a: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Rectangle 9"/>
          <p:cNvSpPr/>
          <p:nvPr userDrawn="1"/>
        </p:nvSpPr>
        <p:spPr>
          <a:xfrm>
            <a:off x="0" y="6172200"/>
            <a:ext cx="9144000" cy="2286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Rectangle 6"/>
          <p:cNvSpPr/>
          <p:nvPr/>
        </p:nvSpPr>
        <p:spPr>
          <a:xfrm>
            <a:off x="658907" y="404664"/>
            <a:ext cx="7585501" cy="5843736"/>
          </a:xfrm>
          <a:prstGeom prst="rect">
            <a:avLst/>
          </a:prstGeom>
          <a:solidFill>
            <a:srgbClr val="1E0F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a:t>Click to edit Master title style</a:t>
            </a:r>
            <a:endParaRPr dirty="0"/>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Rectangle 8"/>
          <p:cNvSpPr/>
          <p:nvPr/>
        </p:nvSpPr>
        <p:spPr>
          <a:xfrm>
            <a:off x="285750" y="405320"/>
            <a:ext cx="212725" cy="5842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Text Placeholder 2"/>
          <p:cNvSpPr>
            <a:spLocks noGrp="1"/>
          </p:cNvSpPr>
          <p:nvPr>
            <p:ph type="body" idx="1"/>
          </p:nvPr>
        </p:nvSpPr>
        <p:spPr>
          <a:xfrm>
            <a:off x="497541" y="2070847"/>
            <a:ext cx="3657600" cy="322729"/>
          </a:xfrm>
          <a:prstGeom prst="rect">
            <a:avLst/>
          </a:prstGeom>
          <a:solidFill>
            <a:schemeClr val="accent2">
              <a:lumMod val="40000"/>
              <a:lumOff val="60000"/>
            </a:schemeClr>
          </a:solidFill>
        </p:spPr>
        <p:txBody>
          <a:bodyPr tIns="0" bIns="0" anchor="ctr" anchorCtr="0">
            <a:noAutofit/>
          </a:bodyPr>
          <a:lstStyle>
            <a:lvl1pPr marL="0" indent="0" algn="ctr">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5">
              <a:lumMod val="60000"/>
              <a:lumOff val="40000"/>
            </a:schemeClr>
          </a:solidFill>
        </p:spPr>
        <p:txBody>
          <a:bodyPr tIns="0" bIns="0" anchor="ctr" anchorCtr="0">
            <a:noAutofit/>
          </a:bodyPr>
          <a:lstStyle>
            <a:lvl1pPr marL="0" indent="0" algn="ctr">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a:t>Click to edit Master title style</a:t>
            </a:r>
            <a:endParaRPr dirty="0"/>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cxnSp>
        <p:nvCxnSpPr>
          <p:cNvPr id="8" name="Straight Connector 7"/>
          <p:cNvCxnSpPr/>
          <p:nvPr/>
        </p:nvCxnSpPr>
        <p:spPr>
          <a:xfrm>
            <a:off x="0" y="6324600"/>
            <a:ext cx="9144000" cy="1588"/>
          </a:xfrm>
          <a:prstGeom prst="line">
            <a:avLst/>
          </a:prstGeom>
          <a:ln w="3175">
            <a:solidFill>
              <a:schemeClr val="accent1">
                <a:shade val="95000"/>
                <a:satMod val="105000"/>
              </a:schemeClr>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6950606" y="6381328"/>
            <a:ext cx="1869866" cy="403952"/>
          </a:xfrm>
          <a:prstGeom prst="rect">
            <a:avLst/>
          </a:prstGeom>
        </p:spPr>
      </p:pic>
      <p:pic>
        <p:nvPicPr>
          <p:cNvPr id="10"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330777" y="150755"/>
            <a:ext cx="678189" cy="666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9"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p:fade/>
  </p:transition>
  <p:txStyles>
    <p:titleStyle>
      <a:lvl1pPr algn="l" defTabSz="914400" rtl="0" eaLnBrk="1" latinLnBrk="0" hangingPunct="1">
        <a:spcBef>
          <a:spcPct val="0"/>
        </a:spcBef>
        <a:buNone/>
        <a:defRPr sz="30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tx2"/>
        </a:buClr>
        <a:buSzPct val="75000"/>
        <a:buFont typeface="Wingdings" pitchFamily="2" charset="2"/>
        <a:buChar char="n"/>
        <a:defRPr sz="2000" kern="1200">
          <a:solidFill>
            <a:schemeClr val="accent1"/>
          </a:solidFill>
          <a:latin typeface="+mn-lt"/>
          <a:ea typeface="+mn-ea"/>
          <a:cs typeface="+mn-cs"/>
        </a:defRPr>
      </a:lvl1pPr>
      <a:lvl2pPr marL="4572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2pPr>
      <a:lvl3pPr marL="6858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3pPr>
      <a:lvl4pPr marL="9144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4pPr>
      <a:lvl5pPr marL="11430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2143614"/>
            <a:ext cx="7344816" cy="1429402"/>
          </a:xfrm>
        </p:spPr>
        <p:txBody>
          <a:bodyPr>
            <a:normAutofit/>
          </a:bodyPr>
          <a:lstStyle/>
          <a:p>
            <a:pPr algn="ctr"/>
            <a:r>
              <a:rPr lang="en-US" dirty="0">
                <a:latin typeface="Franklin Gothic Medium" panose="020B0603020102020204" pitchFamily="34" charset="0"/>
              </a:rPr>
              <a:t>WP3 Mortality </a:t>
            </a:r>
            <a:r>
              <a:rPr lang="en-US" dirty="0" smtClean="0">
                <a:latin typeface="Franklin Gothic Medium" panose="020B0603020102020204" pitchFamily="34" charset="0"/>
              </a:rPr>
              <a:t>update</a:t>
            </a:r>
            <a:endParaRPr lang="en-GB" dirty="0">
              <a:latin typeface="Franklin Gothic Medium" panose="020B0603020102020204" pitchFamily="34" charset="0"/>
            </a:endParaRPr>
          </a:p>
        </p:txBody>
      </p:sp>
      <p:pic>
        <p:nvPicPr>
          <p:cNvPr id="5" name="Picture 4"/>
          <p:cNvPicPr>
            <a:picLocks noChangeAspect="1"/>
          </p:cNvPicPr>
          <p:nvPr/>
        </p:nvPicPr>
        <p:blipFill>
          <a:blip r:embed="rId3"/>
          <a:stretch>
            <a:fillRect/>
          </a:stretch>
        </p:blipFill>
        <p:spPr>
          <a:xfrm>
            <a:off x="251520" y="4941168"/>
            <a:ext cx="1798476" cy="1774090"/>
          </a:xfrm>
          <a:prstGeom prst="rect">
            <a:avLst/>
          </a:prstGeom>
        </p:spPr>
      </p:pic>
      <p:sp>
        <p:nvSpPr>
          <p:cNvPr id="6" name="TextBox 5"/>
          <p:cNvSpPr txBox="1"/>
          <p:nvPr/>
        </p:nvSpPr>
        <p:spPr>
          <a:xfrm>
            <a:off x="3851920" y="6165304"/>
            <a:ext cx="4700326" cy="369332"/>
          </a:xfrm>
          <a:prstGeom prst="rect">
            <a:avLst/>
          </a:prstGeom>
          <a:noFill/>
        </p:spPr>
        <p:txBody>
          <a:bodyPr wrap="none" rtlCol="0">
            <a:spAutoFit/>
          </a:bodyPr>
          <a:lstStyle/>
          <a:p>
            <a:r>
              <a:rPr lang="en-GB" dirty="0"/>
              <a:t>Registry Leaders Meeting, 13</a:t>
            </a:r>
            <a:r>
              <a:rPr lang="en-GB" baseline="30000" dirty="0"/>
              <a:t>th</a:t>
            </a:r>
            <a:r>
              <a:rPr lang="en-GB" dirty="0"/>
              <a:t> June 2018</a:t>
            </a:r>
          </a:p>
        </p:txBody>
      </p:sp>
      <p:sp>
        <p:nvSpPr>
          <p:cNvPr id="7" name="Subtitle 2"/>
          <p:cNvSpPr txBox="1">
            <a:spLocks/>
          </p:cNvSpPr>
          <p:nvPr/>
        </p:nvSpPr>
        <p:spPr>
          <a:xfrm>
            <a:off x="1901559" y="3244208"/>
            <a:ext cx="6342849" cy="1777451"/>
          </a:xfrm>
          <a:prstGeom prst="rect">
            <a:avLst/>
          </a:prstGeom>
        </p:spPr>
        <p:txBody>
          <a:bodyPr vert="horz" lIns="91440" tIns="45720" rIns="91440" bIns="45720" rtlCol="0">
            <a:normAutofit/>
          </a:bodyPr>
          <a:lstStyle>
            <a:lvl1pPr marL="0" indent="0" algn="l" defTabSz="914400" rtl="0" eaLnBrk="1" latinLnBrk="0" hangingPunct="1">
              <a:spcBef>
                <a:spcPts val="1200"/>
              </a:spcBef>
              <a:buClr>
                <a:schemeClr val="tx2"/>
              </a:buClr>
              <a:buSzPct val="75000"/>
              <a:buFont typeface="Wingdings" pitchFamily="2" charset="2"/>
              <a:buNone/>
              <a:defRPr sz="1800" b="1" kern="1200" baseline="0">
                <a:solidFill>
                  <a:srgbClr val="00B050"/>
                </a:solidFill>
                <a:latin typeface="+mn-lt"/>
                <a:ea typeface="+mn-ea"/>
                <a:cs typeface="+mn-cs"/>
              </a:defRPr>
            </a:lvl1pPr>
            <a:lvl2pPr marL="457200" indent="0" algn="ctr" defTabSz="914400" rtl="0" eaLnBrk="1" latinLnBrk="0" hangingPunct="1">
              <a:spcBef>
                <a:spcPts val="600"/>
              </a:spcBef>
              <a:buClr>
                <a:schemeClr val="tx2"/>
              </a:buClr>
              <a:buSzPct val="75000"/>
              <a:buFont typeface="Wingdings" pitchFamily="2" charset="2"/>
              <a:buNone/>
              <a:defRPr sz="1800" kern="1200">
                <a:solidFill>
                  <a:schemeClr val="tx1">
                    <a:tint val="75000"/>
                  </a:schemeClr>
                </a:solidFill>
                <a:latin typeface="+mn-lt"/>
                <a:ea typeface="+mn-ea"/>
                <a:cs typeface="+mn-cs"/>
              </a:defRPr>
            </a:lvl2pPr>
            <a:lvl3pPr marL="914400" indent="0" algn="ctr" defTabSz="914400" rtl="0" eaLnBrk="1" latinLnBrk="0" hangingPunct="1">
              <a:spcBef>
                <a:spcPts val="600"/>
              </a:spcBef>
              <a:buClr>
                <a:schemeClr val="tx2"/>
              </a:buClr>
              <a:buSzPct val="75000"/>
              <a:buFont typeface="Wingdings" pitchFamily="2" charset="2"/>
              <a:buNone/>
              <a:defRPr sz="1800" kern="1200">
                <a:solidFill>
                  <a:schemeClr val="tx1">
                    <a:tint val="75000"/>
                  </a:schemeClr>
                </a:solidFill>
                <a:latin typeface="+mn-lt"/>
                <a:ea typeface="+mn-ea"/>
                <a:cs typeface="+mn-cs"/>
              </a:defRPr>
            </a:lvl3pPr>
            <a:lvl4pPr marL="1371600" indent="0" algn="ctr" defTabSz="914400" rtl="0" eaLnBrk="1" latinLnBrk="0" hangingPunct="1">
              <a:spcBef>
                <a:spcPts val="600"/>
              </a:spcBef>
              <a:buClr>
                <a:schemeClr val="tx2"/>
              </a:buClr>
              <a:buSzPct val="75000"/>
              <a:buFont typeface="Wingdings" pitchFamily="2"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ts val="600"/>
              </a:spcBef>
              <a:buClr>
                <a:schemeClr val="tx2"/>
              </a:buClr>
              <a:buSzPct val="75000"/>
              <a:buFont typeface="Wingdings" pitchFamily="2" charset="2"/>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spcBef>
                <a:spcPts val="600"/>
              </a:spcBef>
            </a:pPr>
            <a:r>
              <a:rPr lang="en-GB" dirty="0">
                <a:solidFill>
                  <a:schemeClr val="accent3">
                    <a:lumMod val="75000"/>
                  </a:schemeClr>
                </a:solidFill>
              </a:rPr>
              <a:t>WP3 team: </a:t>
            </a:r>
            <a:r>
              <a:rPr lang="en-GB" b="0" dirty="0">
                <a:solidFill>
                  <a:schemeClr val="accent3">
                    <a:lumMod val="75000"/>
                  </a:schemeClr>
                </a:solidFill>
              </a:rPr>
              <a:t>Judith Rankin, Svetlana Glinianaia (UNEW) </a:t>
            </a:r>
          </a:p>
          <a:p>
            <a:pPr>
              <a:spcBef>
                <a:spcPts val="600"/>
              </a:spcBef>
            </a:pPr>
            <a:r>
              <a:rPr lang="en-GB" b="0" dirty="0">
                <a:solidFill>
                  <a:schemeClr val="accent3">
                    <a:lumMod val="75000"/>
                  </a:schemeClr>
                </a:solidFill>
              </a:rPr>
              <a:t>Anna Pierini, Michele Santoro and Alessio Coi (</a:t>
            </a:r>
            <a:r>
              <a:rPr lang="it-IT" b="0" dirty="0">
                <a:solidFill>
                  <a:schemeClr val="accent3">
                    <a:lumMod val="75000"/>
                  </a:schemeClr>
                </a:solidFill>
              </a:rPr>
              <a:t>CNR-IFC)</a:t>
            </a:r>
          </a:p>
          <a:p>
            <a:pPr>
              <a:spcBef>
                <a:spcPts val="600"/>
              </a:spcBef>
            </a:pPr>
            <a:endParaRPr lang="it-IT" dirty="0">
              <a:solidFill>
                <a:schemeClr val="accent3">
                  <a:lumMod val="75000"/>
                </a:schemeClr>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5036" y="44988"/>
            <a:ext cx="7347324" cy="935740"/>
          </a:xfrm>
        </p:spPr>
        <p:txBody>
          <a:bodyPr/>
          <a:lstStyle/>
          <a:p>
            <a:pPr lvl="0"/>
            <a:r>
              <a:rPr lang="en-GB" sz="3200" b="1" dirty="0"/>
              <a:t>Cox proportional hazards regression</a:t>
            </a:r>
          </a:p>
        </p:txBody>
      </p:sp>
      <p:sp>
        <p:nvSpPr>
          <p:cNvPr id="3" name="Rectangle 2"/>
          <p:cNvSpPr/>
          <p:nvPr/>
        </p:nvSpPr>
        <p:spPr>
          <a:xfrm>
            <a:off x="251520" y="620688"/>
            <a:ext cx="8110536" cy="615553"/>
          </a:xfrm>
          <a:prstGeom prst="rect">
            <a:avLst/>
          </a:prstGeom>
        </p:spPr>
        <p:txBody>
          <a:bodyPr wrap="square">
            <a:spAutoFit/>
          </a:bodyPr>
          <a:lstStyle/>
          <a:p>
            <a:r>
              <a:rPr lang="en-GB" dirty="0">
                <a:solidFill>
                  <a:srgbClr val="4224F4"/>
                </a:solidFill>
              </a:rPr>
              <a:t> </a:t>
            </a:r>
            <a:r>
              <a:rPr lang="en-GB" sz="1600" b="1" dirty="0">
                <a:solidFill>
                  <a:srgbClr val="4224F4"/>
                </a:solidFill>
              </a:rPr>
              <a:t>Model 1: the analysis of the effect of prenatal diagnosis on survival during the first year of life (</a:t>
            </a:r>
            <a:r>
              <a:rPr lang="en-GB" sz="1600" b="1" u="sng" dirty="0">
                <a:solidFill>
                  <a:srgbClr val="4224F4"/>
                </a:solidFill>
              </a:rPr>
              <a:t>four isolated anomalies only</a:t>
            </a:r>
            <a:r>
              <a:rPr lang="en-GB" sz="1600" b="1" dirty="0">
                <a:solidFill>
                  <a:srgbClr val="4224F4"/>
                </a:solidFill>
              </a:rPr>
              <a:t>)</a:t>
            </a:r>
          </a:p>
        </p:txBody>
      </p:sp>
      <p:pic>
        <p:nvPicPr>
          <p:cNvPr id="5" name="Picture 4"/>
          <p:cNvPicPr>
            <a:picLocks noChangeAspect="1"/>
          </p:cNvPicPr>
          <p:nvPr/>
        </p:nvPicPr>
        <p:blipFill>
          <a:blip r:embed="rId3"/>
          <a:stretch>
            <a:fillRect/>
          </a:stretch>
        </p:blipFill>
        <p:spPr>
          <a:xfrm>
            <a:off x="312465" y="1291673"/>
            <a:ext cx="7609959" cy="5050556"/>
          </a:xfrm>
          <a:prstGeom prst="rect">
            <a:avLst/>
          </a:prstGeom>
        </p:spPr>
      </p:pic>
    </p:spTree>
    <p:extLst>
      <p:ext uri="{BB962C8B-B14F-4D97-AF65-F5344CB8AC3E}">
        <p14:creationId xmlns:p14="http://schemas.microsoft.com/office/powerpoint/2010/main" val="3626946335"/>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757" y="391073"/>
            <a:ext cx="7556313" cy="877687"/>
          </a:xfrm>
        </p:spPr>
        <p:txBody>
          <a:bodyPr/>
          <a:lstStyle/>
          <a:p>
            <a:r>
              <a:rPr lang="en-GB" sz="3200" b="1" dirty="0"/>
              <a:t>Cause of death</a:t>
            </a:r>
          </a:p>
        </p:txBody>
      </p:sp>
      <p:sp>
        <p:nvSpPr>
          <p:cNvPr id="3" name="Content Placeholder 2"/>
          <p:cNvSpPr>
            <a:spLocks noGrp="1"/>
          </p:cNvSpPr>
          <p:nvPr>
            <p:ph idx="4294967295"/>
          </p:nvPr>
        </p:nvSpPr>
        <p:spPr>
          <a:xfrm>
            <a:off x="251520" y="1268760"/>
            <a:ext cx="8424936" cy="4896544"/>
          </a:xfrm>
        </p:spPr>
        <p:txBody>
          <a:bodyPr>
            <a:normAutofit/>
          </a:bodyPr>
          <a:lstStyle/>
          <a:p>
            <a:pPr marL="489150" lvl="2" indent="-285750">
              <a:buSzPct val="150000"/>
              <a:buFont typeface="Arial" panose="020B0604020202020204" pitchFamily="34" charset="0"/>
              <a:buChar char="•"/>
            </a:pPr>
            <a:r>
              <a:rPr lang="en-GB" sz="2000" dirty="0"/>
              <a:t>One of the WP3 tasks is to determine the contribution of congenital anomalies to </a:t>
            </a:r>
            <a:r>
              <a:rPr lang="en-GB" sz="2000" dirty="0" smtClean="0"/>
              <a:t>mortality </a:t>
            </a:r>
            <a:r>
              <a:rPr lang="en-GB" sz="2000" dirty="0"/>
              <a:t>up to 10 years of age</a:t>
            </a:r>
          </a:p>
          <a:p>
            <a:pPr marL="489150" lvl="2" indent="-285750">
              <a:buSzPct val="150000"/>
              <a:buFont typeface="Arial" panose="020B0604020202020204" pitchFamily="34" charset="0"/>
              <a:buChar char="•"/>
            </a:pPr>
            <a:r>
              <a:rPr lang="en-GB" sz="2000" dirty="0" smtClean="0"/>
              <a:t>Contribution of congenital anomalies to mortality based on the cause of death from death certificates</a:t>
            </a:r>
            <a:endParaRPr lang="en-GB" sz="2000" dirty="0" smtClean="0"/>
          </a:p>
          <a:p>
            <a:pPr marL="489150" lvl="2" indent="-285750">
              <a:buSzPct val="150000"/>
              <a:buFont typeface="Arial" panose="020B0604020202020204" pitchFamily="34" charset="0"/>
              <a:buChar char="•"/>
            </a:pPr>
            <a:r>
              <a:rPr lang="en-GB" sz="2000" dirty="0" smtClean="0"/>
              <a:t>Evidence that an </a:t>
            </a:r>
            <a:r>
              <a:rPr lang="en-GB" sz="2000" dirty="0"/>
              <a:t>existing congenital anomaly is not commonly reported as an underlying cause on a death certificate (Copeland, 2007)</a:t>
            </a:r>
          </a:p>
          <a:p>
            <a:pPr marL="489150" lvl="2" indent="-285750">
              <a:buSzPct val="150000"/>
              <a:buFont typeface="Arial" panose="020B0604020202020204" pitchFamily="34" charset="0"/>
              <a:buChar char="•"/>
            </a:pPr>
            <a:r>
              <a:rPr lang="en-GB" sz="2000" dirty="0" smtClean="0"/>
              <a:t>Decisions on cause of death groupings were clinically driven and also considered: small numbers, statistically relevant  </a:t>
            </a:r>
          </a:p>
          <a:p>
            <a:pPr marL="489150" lvl="2" indent="-285750">
              <a:buSzPct val="150000"/>
              <a:buFont typeface="Arial" panose="020B0604020202020204" pitchFamily="34" charset="0"/>
              <a:buChar char="•"/>
            </a:pPr>
            <a:r>
              <a:rPr lang="en-GB" sz="2000" dirty="0" smtClean="0"/>
              <a:t>Cause </a:t>
            </a:r>
            <a:r>
              <a:rPr lang="en-GB" sz="2000" dirty="0" smtClean="0"/>
              <a:t>of death: &lt;1 year, 1-9 years as different cause of death groupings</a:t>
            </a:r>
            <a:endParaRPr lang="en-GB" sz="2000" dirty="0"/>
          </a:p>
        </p:txBody>
      </p:sp>
    </p:spTree>
    <p:extLst>
      <p:ext uri="{BB962C8B-B14F-4D97-AF65-F5344CB8AC3E}">
        <p14:creationId xmlns:p14="http://schemas.microsoft.com/office/powerpoint/2010/main" val="2177624555"/>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17365" y="327183"/>
            <a:ext cx="7556313" cy="648072"/>
          </a:xfrm>
        </p:spPr>
        <p:txBody>
          <a:bodyPr/>
          <a:lstStyle/>
          <a:p>
            <a:r>
              <a:rPr lang="en-GB" b="1" dirty="0"/>
              <a:t>Next steps</a:t>
            </a:r>
            <a:endParaRPr lang="en-GB" dirty="0"/>
          </a:p>
        </p:txBody>
      </p:sp>
      <p:sp>
        <p:nvSpPr>
          <p:cNvPr id="8" name="Content Placeholder 2"/>
          <p:cNvSpPr txBox="1">
            <a:spLocks/>
          </p:cNvSpPr>
          <p:nvPr/>
        </p:nvSpPr>
        <p:spPr>
          <a:xfrm>
            <a:off x="395536" y="1556792"/>
            <a:ext cx="7920880" cy="5112568"/>
          </a:xfrm>
          <a:prstGeom prst="rect">
            <a:avLst/>
          </a:prstGeom>
        </p:spPr>
        <p:txBody>
          <a:bodyPr vert="horz" lIns="91440" tIns="45720" rIns="91440" bIns="45720" rtlCol="0">
            <a:normAutofit/>
          </a:bodyPr>
          <a:lstStyle>
            <a:lvl1pPr marL="228600" indent="-228600" algn="l" defTabSz="914400" rtl="0" eaLnBrk="1" latinLnBrk="0" hangingPunct="1">
              <a:spcBef>
                <a:spcPts val="2000"/>
              </a:spcBef>
              <a:buClr>
                <a:schemeClr val="tx2"/>
              </a:buClr>
              <a:buSzPct val="75000"/>
              <a:buFont typeface="Wingdings" pitchFamily="2" charset="2"/>
              <a:buChar char="n"/>
              <a:defRPr sz="2000" kern="1200">
                <a:solidFill>
                  <a:schemeClr val="accent1"/>
                </a:solidFill>
                <a:latin typeface="+mn-lt"/>
                <a:ea typeface="+mn-ea"/>
                <a:cs typeface="+mn-cs"/>
              </a:defRPr>
            </a:lvl1pPr>
            <a:lvl2pPr marL="4572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2pPr>
            <a:lvl3pPr marL="6858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3pPr>
            <a:lvl4pPr marL="9144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4pPr>
            <a:lvl5pPr marL="11430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dirty="0"/>
          </a:p>
        </p:txBody>
      </p:sp>
      <p:sp>
        <p:nvSpPr>
          <p:cNvPr id="5" name="Content Placeholder 2"/>
          <p:cNvSpPr txBox="1">
            <a:spLocks/>
          </p:cNvSpPr>
          <p:nvPr/>
        </p:nvSpPr>
        <p:spPr>
          <a:xfrm>
            <a:off x="107504" y="1041790"/>
            <a:ext cx="7844345" cy="4752528"/>
          </a:xfrm>
          <a:prstGeom prst="rect">
            <a:avLst/>
          </a:prstGeom>
        </p:spPr>
        <p:txBody>
          <a:bodyPr vert="horz" lIns="91440" tIns="45720" rIns="91440" bIns="45720" rtlCol="0">
            <a:normAutofit/>
          </a:bodyPr>
          <a:lstStyle>
            <a:lvl1pPr marL="228600" indent="-228600" algn="l" defTabSz="914400" rtl="0" eaLnBrk="1" latinLnBrk="0" hangingPunct="1">
              <a:spcBef>
                <a:spcPts val="2000"/>
              </a:spcBef>
              <a:buClr>
                <a:schemeClr val="tx2"/>
              </a:buClr>
              <a:buSzPct val="75000"/>
              <a:buFont typeface="Wingdings" pitchFamily="2" charset="2"/>
              <a:buChar char="n"/>
              <a:defRPr sz="2000" kern="1200">
                <a:solidFill>
                  <a:schemeClr val="accent1"/>
                </a:solidFill>
                <a:latin typeface="+mn-lt"/>
                <a:ea typeface="+mn-ea"/>
                <a:cs typeface="+mn-cs"/>
              </a:defRPr>
            </a:lvl1pPr>
            <a:lvl2pPr marL="4572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2pPr>
            <a:lvl3pPr marL="6858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3pPr>
            <a:lvl4pPr marL="9144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4pPr>
            <a:lvl5pPr marL="11430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2" indent="0">
              <a:buFont typeface="Wingdings" pitchFamily="2" charset="2"/>
              <a:buNone/>
            </a:pPr>
            <a:endParaRPr lang="en-GB" sz="2000" dirty="0"/>
          </a:p>
          <a:p>
            <a:pPr lvl="2">
              <a:spcBef>
                <a:spcPts val="1200"/>
              </a:spcBef>
              <a:buSzPct val="150000"/>
              <a:buFont typeface="Arial" panose="020B0604020202020204" pitchFamily="34" charset="0"/>
              <a:buChar char="•"/>
            </a:pPr>
            <a:r>
              <a:rPr lang="en-GB" dirty="0" smtClean="0"/>
              <a:t>Finalising </a:t>
            </a:r>
            <a:r>
              <a:rPr lang="en-GB" dirty="0" smtClean="0"/>
              <a:t>Ethics </a:t>
            </a:r>
            <a:r>
              <a:rPr lang="en-GB" dirty="0"/>
              <a:t>approvals and other permissions for WP3</a:t>
            </a:r>
          </a:p>
          <a:p>
            <a:pPr lvl="2">
              <a:spcBef>
                <a:spcPts val="1200"/>
              </a:spcBef>
              <a:buSzPct val="150000"/>
              <a:buFont typeface="Arial" panose="020B0604020202020204" pitchFamily="34" charset="0"/>
              <a:buChar char="•"/>
            </a:pPr>
            <a:r>
              <a:rPr lang="en-GB" dirty="0"/>
              <a:t>Linkage between the EUROCAT congenital anomaly data and mortality data</a:t>
            </a:r>
          </a:p>
          <a:p>
            <a:pPr lvl="2">
              <a:spcBef>
                <a:spcPts val="1200"/>
              </a:spcBef>
              <a:buSzPct val="150000"/>
              <a:buFont typeface="Arial" panose="020B0604020202020204" pitchFamily="34" charset="0"/>
              <a:buChar char="•"/>
            </a:pPr>
            <a:r>
              <a:rPr lang="en-GB" dirty="0"/>
              <a:t>Assessment of the linkage quality and quality of the linked data </a:t>
            </a:r>
          </a:p>
          <a:p>
            <a:pPr lvl="2">
              <a:spcBef>
                <a:spcPts val="1200"/>
              </a:spcBef>
              <a:buSzPct val="150000"/>
              <a:buFont typeface="Arial" panose="020B0604020202020204" pitchFamily="34" charset="0"/>
              <a:buChar char="•"/>
            </a:pPr>
            <a:r>
              <a:rPr lang="en-GB" dirty="0"/>
              <a:t>Writing registry-specific syntax scripts</a:t>
            </a:r>
          </a:p>
          <a:p>
            <a:pPr lvl="2">
              <a:spcBef>
                <a:spcPts val="1200"/>
              </a:spcBef>
              <a:buSzPct val="150000"/>
              <a:buFont typeface="Arial" panose="020B0604020202020204" pitchFamily="34" charset="0"/>
              <a:buChar char="•"/>
            </a:pPr>
            <a:r>
              <a:rPr lang="en-GB" dirty="0" smtClean="0"/>
              <a:t>Running </a:t>
            </a:r>
            <a:r>
              <a:rPr lang="en-GB" dirty="0"/>
              <a:t>local analyses for WP3 using the syntax scripts</a:t>
            </a:r>
          </a:p>
          <a:p>
            <a:pPr lvl="2">
              <a:spcBef>
                <a:spcPts val="1200"/>
              </a:spcBef>
              <a:buSzPct val="150000"/>
              <a:buFont typeface="Arial" panose="020B0604020202020204" pitchFamily="34" charset="0"/>
              <a:buChar char="•"/>
            </a:pPr>
            <a:r>
              <a:rPr lang="en-GB" dirty="0"/>
              <a:t>WP3 Systematic review</a:t>
            </a:r>
            <a:endParaRPr lang="en-US" dirty="0"/>
          </a:p>
          <a:p>
            <a:pPr lvl="2"/>
            <a:endParaRPr lang="en-US" dirty="0"/>
          </a:p>
          <a:p>
            <a:pPr lvl="2"/>
            <a:endParaRPr lang="en-US" dirty="0"/>
          </a:p>
          <a:p>
            <a:pPr marL="0" indent="0">
              <a:buFont typeface="Wingdings" pitchFamily="2" charset="2"/>
              <a:buNone/>
            </a:pPr>
            <a:endParaRPr lang="en-GB" dirty="0"/>
          </a:p>
        </p:txBody>
      </p:sp>
    </p:spTree>
    <p:extLst>
      <p:ext uri="{BB962C8B-B14F-4D97-AF65-F5344CB8AC3E}">
        <p14:creationId xmlns:p14="http://schemas.microsoft.com/office/powerpoint/2010/main" val="744996133"/>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11560" y="96632"/>
            <a:ext cx="7416824" cy="1116106"/>
          </a:xfrm>
        </p:spPr>
        <p:txBody>
          <a:bodyPr/>
          <a:lstStyle/>
          <a:p>
            <a:r>
              <a:rPr lang="en-GB" sz="3200" b="1" dirty="0"/>
              <a:t>Timeline for WP3</a:t>
            </a:r>
          </a:p>
        </p:txBody>
      </p:sp>
      <p:sp>
        <p:nvSpPr>
          <p:cNvPr id="8" name="Content Placeholder 2"/>
          <p:cNvSpPr txBox="1">
            <a:spLocks/>
          </p:cNvSpPr>
          <p:nvPr/>
        </p:nvSpPr>
        <p:spPr>
          <a:xfrm>
            <a:off x="179512" y="1196752"/>
            <a:ext cx="8352928" cy="4392488"/>
          </a:xfrm>
          <a:prstGeom prst="rect">
            <a:avLst/>
          </a:prstGeom>
        </p:spPr>
        <p:txBody>
          <a:bodyPr vert="horz" lIns="91440" tIns="45720" rIns="91440" bIns="45720" rtlCol="0">
            <a:normAutofit/>
          </a:bodyPr>
          <a:lstStyle>
            <a:lvl1pPr marL="228600" indent="-228600" algn="l" defTabSz="914400" rtl="0" eaLnBrk="1" latinLnBrk="0" hangingPunct="1">
              <a:spcBef>
                <a:spcPts val="2000"/>
              </a:spcBef>
              <a:buClr>
                <a:schemeClr val="tx2"/>
              </a:buClr>
              <a:buSzPct val="75000"/>
              <a:buFont typeface="Wingdings" pitchFamily="2" charset="2"/>
              <a:buChar char="n"/>
              <a:defRPr sz="2000" kern="1200">
                <a:solidFill>
                  <a:schemeClr val="accent1"/>
                </a:solidFill>
                <a:latin typeface="+mn-lt"/>
                <a:ea typeface="+mn-ea"/>
                <a:cs typeface="+mn-cs"/>
              </a:defRPr>
            </a:lvl1pPr>
            <a:lvl2pPr marL="4572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2pPr>
            <a:lvl3pPr marL="6858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3pPr>
            <a:lvl4pPr marL="9144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4pPr>
            <a:lvl5pPr marL="1143000" indent="-228600" algn="l" defTabSz="914400" rtl="0" eaLnBrk="1" latinLnBrk="0" hangingPunct="1">
              <a:spcBef>
                <a:spcPts val="600"/>
              </a:spcBef>
              <a:buClr>
                <a:schemeClr val="tx2"/>
              </a:buClr>
              <a:buSzPct val="75000"/>
              <a:buFont typeface="Wingdings" pitchFamily="2" charset="2"/>
              <a:buChar char="n"/>
              <a:defRPr sz="1800" kern="1200">
                <a:solidFill>
                  <a:schemeClr val="accen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dirty="0"/>
          </a:p>
        </p:txBody>
      </p:sp>
      <p:graphicFrame>
        <p:nvGraphicFramePr>
          <p:cNvPr id="9" name="Table 8"/>
          <p:cNvGraphicFramePr>
            <a:graphicFrameLocks noGrp="1"/>
          </p:cNvGraphicFramePr>
          <p:nvPr>
            <p:extLst>
              <p:ext uri="{D42A27DB-BD31-4B8C-83A1-F6EECF244321}">
                <p14:modId xmlns:p14="http://schemas.microsoft.com/office/powerpoint/2010/main" val="211760249"/>
              </p:ext>
            </p:extLst>
          </p:nvPr>
        </p:nvGraphicFramePr>
        <p:xfrm>
          <a:off x="395534" y="1946837"/>
          <a:ext cx="8208916" cy="3033257"/>
        </p:xfrm>
        <a:graphic>
          <a:graphicData uri="http://schemas.openxmlformats.org/drawingml/2006/table">
            <a:tbl>
              <a:tblPr firstRow="1" firstCol="1" lastRow="1" lastCol="1" bandRow="1" bandCol="1"/>
              <a:tblGrid>
                <a:gridCol w="1868236">
                  <a:extLst>
                    <a:ext uri="{9D8B030D-6E8A-4147-A177-3AD203B41FA5}">
                      <a16:colId xmlns:a16="http://schemas.microsoft.com/office/drawing/2014/main" xmlns="" val="20000"/>
                    </a:ext>
                  </a:extLst>
                </a:gridCol>
                <a:gridCol w="317034">
                  <a:extLst>
                    <a:ext uri="{9D8B030D-6E8A-4147-A177-3AD203B41FA5}">
                      <a16:colId xmlns:a16="http://schemas.microsoft.com/office/drawing/2014/main" xmlns="" val="20001"/>
                    </a:ext>
                  </a:extLst>
                </a:gridCol>
                <a:gridCol w="317034">
                  <a:extLst>
                    <a:ext uri="{9D8B030D-6E8A-4147-A177-3AD203B41FA5}">
                      <a16:colId xmlns:a16="http://schemas.microsoft.com/office/drawing/2014/main" xmlns="" val="20002"/>
                    </a:ext>
                  </a:extLst>
                </a:gridCol>
                <a:gridCol w="317034">
                  <a:extLst>
                    <a:ext uri="{9D8B030D-6E8A-4147-A177-3AD203B41FA5}">
                      <a16:colId xmlns:a16="http://schemas.microsoft.com/office/drawing/2014/main" xmlns="" val="20003"/>
                    </a:ext>
                  </a:extLst>
                </a:gridCol>
                <a:gridCol w="317034">
                  <a:extLst>
                    <a:ext uri="{9D8B030D-6E8A-4147-A177-3AD203B41FA5}">
                      <a16:colId xmlns:a16="http://schemas.microsoft.com/office/drawing/2014/main" xmlns="" val="20004"/>
                    </a:ext>
                  </a:extLst>
                </a:gridCol>
                <a:gridCol w="317034">
                  <a:extLst>
                    <a:ext uri="{9D8B030D-6E8A-4147-A177-3AD203B41FA5}">
                      <a16:colId xmlns:a16="http://schemas.microsoft.com/office/drawing/2014/main" xmlns="" val="20005"/>
                    </a:ext>
                  </a:extLst>
                </a:gridCol>
                <a:gridCol w="317034">
                  <a:extLst>
                    <a:ext uri="{9D8B030D-6E8A-4147-A177-3AD203B41FA5}">
                      <a16:colId xmlns:a16="http://schemas.microsoft.com/office/drawing/2014/main" xmlns="" val="20006"/>
                    </a:ext>
                  </a:extLst>
                </a:gridCol>
                <a:gridCol w="317034">
                  <a:extLst>
                    <a:ext uri="{9D8B030D-6E8A-4147-A177-3AD203B41FA5}">
                      <a16:colId xmlns:a16="http://schemas.microsoft.com/office/drawing/2014/main" xmlns="" val="20007"/>
                    </a:ext>
                  </a:extLst>
                </a:gridCol>
                <a:gridCol w="317034">
                  <a:extLst>
                    <a:ext uri="{9D8B030D-6E8A-4147-A177-3AD203B41FA5}">
                      <a16:colId xmlns:a16="http://schemas.microsoft.com/office/drawing/2014/main" xmlns="" val="20008"/>
                    </a:ext>
                  </a:extLst>
                </a:gridCol>
                <a:gridCol w="317034">
                  <a:extLst>
                    <a:ext uri="{9D8B030D-6E8A-4147-A177-3AD203B41FA5}">
                      <a16:colId xmlns:a16="http://schemas.microsoft.com/office/drawing/2014/main" xmlns="" val="20009"/>
                    </a:ext>
                  </a:extLst>
                </a:gridCol>
                <a:gridCol w="317034">
                  <a:extLst>
                    <a:ext uri="{9D8B030D-6E8A-4147-A177-3AD203B41FA5}">
                      <a16:colId xmlns:a16="http://schemas.microsoft.com/office/drawing/2014/main" xmlns="" val="20010"/>
                    </a:ext>
                  </a:extLst>
                </a:gridCol>
                <a:gridCol w="317034">
                  <a:extLst>
                    <a:ext uri="{9D8B030D-6E8A-4147-A177-3AD203B41FA5}">
                      <a16:colId xmlns:a16="http://schemas.microsoft.com/office/drawing/2014/main" xmlns="" val="20011"/>
                    </a:ext>
                  </a:extLst>
                </a:gridCol>
                <a:gridCol w="317034">
                  <a:extLst>
                    <a:ext uri="{9D8B030D-6E8A-4147-A177-3AD203B41FA5}">
                      <a16:colId xmlns:a16="http://schemas.microsoft.com/office/drawing/2014/main" xmlns="" val="20012"/>
                    </a:ext>
                  </a:extLst>
                </a:gridCol>
                <a:gridCol w="317034">
                  <a:extLst>
                    <a:ext uri="{9D8B030D-6E8A-4147-A177-3AD203B41FA5}">
                      <a16:colId xmlns:a16="http://schemas.microsoft.com/office/drawing/2014/main" xmlns="" val="20013"/>
                    </a:ext>
                  </a:extLst>
                </a:gridCol>
                <a:gridCol w="317034">
                  <a:extLst>
                    <a:ext uri="{9D8B030D-6E8A-4147-A177-3AD203B41FA5}">
                      <a16:colId xmlns:a16="http://schemas.microsoft.com/office/drawing/2014/main" xmlns="" val="20014"/>
                    </a:ext>
                  </a:extLst>
                </a:gridCol>
                <a:gridCol w="317034">
                  <a:extLst>
                    <a:ext uri="{9D8B030D-6E8A-4147-A177-3AD203B41FA5}">
                      <a16:colId xmlns:a16="http://schemas.microsoft.com/office/drawing/2014/main" xmlns="" val="20015"/>
                    </a:ext>
                  </a:extLst>
                </a:gridCol>
                <a:gridCol w="317034">
                  <a:extLst>
                    <a:ext uri="{9D8B030D-6E8A-4147-A177-3AD203B41FA5}">
                      <a16:colId xmlns:a16="http://schemas.microsoft.com/office/drawing/2014/main" xmlns="" val="20016"/>
                    </a:ext>
                  </a:extLst>
                </a:gridCol>
                <a:gridCol w="317034">
                  <a:extLst>
                    <a:ext uri="{9D8B030D-6E8A-4147-A177-3AD203B41FA5}">
                      <a16:colId xmlns:a16="http://schemas.microsoft.com/office/drawing/2014/main" xmlns="" val="20017"/>
                    </a:ext>
                  </a:extLst>
                </a:gridCol>
                <a:gridCol w="317034">
                  <a:extLst>
                    <a:ext uri="{9D8B030D-6E8A-4147-A177-3AD203B41FA5}">
                      <a16:colId xmlns:a16="http://schemas.microsoft.com/office/drawing/2014/main" xmlns="" val="20018"/>
                    </a:ext>
                  </a:extLst>
                </a:gridCol>
                <a:gridCol w="317034">
                  <a:extLst>
                    <a:ext uri="{9D8B030D-6E8A-4147-A177-3AD203B41FA5}">
                      <a16:colId xmlns:a16="http://schemas.microsoft.com/office/drawing/2014/main" xmlns="" val="20019"/>
                    </a:ext>
                  </a:extLst>
                </a:gridCol>
                <a:gridCol w="317034">
                  <a:extLst>
                    <a:ext uri="{9D8B030D-6E8A-4147-A177-3AD203B41FA5}">
                      <a16:colId xmlns:a16="http://schemas.microsoft.com/office/drawing/2014/main" xmlns="" val="20020"/>
                    </a:ext>
                  </a:extLst>
                </a:gridCol>
              </a:tblGrid>
              <a:tr h="255224">
                <a:tc>
                  <a:txBody>
                    <a:bodyPr/>
                    <a:lstStyle/>
                    <a:p>
                      <a:pPr algn="l" rtl="0" fontAlgn="ctr"/>
                      <a:r>
                        <a:rPr lang="en-GB" sz="1400" b="1" i="0" u="none" strike="noStrike" dirty="0">
                          <a:solidFill>
                            <a:srgbClr val="1E0F49"/>
                          </a:solidFill>
                          <a:effectLst/>
                          <a:latin typeface="Calibri" panose="020F0502020204030204" pitchFamily="34" charset="0"/>
                        </a:rPr>
                        <a:t>Gantt Chart</a:t>
                      </a:r>
                    </a:p>
                  </a:txBody>
                  <a:tcPr marL="7817" marR="7817" marT="78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DADCDD"/>
                      </a:solidFill>
                      <a:prstDash val="solid"/>
                      <a:round/>
                      <a:headEnd type="none" w="med" len="med"/>
                      <a:tailEnd type="none" w="med" len="med"/>
                    </a:lnB>
                  </a:tcPr>
                </a:tc>
                <a:tc gridSpan="4">
                  <a:txBody>
                    <a:bodyPr/>
                    <a:lstStyle/>
                    <a:p>
                      <a:pPr algn="ctr" rtl="0" fontAlgn="ctr"/>
                      <a:r>
                        <a:rPr lang="en-GB" sz="1600" b="0" i="0" u="none" strike="noStrike" dirty="0">
                          <a:solidFill>
                            <a:srgbClr val="1E0F49"/>
                          </a:solidFill>
                          <a:effectLst/>
                          <a:latin typeface="Calibri" panose="020F0502020204030204" pitchFamily="34" charset="0"/>
                        </a:rPr>
                        <a:t>Year 1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pPr algn="ctr" rtl="0" fontAlgn="ctr"/>
                      <a:endParaRPr lang="en-GB" sz="1400" b="0" i="0" u="none" strike="noStrike" dirty="0">
                        <a:solidFill>
                          <a:srgbClr val="1E0F49"/>
                        </a:solidFill>
                        <a:effectLst/>
                        <a:latin typeface="Calibri" panose="020F0502020204030204" pitchFamily="34" charset="0"/>
                      </a:endParaRPr>
                    </a:p>
                  </a:txBody>
                  <a:tcPr marL="7817" marR="7817" marT="7817"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rtl="0" fontAlgn="ctr"/>
                      <a:endParaRPr lang="en-GB" sz="1400" b="0" i="0" u="none" strike="noStrike" dirty="0">
                        <a:solidFill>
                          <a:srgbClr val="1E0F49"/>
                        </a:solidFill>
                        <a:effectLst/>
                        <a:latin typeface="Calibri" panose="020F0502020204030204" pitchFamily="34" charset="0"/>
                      </a:endParaRPr>
                    </a:p>
                  </a:txBody>
                  <a:tcPr marL="7817" marR="7817" marT="7817"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rtl="0" fontAlgn="ctr"/>
                      <a:r>
                        <a:rPr lang="en-GB" sz="1600" b="0" i="0" u="none" strike="noStrike" dirty="0">
                          <a:solidFill>
                            <a:srgbClr val="1E0F49"/>
                          </a:solidFill>
                          <a:effectLst/>
                          <a:latin typeface="Calibri" panose="020F0502020204030204" pitchFamily="34" charset="0"/>
                        </a:rPr>
                        <a:t>Year 2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pPr algn="ctr" rtl="0" fontAlgn="ctr"/>
                      <a:endParaRPr lang="en-GB" sz="1400" b="0" i="0" u="none" strike="noStrike" dirty="0">
                        <a:solidFill>
                          <a:srgbClr val="1E0F49"/>
                        </a:solidFill>
                        <a:effectLst/>
                        <a:latin typeface="Calibri" panose="020F0502020204030204" pitchFamily="34" charset="0"/>
                      </a:endParaRPr>
                    </a:p>
                  </a:txBody>
                  <a:tcPr marL="7817" marR="7817" marT="7817"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rtl="0" fontAlgn="ctr"/>
                      <a:endParaRPr lang="en-GB" sz="1400" b="0" i="0" u="none" strike="noStrike" dirty="0">
                        <a:solidFill>
                          <a:srgbClr val="1E0F49"/>
                        </a:solidFill>
                        <a:effectLst/>
                        <a:latin typeface="Calibri" panose="020F0502020204030204" pitchFamily="34" charset="0"/>
                      </a:endParaRPr>
                    </a:p>
                  </a:txBody>
                  <a:tcPr marL="7817" marR="7817" marT="7817"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rtl="0" fontAlgn="ctr"/>
                      <a:r>
                        <a:rPr lang="en-GB" sz="1600" b="0" i="0" u="none" strike="noStrike" dirty="0">
                          <a:solidFill>
                            <a:srgbClr val="1E0F49"/>
                          </a:solidFill>
                          <a:effectLst/>
                          <a:latin typeface="Calibri" panose="020F0502020204030204" pitchFamily="34" charset="0"/>
                        </a:rPr>
                        <a:t>Year 3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pPr algn="ctr" rtl="0" fontAlgn="ctr"/>
                      <a:endParaRPr lang="en-GB" sz="1400" b="0" i="0" u="none" strike="noStrike" dirty="0">
                        <a:solidFill>
                          <a:srgbClr val="1E0F49"/>
                        </a:solidFill>
                        <a:effectLst/>
                        <a:latin typeface="Calibri" panose="020F0502020204030204" pitchFamily="34" charset="0"/>
                      </a:endParaRPr>
                    </a:p>
                  </a:txBody>
                  <a:tcPr marL="7817" marR="7817" marT="7817"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rtl="0" fontAlgn="ctr"/>
                      <a:endParaRPr lang="en-GB" sz="1400" b="0" i="0" u="none" strike="noStrike" dirty="0">
                        <a:solidFill>
                          <a:srgbClr val="1E0F49"/>
                        </a:solidFill>
                        <a:effectLst/>
                        <a:latin typeface="Calibri" panose="020F0502020204030204" pitchFamily="34" charset="0"/>
                      </a:endParaRPr>
                    </a:p>
                  </a:txBody>
                  <a:tcPr marL="7817" marR="7817" marT="7817"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rtl="0" fontAlgn="ctr"/>
                      <a:r>
                        <a:rPr lang="en-GB" sz="1600" b="0" i="0" u="none" strike="noStrike" dirty="0">
                          <a:solidFill>
                            <a:srgbClr val="1E0F49"/>
                          </a:solidFill>
                          <a:effectLst/>
                          <a:latin typeface="Calibri" panose="020F0502020204030204" pitchFamily="34" charset="0"/>
                        </a:rPr>
                        <a:t>Year 4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pPr algn="ctr" rtl="0" fontAlgn="ctr"/>
                      <a:endParaRPr lang="en-GB" sz="1400" b="0" i="0" u="none" strike="noStrike" dirty="0">
                        <a:solidFill>
                          <a:srgbClr val="1E0F49"/>
                        </a:solidFill>
                        <a:effectLst/>
                        <a:latin typeface="Calibri" panose="020F0502020204030204" pitchFamily="34" charset="0"/>
                      </a:endParaRPr>
                    </a:p>
                  </a:txBody>
                  <a:tcPr marL="7817" marR="7817" marT="7817"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rtl="0" fontAlgn="ctr"/>
                      <a:endParaRPr lang="en-GB" sz="1400" b="0" i="0" u="none" strike="noStrike" dirty="0">
                        <a:solidFill>
                          <a:srgbClr val="1E0F49"/>
                        </a:solidFill>
                        <a:effectLst/>
                        <a:latin typeface="Calibri" panose="020F0502020204030204" pitchFamily="34" charset="0"/>
                      </a:endParaRPr>
                    </a:p>
                  </a:txBody>
                  <a:tcPr marL="7817" marR="7817" marT="7817"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rtl="0" fontAlgn="ctr"/>
                      <a:r>
                        <a:rPr lang="en-GB" sz="1600" b="0" i="0" u="none" strike="noStrike" dirty="0">
                          <a:solidFill>
                            <a:srgbClr val="1E0F49"/>
                          </a:solidFill>
                          <a:effectLst/>
                          <a:latin typeface="Calibri" panose="020F0502020204030204" pitchFamily="34" charset="0"/>
                        </a:rPr>
                        <a:t>Year 5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pPr algn="ctr" rtl="0" fontAlgn="ctr"/>
                      <a:endParaRPr lang="en-GB" sz="1400" b="0" i="0" u="none" strike="noStrike" dirty="0">
                        <a:solidFill>
                          <a:srgbClr val="1E0F49"/>
                        </a:solidFill>
                        <a:effectLst/>
                        <a:latin typeface="Calibri" panose="020F0502020204030204" pitchFamily="34" charset="0"/>
                      </a:endParaRPr>
                    </a:p>
                  </a:txBody>
                  <a:tcPr marL="7817" marR="7817" marT="7817"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rtl="0" fontAlgn="ctr"/>
                      <a:endParaRPr lang="en-GB" sz="1400" b="0" i="0" u="none" strike="noStrike" dirty="0">
                        <a:solidFill>
                          <a:srgbClr val="1E0F49"/>
                        </a:solidFill>
                        <a:effectLst/>
                        <a:latin typeface="Calibri" panose="020F0502020204030204" pitchFamily="34" charset="0"/>
                      </a:endParaRPr>
                    </a:p>
                  </a:txBody>
                  <a:tcPr marL="7817" marR="7817" marT="7817"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55224">
                <a:tc>
                  <a:txBody>
                    <a:bodyPr/>
                    <a:lstStyle/>
                    <a:p>
                      <a:pPr algn="l" rtl="0" fontAlgn="ctr"/>
                      <a:r>
                        <a:rPr lang="en-GB" sz="1400" b="0" i="0" u="none" strike="noStrike" dirty="0">
                          <a:solidFill>
                            <a:srgbClr val="1E0F49"/>
                          </a:solidFill>
                          <a:effectLst/>
                          <a:latin typeface="Calibri" panose="020F0502020204030204" pitchFamily="34" charset="0"/>
                        </a:rPr>
                        <a:t> </a:t>
                      </a:r>
                    </a:p>
                  </a:txBody>
                  <a:tcPr marL="7817" marR="7817" marT="78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ADCDD"/>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400" b="0" i="0" u="none" strike="noStrike">
                          <a:solidFill>
                            <a:srgbClr val="1E0F49"/>
                          </a:solidFill>
                          <a:effectLst/>
                          <a:latin typeface="Calibri" panose="020F0502020204030204" pitchFamily="34" charset="0"/>
                        </a:rPr>
                        <a:t>Q1</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400" b="0" i="0" u="none" strike="noStrike" dirty="0">
                          <a:solidFill>
                            <a:srgbClr val="1E0F49"/>
                          </a:solidFill>
                          <a:effectLst/>
                          <a:latin typeface="Calibri" panose="020F0502020204030204" pitchFamily="34" charset="0"/>
                        </a:rPr>
                        <a:t>Q2</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400" b="0" i="0" u="none" strike="noStrike" dirty="0">
                          <a:solidFill>
                            <a:srgbClr val="1E0F49"/>
                          </a:solidFill>
                          <a:effectLst/>
                          <a:latin typeface="Calibri" panose="020F0502020204030204" pitchFamily="34" charset="0"/>
                        </a:rPr>
                        <a:t>Q3</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400" b="0" i="0" u="none" strike="noStrike" dirty="0">
                          <a:solidFill>
                            <a:srgbClr val="1E0F49"/>
                          </a:solidFill>
                          <a:effectLst/>
                          <a:latin typeface="Calibri" panose="020F0502020204030204" pitchFamily="34" charset="0"/>
                        </a:rPr>
                        <a:t>Q4</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400" b="0" i="0" u="none" strike="noStrike" dirty="0">
                          <a:solidFill>
                            <a:srgbClr val="1E0F49"/>
                          </a:solidFill>
                          <a:effectLst/>
                          <a:latin typeface="Calibri" panose="020F0502020204030204" pitchFamily="34" charset="0"/>
                        </a:rPr>
                        <a:t>Q1</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400" b="0" i="0" u="none" strike="noStrike" dirty="0">
                          <a:solidFill>
                            <a:srgbClr val="1E0F49"/>
                          </a:solidFill>
                          <a:effectLst/>
                          <a:latin typeface="Calibri" panose="020F0502020204030204" pitchFamily="34" charset="0"/>
                        </a:rPr>
                        <a:t>Q2</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400" b="0" i="0" u="none" strike="noStrike" dirty="0">
                          <a:solidFill>
                            <a:srgbClr val="1E0F49"/>
                          </a:solidFill>
                          <a:effectLst/>
                          <a:latin typeface="Calibri" panose="020F0502020204030204" pitchFamily="34" charset="0"/>
                        </a:rPr>
                        <a:t>Q3</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400" b="0" i="0" u="none" strike="noStrike" dirty="0">
                          <a:solidFill>
                            <a:srgbClr val="1E0F49"/>
                          </a:solidFill>
                          <a:effectLst/>
                          <a:latin typeface="Calibri" panose="020F0502020204030204" pitchFamily="34" charset="0"/>
                        </a:rPr>
                        <a:t>Q4</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400" b="0" i="0" u="none" strike="noStrike" dirty="0">
                          <a:solidFill>
                            <a:srgbClr val="1E0F49"/>
                          </a:solidFill>
                          <a:effectLst/>
                          <a:latin typeface="Calibri" panose="020F0502020204030204" pitchFamily="34" charset="0"/>
                        </a:rPr>
                        <a:t>Q1</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400" b="0" i="0" u="none" strike="noStrike" dirty="0">
                          <a:solidFill>
                            <a:srgbClr val="1E0F49"/>
                          </a:solidFill>
                          <a:effectLst/>
                          <a:latin typeface="Calibri" panose="020F0502020204030204" pitchFamily="34" charset="0"/>
                        </a:rPr>
                        <a:t>Q2</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400" b="0" i="0" u="none" strike="noStrike" dirty="0">
                          <a:solidFill>
                            <a:srgbClr val="1E0F49"/>
                          </a:solidFill>
                          <a:effectLst/>
                          <a:latin typeface="Calibri" panose="020F0502020204030204" pitchFamily="34" charset="0"/>
                        </a:rPr>
                        <a:t>Q3</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400" b="0" i="0" u="none" strike="noStrike" dirty="0">
                          <a:solidFill>
                            <a:srgbClr val="1E0F49"/>
                          </a:solidFill>
                          <a:effectLst/>
                          <a:latin typeface="Calibri" panose="020F0502020204030204" pitchFamily="34" charset="0"/>
                        </a:rPr>
                        <a:t>Q4</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400" b="0" i="0" u="none" strike="noStrike" dirty="0">
                          <a:solidFill>
                            <a:srgbClr val="1E0F49"/>
                          </a:solidFill>
                          <a:effectLst/>
                          <a:latin typeface="Calibri" panose="020F0502020204030204" pitchFamily="34" charset="0"/>
                        </a:rPr>
                        <a:t>Q1</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400" b="0" i="0" u="none" strike="noStrike" dirty="0">
                          <a:solidFill>
                            <a:srgbClr val="1E0F49"/>
                          </a:solidFill>
                          <a:effectLst/>
                          <a:latin typeface="Calibri" panose="020F0502020204030204" pitchFamily="34" charset="0"/>
                        </a:rPr>
                        <a:t>Q2</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400" b="0" i="0" u="none" strike="noStrike" dirty="0">
                          <a:solidFill>
                            <a:srgbClr val="1E0F49"/>
                          </a:solidFill>
                          <a:effectLst/>
                          <a:latin typeface="Calibri" panose="020F0502020204030204" pitchFamily="34" charset="0"/>
                        </a:rPr>
                        <a:t>Q3</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400" b="0" i="0" u="none" strike="noStrike" dirty="0">
                          <a:solidFill>
                            <a:srgbClr val="1E0F49"/>
                          </a:solidFill>
                          <a:effectLst/>
                          <a:latin typeface="Calibri" panose="020F0502020204030204" pitchFamily="34" charset="0"/>
                        </a:rPr>
                        <a:t>Q4</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400" b="0" i="0" u="none" strike="noStrike" dirty="0">
                          <a:solidFill>
                            <a:srgbClr val="1E0F49"/>
                          </a:solidFill>
                          <a:effectLst/>
                          <a:latin typeface="Calibri" panose="020F0502020204030204" pitchFamily="34" charset="0"/>
                        </a:rPr>
                        <a:t>Q1</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400" b="0" i="0" u="none" strike="noStrike" dirty="0">
                          <a:solidFill>
                            <a:srgbClr val="1E0F49"/>
                          </a:solidFill>
                          <a:effectLst/>
                          <a:latin typeface="Calibri" panose="020F0502020204030204" pitchFamily="34" charset="0"/>
                        </a:rPr>
                        <a:t>Q2</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400" b="0" i="0" u="none" strike="noStrike" dirty="0">
                          <a:solidFill>
                            <a:srgbClr val="1E0F49"/>
                          </a:solidFill>
                          <a:effectLst/>
                          <a:latin typeface="Calibri" panose="020F0502020204030204" pitchFamily="34" charset="0"/>
                        </a:rPr>
                        <a:t>Q3</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GB" sz="1400" b="0" i="0" u="none" strike="noStrike" dirty="0">
                          <a:solidFill>
                            <a:srgbClr val="1E0F49"/>
                          </a:solidFill>
                          <a:effectLst/>
                          <a:latin typeface="Calibri" panose="020F0502020204030204" pitchFamily="34" charset="0"/>
                        </a:rPr>
                        <a:t>Q4</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536963">
                <a:tc>
                  <a:txBody>
                    <a:bodyPr/>
                    <a:lstStyle/>
                    <a:p>
                      <a:pPr algn="l" rtl="0" fontAlgn="ctr"/>
                      <a:r>
                        <a:rPr lang="en-GB" sz="1400" b="1" i="0" u="none" strike="noStrike" dirty="0">
                          <a:solidFill>
                            <a:srgbClr val="1E0F49"/>
                          </a:solidFill>
                          <a:effectLst/>
                          <a:latin typeface="Calibri" panose="020F0502020204030204" pitchFamily="34" charset="0"/>
                        </a:rPr>
                        <a:t>WP3: Mortality associated with Congenital Anomalies</a:t>
                      </a:r>
                    </a:p>
                  </a:txBody>
                  <a:tcPr marL="7817" marR="7817" marT="78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500631">
                <a:tc>
                  <a:txBody>
                    <a:bodyPr/>
                    <a:lstStyle/>
                    <a:p>
                      <a:pPr algn="l" rtl="0" fontAlgn="ctr"/>
                      <a:r>
                        <a:rPr lang="en-GB" sz="1400" b="0" i="0" u="none" strike="noStrike" dirty="0">
                          <a:solidFill>
                            <a:srgbClr val="1E0F49"/>
                          </a:solidFill>
                          <a:effectLst/>
                          <a:latin typeface="Calibri" panose="020F0502020204030204" pitchFamily="34" charset="0"/>
                        </a:rPr>
                        <a:t>Develop protocols for registry ethical approval</a:t>
                      </a:r>
                    </a:p>
                  </a:txBody>
                  <a:tcPr marL="7817" marR="7817" marT="78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500631">
                <a:tc>
                  <a:txBody>
                    <a:bodyPr/>
                    <a:lstStyle/>
                    <a:p>
                      <a:pPr algn="l" rtl="0" fontAlgn="ctr"/>
                      <a:r>
                        <a:rPr lang="en-GB" sz="1400" b="0" i="0" u="none" strike="noStrike" dirty="0">
                          <a:solidFill>
                            <a:srgbClr val="1E0F49"/>
                          </a:solidFill>
                          <a:effectLst/>
                          <a:latin typeface="Calibri" panose="020F0502020204030204" pitchFamily="34" charset="0"/>
                        </a:rPr>
                        <a:t>Develop protocols for analysis</a:t>
                      </a:r>
                    </a:p>
                  </a:txBody>
                  <a:tcPr marL="7817" marR="7817" marT="78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500631">
                <a:tc>
                  <a:txBody>
                    <a:bodyPr/>
                    <a:lstStyle/>
                    <a:p>
                      <a:pPr algn="l" rtl="0" fontAlgn="ctr"/>
                      <a:r>
                        <a:rPr lang="en-GB" sz="1400" b="0" i="0" u="none" strike="noStrike" dirty="0">
                          <a:solidFill>
                            <a:srgbClr val="1E0F49"/>
                          </a:solidFill>
                          <a:effectLst/>
                          <a:latin typeface="Calibri" panose="020F0502020204030204" pitchFamily="34" charset="0"/>
                        </a:rPr>
                        <a:t>Analysis and writing of 2 peer review papers</a:t>
                      </a:r>
                    </a:p>
                  </a:txBody>
                  <a:tcPr marL="7817" marR="7817" marT="78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73019">
                <a:tc>
                  <a:txBody>
                    <a:bodyPr/>
                    <a:lstStyle/>
                    <a:p>
                      <a:pPr algn="l" rtl="0" fontAlgn="ctr"/>
                      <a:r>
                        <a:rPr lang="en-GB" sz="1400" b="0" i="0" u="none" strike="noStrike" dirty="0">
                          <a:solidFill>
                            <a:srgbClr val="1E0F49"/>
                          </a:solidFill>
                          <a:effectLst/>
                          <a:latin typeface="Calibri" panose="020F0502020204030204" pitchFamily="34" charset="0"/>
                        </a:rPr>
                        <a:t>Dissemination</a:t>
                      </a:r>
                    </a:p>
                  </a:txBody>
                  <a:tcPr marL="7817" marR="7817" marT="78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l" rtl="0" fontAlgn="ctr"/>
                      <a:r>
                        <a:rPr lang="en-GB" sz="1050" b="0" i="0" u="none" strike="noStrike">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l" rtl="0" fontAlgn="ctr"/>
                      <a:r>
                        <a:rPr lang="en-GB" sz="1050" b="0" i="0" u="none" strike="noStrike" dirty="0">
                          <a:solidFill>
                            <a:srgbClr val="1E0F49"/>
                          </a:solidFill>
                          <a:effectLst/>
                          <a:latin typeface="Calibri" panose="020F0502020204030204" pitchFamily="34" charset="0"/>
                        </a:rPr>
                        <a:t> </a:t>
                      </a:r>
                    </a:p>
                  </a:txBody>
                  <a:tcPr marL="7817" marR="7817" marT="78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xmlns="" val="10006"/>
                  </a:ext>
                </a:extLst>
              </a:tr>
            </a:tbl>
          </a:graphicData>
        </a:graphic>
      </p:graphicFrame>
      <p:grpSp>
        <p:nvGrpSpPr>
          <p:cNvPr id="4" name="Group 3"/>
          <p:cNvGrpSpPr/>
          <p:nvPr/>
        </p:nvGrpSpPr>
        <p:grpSpPr>
          <a:xfrm>
            <a:off x="2584746" y="1501031"/>
            <a:ext cx="5820221" cy="370003"/>
            <a:chOff x="2584746" y="1501031"/>
            <a:chExt cx="5820221" cy="370003"/>
          </a:xfrm>
        </p:grpSpPr>
        <p:sp>
          <p:nvSpPr>
            <p:cNvPr id="3" name="TextBox 2"/>
            <p:cNvSpPr txBox="1"/>
            <p:nvPr/>
          </p:nvSpPr>
          <p:spPr>
            <a:xfrm>
              <a:off x="2584746" y="1501031"/>
              <a:ext cx="697627" cy="369332"/>
            </a:xfrm>
            <a:prstGeom prst="rect">
              <a:avLst/>
            </a:prstGeom>
            <a:noFill/>
          </p:spPr>
          <p:txBody>
            <a:bodyPr wrap="none" rtlCol="0">
              <a:spAutoFit/>
            </a:bodyPr>
            <a:lstStyle/>
            <a:p>
              <a:r>
                <a:rPr lang="en-GB" dirty="0"/>
                <a:t>2017</a:t>
              </a:r>
            </a:p>
          </p:txBody>
        </p:sp>
        <p:sp>
          <p:nvSpPr>
            <p:cNvPr id="6" name="TextBox 5"/>
            <p:cNvSpPr txBox="1"/>
            <p:nvPr/>
          </p:nvSpPr>
          <p:spPr>
            <a:xfrm>
              <a:off x="3782349" y="1501031"/>
              <a:ext cx="783704" cy="369332"/>
            </a:xfrm>
            <a:prstGeom prst="rect">
              <a:avLst/>
            </a:prstGeom>
            <a:noFill/>
          </p:spPr>
          <p:txBody>
            <a:bodyPr wrap="square" rtlCol="0">
              <a:spAutoFit/>
            </a:bodyPr>
            <a:lstStyle/>
            <a:p>
              <a:r>
                <a:rPr lang="en-GB" dirty="0"/>
                <a:t>2018</a:t>
              </a:r>
            </a:p>
          </p:txBody>
        </p:sp>
        <p:sp>
          <p:nvSpPr>
            <p:cNvPr id="7" name="TextBox 6"/>
            <p:cNvSpPr txBox="1"/>
            <p:nvPr/>
          </p:nvSpPr>
          <p:spPr>
            <a:xfrm>
              <a:off x="6423660" y="1501031"/>
              <a:ext cx="697627" cy="369332"/>
            </a:xfrm>
            <a:prstGeom prst="rect">
              <a:avLst/>
            </a:prstGeom>
            <a:noFill/>
          </p:spPr>
          <p:txBody>
            <a:bodyPr wrap="none" rtlCol="0">
              <a:spAutoFit/>
            </a:bodyPr>
            <a:lstStyle/>
            <a:p>
              <a:r>
                <a:rPr lang="en-GB" dirty="0"/>
                <a:t>2020</a:t>
              </a:r>
            </a:p>
          </p:txBody>
        </p:sp>
        <p:sp>
          <p:nvSpPr>
            <p:cNvPr id="10" name="TextBox 9"/>
            <p:cNvSpPr txBox="1"/>
            <p:nvPr/>
          </p:nvSpPr>
          <p:spPr>
            <a:xfrm>
              <a:off x="5148064" y="1501702"/>
              <a:ext cx="697627" cy="369332"/>
            </a:xfrm>
            <a:prstGeom prst="rect">
              <a:avLst/>
            </a:prstGeom>
            <a:noFill/>
          </p:spPr>
          <p:txBody>
            <a:bodyPr wrap="none" rtlCol="0">
              <a:spAutoFit/>
            </a:bodyPr>
            <a:lstStyle/>
            <a:p>
              <a:r>
                <a:rPr lang="en-GB" dirty="0"/>
                <a:t>2019</a:t>
              </a:r>
            </a:p>
          </p:txBody>
        </p:sp>
        <p:sp>
          <p:nvSpPr>
            <p:cNvPr id="11" name="TextBox 10"/>
            <p:cNvSpPr txBox="1"/>
            <p:nvPr/>
          </p:nvSpPr>
          <p:spPr>
            <a:xfrm>
              <a:off x="7707340" y="1501702"/>
              <a:ext cx="697627" cy="369332"/>
            </a:xfrm>
            <a:prstGeom prst="rect">
              <a:avLst/>
            </a:prstGeom>
            <a:noFill/>
          </p:spPr>
          <p:txBody>
            <a:bodyPr wrap="none" rtlCol="0">
              <a:spAutoFit/>
            </a:bodyPr>
            <a:lstStyle/>
            <a:p>
              <a:r>
                <a:rPr lang="en-GB" dirty="0"/>
                <a:t>2021</a:t>
              </a:r>
            </a:p>
          </p:txBody>
        </p:sp>
      </p:grpSp>
    </p:spTree>
    <p:extLst>
      <p:ext uri="{BB962C8B-B14F-4D97-AF65-F5344CB8AC3E}">
        <p14:creationId xmlns:p14="http://schemas.microsoft.com/office/powerpoint/2010/main" val="352532288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WP3 Aim</a:t>
            </a:r>
            <a:endParaRPr lang="en-GB" b="1" dirty="0"/>
          </a:p>
        </p:txBody>
      </p:sp>
      <p:sp>
        <p:nvSpPr>
          <p:cNvPr id="3" name="Content Placeholder 2"/>
          <p:cNvSpPr>
            <a:spLocks noGrp="1"/>
          </p:cNvSpPr>
          <p:nvPr>
            <p:ph idx="1"/>
          </p:nvPr>
        </p:nvSpPr>
        <p:spPr/>
        <p:txBody>
          <a:bodyPr/>
          <a:lstStyle/>
          <a:p>
            <a:r>
              <a:rPr lang="en-GB" dirty="0" smtClean="0">
                <a:solidFill>
                  <a:srgbClr val="002060"/>
                </a:solidFill>
              </a:rPr>
              <a:t>To investigate survival </a:t>
            </a:r>
            <a:r>
              <a:rPr lang="en-GB" dirty="0">
                <a:solidFill>
                  <a:srgbClr val="002060"/>
                </a:solidFill>
              </a:rPr>
              <a:t>of children born with congenital anomalies for the first 10 years of life and to evaluate prenatal diagnosis and other risk factors (sex, birth weight, gestation length, maternal age, parity, SES, non-European origin of the parents, geographical variation) for survival in Europe.</a:t>
            </a:r>
          </a:p>
        </p:txBody>
      </p:sp>
    </p:spTree>
    <p:extLst>
      <p:ext uri="{BB962C8B-B14F-4D97-AF65-F5344CB8AC3E}">
        <p14:creationId xmlns:p14="http://schemas.microsoft.com/office/powerpoint/2010/main" val="4201646694"/>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06924" y="260648"/>
            <a:ext cx="7556313" cy="864096"/>
          </a:xfrm>
        </p:spPr>
        <p:txBody>
          <a:bodyPr/>
          <a:lstStyle/>
          <a:p>
            <a:r>
              <a:rPr lang="en-GB" sz="3200" b="1" dirty="0"/>
              <a:t>Update</a:t>
            </a:r>
          </a:p>
        </p:txBody>
      </p:sp>
      <p:sp>
        <p:nvSpPr>
          <p:cNvPr id="3" name="Content Placeholder 2"/>
          <p:cNvSpPr>
            <a:spLocks noGrp="1"/>
          </p:cNvSpPr>
          <p:nvPr>
            <p:ph idx="4294967295"/>
          </p:nvPr>
        </p:nvSpPr>
        <p:spPr>
          <a:xfrm>
            <a:off x="304102" y="1268760"/>
            <a:ext cx="7961958" cy="5904656"/>
          </a:xfrm>
        </p:spPr>
        <p:txBody>
          <a:bodyPr>
            <a:noAutofit/>
          </a:bodyPr>
          <a:lstStyle/>
          <a:p>
            <a:pPr>
              <a:spcBef>
                <a:spcPts val="800"/>
              </a:spcBef>
              <a:buSzPct val="150000"/>
              <a:buFont typeface="Arial" panose="020B0604020202020204" pitchFamily="34" charset="0"/>
              <a:buChar char="•"/>
            </a:pPr>
            <a:r>
              <a:rPr lang="en-GB" sz="1800" dirty="0"/>
              <a:t>Norway joined the WP3 participants </a:t>
            </a:r>
            <a:r>
              <a:rPr lang="en-GB" sz="1800" dirty="0" smtClean="0"/>
              <a:t>in late </a:t>
            </a:r>
            <a:r>
              <a:rPr lang="en-GB" sz="1800" dirty="0"/>
              <a:t>2017 </a:t>
            </a:r>
            <a:r>
              <a:rPr lang="en-GB" sz="1800" dirty="0" smtClean="0"/>
              <a:t>-  </a:t>
            </a:r>
            <a:r>
              <a:rPr lang="en-GB" sz="1800" dirty="0"/>
              <a:t>21 participating registries</a:t>
            </a:r>
          </a:p>
          <a:p>
            <a:pPr>
              <a:spcBef>
                <a:spcPts val="800"/>
              </a:spcBef>
              <a:buSzPct val="150000"/>
              <a:buFont typeface="Arial" panose="020B0604020202020204" pitchFamily="34" charset="0"/>
              <a:buChar char="•"/>
            </a:pPr>
            <a:r>
              <a:rPr lang="en-GB" sz="1800" dirty="0"/>
              <a:t>WP3 protocol for Ethics approval completed and placed on the </a:t>
            </a:r>
            <a:r>
              <a:rPr lang="en-GB" sz="1800" dirty="0" err="1"/>
              <a:t>EUROlinkCAT</a:t>
            </a:r>
            <a:r>
              <a:rPr lang="en-GB" sz="1800" dirty="0"/>
              <a:t> website together with the lay summary (Nov 2017) </a:t>
            </a:r>
          </a:p>
          <a:p>
            <a:pPr>
              <a:spcBef>
                <a:spcPts val="800"/>
              </a:spcBef>
              <a:buSzPct val="150000"/>
              <a:buFont typeface="Arial" panose="020B0604020202020204" pitchFamily="34" charset="0"/>
              <a:buChar char="•"/>
            </a:pPr>
            <a:r>
              <a:rPr lang="en-GB" sz="1800" dirty="0"/>
              <a:t>All registries submitted their applications for Ethics/other approvals: </a:t>
            </a:r>
          </a:p>
          <a:p>
            <a:pPr marL="0" indent="0">
              <a:spcBef>
                <a:spcPts val="800"/>
              </a:spcBef>
              <a:buSzPct val="150000"/>
              <a:buNone/>
            </a:pPr>
            <a:r>
              <a:rPr lang="en-GB" sz="1800" dirty="0"/>
              <a:t>	obtained – 11; ongoing – 10 (5 BINOCAR)</a:t>
            </a:r>
          </a:p>
          <a:p>
            <a:pPr>
              <a:spcBef>
                <a:spcPts val="800"/>
              </a:spcBef>
              <a:buSzPct val="150000"/>
              <a:buFont typeface="Arial" panose="020B0604020202020204" pitchFamily="34" charset="0"/>
              <a:buChar char="•"/>
            </a:pPr>
            <a:r>
              <a:rPr lang="en-GB" sz="1800" dirty="0"/>
              <a:t>EUROCAT registry-specific case files ready for download (April 2018)</a:t>
            </a:r>
          </a:p>
          <a:p>
            <a:pPr>
              <a:spcBef>
                <a:spcPts val="800"/>
              </a:spcBef>
              <a:buSzPct val="150000"/>
              <a:buFont typeface="Arial" panose="020B0604020202020204" pitchFamily="34" charset="0"/>
              <a:buChar char="•"/>
            </a:pPr>
            <a:r>
              <a:rPr lang="en-GB" sz="1800" dirty="0"/>
              <a:t>WP3 analysis plan (Excel spreadsheets and the descriptive Word document) completed (Mar 2018</a:t>
            </a:r>
            <a:r>
              <a:rPr lang="en-GB" sz="1800" dirty="0" smtClean="0"/>
              <a:t>). Analysis </a:t>
            </a:r>
            <a:r>
              <a:rPr lang="en-GB" sz="1800" dirty="0"/>
              <a:t>plan updated in May 2018 by adding the modified grouping of causes of </a:t>
            </a:r>
            <a:r>
              <a:rPr lang="en-GB" sz="1800" dirty="0" smtClean="0"/>
              <a:t>death, refined subgroups and description/tables </a:t>
            </a:r>
            <a:r>
              <a:rPr lang="en-GB" sz="1800" dirty="0"/>
              <a:t>for the analysis of geographic variation</a:t>
            </a:r>
          </a:p>
          <a:p>
            <a:pPr>
              <a:spcBef>
                <a:spcPts val="800"/>
              </a:spcBef>
              <a:buSzPct val="150000"/>
              <a:buFont typeface="Arial" panose="020B0604020202020204" pitchFamily="34" charset="0"/>
              <a:buChar char="•"/>
            </a:pPr>
            <a:r>
              <a:rPr lang="en-GB" sz="1800" dirty="0"/>
              <a:t>Data linkage – progress differs by the </a:t>
            </a:r>
            <a:r>
              <a:rPr lang="en-GB" sz="1800" dirty="0" smtClean="0"/>
              <a:t>registry (6 registers have started linkage process)</a:t>
            </a:r>
            <a:endParaRPr lang="en-GB" sz="1800" dirty="0"/>
          </a:p>
        </p:txBody>
      </p:sp>
    </p:spTree>
    <p:extLst>
      <p:ext uri="{BB962C8B-B14F-4D97-AF65-F5344CB8AC3E}">
        <p14:creationId xmlns:p14="http://schemas.microsoft.com/office/powerpoint/2010/main" val="406694970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Update</a:t>
            </a:r>
            <a:endParaRPr lang="en-GB" b="1" dirty="0"/>
          </a:p>
        </p:txBody>
      </p:sp>
      <p:sp>
        <p:nvSpPr>
          <p:cNvPr id="3" name="Content Placeholder 2"/>
          <p:cNvSpPr>
            <a:spLocks noGrp="1"/>
          </p:cNvSpPr>
          <p:nvPr>
            <p:ph idx="1"/>
          </p:nvPr>
        </p:nvSpPr>
        <p:spPr/>
        <p:txBody>
          <a:bodyPr/>
          <a:lstStyle/>
          <a:p>
            <a:pPr>
              <a:spcBef>
                <a:spcPts val="800"/>
              </a:spcBef>
              <a:buSzPct val="150000"/>
              <a:buFont typeface="Arial" panose="020B0604020202020204" pitchFamily="34" charset="0"/>
              <a:buChar char="•"/>
            </a:pPr>
            <a:r>
              <a:rPr lang="en-GB" dirty="0"/>
              <a:t>Systematic review (</a:t>
            </a:r>
            <a:r>
              <a:rPr lang="en-GB" u="sng" dirty="0"/>
              <a:t>not a project deliverable</a:t>
            </a:r>
            <a:r>
              <a:rPr lang="en-GB" dirty="0"/>
              <a:t>) –  "Long-term survival of children born with congenital anomalies: a systematic review of population-based studies“ – registered with the PROSPERO database (Oct 2017), literature searches and papers selection ongoing</a:t>
            </a:r>
          </a:p>
        </p:txBody>
      </p:sp>
    </p:spTree>
    <p:extLst>
      <p:ext uri="{BB962C8B-B14F-4D97-AF65-F5344CB8AC3E}">
        <p14:creationId xmlns:p14="http://schemas.microsoft.com/office/powerpoint/2010/main" val="86334915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7584" y="319502"/>
            <a:ext cx="7556313" cy="1116106"/>
          </a:xfrm>
        </p:spPr>
        <p:txBody>
          <a:bodyPr/>
          <a:lstStyle/>
          <a:p>
            <a:r>
              <a:rPr lang="en-GB" sz="3200" b="1" dirty="0"/>
              <a:t>WP3 analysis plan</a:t>
            </a:r>
          </a:p>
        </p:txBody>
      </p:sp>
      <p:sp>
        <p:nvSpPr>
          <p:cNvPr id="3" name="Content Placeholder 2"/>
          <p:cNvSpPr>
            <a:spLocks noGrp="1"/>
          </p:cNvSpPr>
          <p:nvPr>
            <p:ph idx="4294967295"/>
          </p:nvPr>
        </p:nvSpPr>
        <p:spPr>
          <a:xfrm>
            <a:off x="474391" y="1412776"/>
            <a:ext cx="7556313" cy="4752528"/>
          </a:xfrm>
        </p:spPr>
        <p:txBody>
          <a:bodyPr>
            <a:normAutofit/>
          </a:bodyPr>
          <a:lstStyle/>
          <a:p>
            <a:pPr marL="457200" lvl="2" indent="0">
              <a:buNone/>
            </a:pPr>
            <a:r>
              <a:rPr lang="en-GB" sz="2400" b="1" dirty="0"/>
              <a:t>Aim</a:t>
            </a:r>
            <a:r>
              <a:rPr lang="en-GB" sz="2400" dirty="0"/>
              <a:t> </a:t>
            </a:r>
          </a:p>
          <a:p>
            <a:pPr marL="457200" lvl="2" indent="0">
              <a:spcAft>
                <a:spcPts val="600"/>
              </a:spcAft>
              <a:buNone/>
            </a:pPr>
            <a:r>
              <a:rPr lang="en-GB" sz="2000" dirty="0"/>
              <a:t>to provide each WP3 participating registry with the detailed stepwise instructions for the analyses of survival and the dummy tables for completion, and to facilitate the work of the WP2 team on the common syntax scripts which will guide the registries in their pre-specified local analyses</a:t>
            </a:r>
            <a:endParaRPr lang="en-US" sz="2000" dirty="0"/>
          </a:p>
          <a:p>
            <a:pPr lvl="2"/>
            <a:endParaRPr lang="en-US" dirty="0"/>
          </a:p>
          <a:p>
            <a:pPr lvl="2"/>
            <a:endParaRPr lang="en-US" dirty="0"/>
          </a:p>
          <a:p>
            <a:pPr marL="0" indent="0">
              <a:buNone/>
            </a:pPr>
            <a:endParaRPr lang="en-GB" dirty="0"/>
          </a:p>
        </p:txBody>
      </p:sp>
    </p:spTree>
    <p:extLst>
      <p:ext uri="{BB962C8B-B14F-4D97-AF65-F5344CB8AC3E}">
        <p14:creationId xmlns:p14="http://schemas.microsoft.com/office/powerpoint/2010/main" val="2569706148"/>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t>WP3 analysis plan</a:t>
            </a:r>
            <a:endParaRPr lang="en-GB" dirty="0"/>
          </a:p>
        </p:txBody>
      </p:sp>
      <p:sp>
        <p:nvSpPr>
          <p:cNvPr id="3" name="Content Placeholder 2"/>
          <p:cNvSpPr>
            <a:spLocks noGrp="1"/>
          </p:cNvSpPr>
          <p:nvPr>
            <p:ph idx="1"/>
          </p:nvPr>
        </p:nvSpPr>
        <p:spPr>
          <a:xfrm>
            <a:off x="611560" y="1332834"/>
            <a:ext cx="7556313" cy="4144963"/>
          </a:xfrm>
        </p:spPr>
        <p:txBody>
          <a:bodyPr/>
          <a:lstStyle/>
          <a:p>
            <a:r>
              <a:rPr lang="en-GB" dirty="0"/>
              <a:t>Kaplan-Meier survival analysis will be used for estimating survival up to age 10 years in children with congenital anomalies (by EUROCAT congenital anomaly subgroup and specific age group</a:t>
            </a:r>
            <a:r>
              <a:rPr lang="en-GB" dirty="0" smtClean="0"/>
              <a:t>)</a:t>
            </a:r>
            <a:endParaRPr lang="en-GB" dirty="0" smtClean="0"/>
          </a:p>
        </p:txBody>
      </p:sp>
    </p:spTree>
    <p:extLst>
      <p:ext uri="{BB962C8B-B14F-4D97-AF65-F5344CB8AC3E}">
        <p14:creationId xmlns:p14="http://schemas.microsoft.com/office/powerpoint/2010/main" val="3828082691"/>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5036" y="44988"/>
            <a:ext cx="7347324" cy="935740"/>
          </a:xfrm>
        </p:spPr>
        <p:txBody>
          <a:bodyPr/>
          <a:lstStyle/>
          <a:p>
            <a:pPr lvl="0"/>
            <a:r>
              <a:rPr lang="en-GB" sz="2800" b="1" dirty="0"/>
              <a:t>Kaplan-Meier survival analysis </a:t>
            </a:r>
            <a:br>
              <a:rPr lang="en-GB" sz="2800" b="1" dirty="0"/>
            </a:br>
            <a:r>
              <a:rPr lang="en-GB" sz="2800" b="1" dirty="0"/>
              <a:t>example – Down syndrome (Table 5C)</a:t>
            </a:r>
            <a:endParaRPr lang="en-GB" sz="2800" dirty="0"/>
          </a:p>
        </p:txBody>
      </p:sp>
      <p:pic>
        <p:nvPicPr>
          <p:cNvPr id="3" name="Picture 2"/>
          <p:cNvPicPr>
            <a:picLocks noChangeAspect="1"/>
          </p:cNvPicPr>
          <p:nvPr/>
        </p:nvPicPr>
        <p:blipFill>
          <a:blip r:embed="rId3"/>
          <a:stretch>
            <a:fillRect/>
          </a:stretch>
        </p:blipFill>
        <p:spPr>
          <a:xfrm>
            <a:off x="107504" y="980728"/>
            <a:ext cx="8892480" cy="5143356"/>
          </a:xfrm>
          <a:prstGeom prst="rect">
            <a:avLst/>
          </a:prstGeom>
        </p:spPr>
      </p:pic>
    </p:spTree>
    <p:extLst>
      <p:ext uri="{BB962C8B-B14F-4D97-AF65-F5344CB8AC3E}">
        <p14:creationId xmlns:p14="http://schemas.microsoft.com/office/powerpoint/2010/main" val="2321545705"/>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0368"/>
            <a:ext cx="7488832" cy="830997"/>
          </a:xfrm>
          <a:prstGeom prst="rect">
            <a:avLst/>
          </a:prstGeom>
        </p:spPr>
        <p:txBody>
          <a:bodyPr wrap="square">
            <a:spAutoFit/>
          </a:bodyPr>
          <a:lstStyle/>
          <a:p>
            <a:r>
              <a:rPr lang="en-GB" sz="2400" b="1" dirty="0"/>
              <a:t>Kaplan-Meier Survival analysis – example of the survival curve (from Tennant et al, 2010, Lancet)</a:t>
            </a:r>
            <a:endParaRPr lang="en-GB" sz="2400" dirty="0"/>
          </a:p>
        </p:txBody>
      </p:sp>
      <p:pic>
        <p:nvPicPr>
          <p:cNvPr id="3" name="Picture 2"/>
          <p:cNvPicPr>
            <a:picLocks noChangeAspect="1"/>
          </p:cNvPicPr>
          <p:nvPr/>
        </p:nvPicPr>
        <p:blipFill>
          <a:blip r:embed="rId2"/>
          <a:stretch>
            <a:fillRect/>
          </a:stretch>
        </p:blipFill>
        <p:spPr>
          <a:xfrm>
            <a:off x="683568" y="836712"/>
            <a:ext cx="7478787" cy="5473242"/>
          </a:xfrm>
          <a:prstGeom prst="rect">
            <a:avLst/>
          </a:prstGeom>
        </p:spPr>
      </p:pic>
    </p:spTree>
    <p:extLst>
      <p:ext uri="{BB962C8B-B14F-4D97-AF65-F5344CB8AC3E}">
        <p14:creationId xmlns:p14="http://schemas.microsoft.com/office/powerpoint/2010/main" val="308788106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t>WP3 analysis plan</a:t>
            </a:r>
            <a:endParaRPr lang="en-GB" dirty="0"/>
          </a:p>
        </p:txBody>
      </p:sp>
      <p:sp>
        <p:nvSpPr>
          <p:cNvPr id="3" name="Content Placeholder 2"/>
          <p:cNvSpPr>
            <a:spLocks noGrp="1"/>
          </p:cNvSpPr>
          <p:nvPr>
            <p:ph idx="1"/>
          </p:nvPr>
        </p:nvSpPr>
        <p:spPr>
          <a:xfrm>
            <a:off x="611560" y="1332834"/>
            <a:ext cx="7556313" cy="4144963"/>
          </a:xfrm>
        </p:spPr>
        <p:txBody>
          <a:bodyPr/>
          <a:lstStyle/>
          <a:p>
            <a:r>
              <a:rPr lang="en-GB" dirty="0">
                <a:solidFill>
                  <a:schemeClr val="accent1">
                    <a:lumMod val="25000"/>
                    <a:lumOff val="75000"/>
                  </a:schemeClr>
                </a:solidFill>
              </a:rPr>
              <a:t>Kaplan-Meier survival analysis will be used for estimating survival up to age 10 years in children with congenital anomalies (by EUROCAT congenital anomaly subgroup and specific age group</a:t>
            </a:r>
            <a:r>
              <a:rPr lang="en-GB" dirty="0" smtClean="0">
                <a:solidFill>
                  <a:schemeClr val="accent1">
                    <a:lumMod val="25000"/>
                    <a:lumOff val="75000"/>
                  </a:schemeClr>
                </a:solidFill>
              </a:rPr>
              <a:t>)</a:t>
            </a:r>
          </a:p>
          <a:p>
            <a:r>
              <a:rPr lang="en-GB" dirty="0" smtClean="0"/>
              <a:t>Cox proportional hazards regression - to </a:t>
            </a:r>
            <a:r>
              <a:rPr lang="en-GB" dirty="0"/>
              <a:t>explore the associations between the risk factors (e.g. prenatal diagnosis for infant deaths with four specific congenital anomalies, year of birth, maternal age, gestational age, SES variables) and the congenital anomaly subgroup-specific survival by age </a:t>
            </a:r>
            <a:r>
              <a:rPr lang="en-GB" dirty="0" smtClean="0"/>
              <a:t>groups.</a:t>
            </a:r>
            <a:endParaRPr lang="en-GB" b="1" dirty="0"/>
          </a:p>
          <a:p>
            <a:endParaRPr lang="en-GB" dirty="0"/>
          </a:p>
        </p:txBody>
      </p:sp>
    </p:spTree>
    <p:extLst>
      <p:ext uri="{BB962C8B-B14F-4D97-AF65-F5344CB8AC3E}">
        <p14:creationId xmlns:p14="http://schemas.microsoft.com/office/powerpoint/2010/main" val="453148443"/>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EUROLINKCATv2">
  <a:themeElements>
    <a:clrScheme name="eurolinkcat">
      <a:dk1>
        <a:srgbClr val="1E0F49"/>
      </a:dk1>
      <a:lt1>
        <a:sysClr val="window" lastClr="FFFFFF"/>
      </a:lt1>
      <a:dk2>
        <a:srgbClr val="1E0F49"/>
      </a:dk2>
      <a:lt2>
        <a:srgbClr val="FFFFFF"/>
      </a:lt2>
      <a:accent1>
        <a:srgbClr val="1E0F49"/>
      </a:accent1>
      <a:accent2>
        <a:srgbClr val="0E9669"/>
      </a:accent2>
      <a:accent3>
        <a:srgbClr val="006BD7"/>
      </a:accent3>
      <a:accent4>
        <a:srgbClr val="FFB400"/>
      </a:accent4>
      <a:accent5>
        <a:srgbClr val="7EB606"/>
      </a:accent5>
      <a:accent6>
        <a:srgbClr val="0E9669"/>
      </a:accent6>
      <a:hlink>
        <a:srgbClr val="0E9669"/>
      </a:hlink>
      <a:folHlink>
        <a:srgbClr val="5EF0BF"/>
      </a:folHlink>
    </a:clrScheme>
    <a:fontScheme name="Perspective">
      <a:majorFont>
        <a:latin typeface="Century Gothic"/>
        <a:ea typeface=""/>
        <a:cs typeface=""/>
        <a:font script="Jpan" typeface="メイリオ"/>
      </a:majorFont>
      <a:minorFont>
        <a:latin typeface="Century Gothic"/>
        <a:ea typeface=""/>
        <a:cs typeface=""/>
        <a:font script="Jpan" typeface="メイリオ"/>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5" id="{0C424380-6676-4024-97AF-A44E7CBA8807}" vid="{C9B03E80-F0A7-4AA0-89B9-39BD2AFCAFB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EUROLINKCAT template2</Template>
  <TotalTime>8484</TotalTime>
  <Words>858</Words>
  <Application>Microsoft Office PowerPoint</Application>
  <PresentationFormat>On-screen Show (4:3)</PresentationFormat>
  <Paragraphs>201</Paragraphs>
  <Slides>13</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Century Gothic</vt:lpstr>
      <vt:lpstr>Franklin Gothic Medium</vt:lpstr>
      <vt:lpstr>Wingdings</vt:lpstr>
      <vt:lpstr>EUROLINKCATv2</vt:lpstr>
      <vt:lpstr>WP3 Mortality update</vt:lpstr>
      <vt:lpstr>WP3 Aim</vt:lpstr>
      <vt:lpstr>Update</vt:lpstr>
      <vt:lpstr>Update</vt:lpstr>
      <vt:lpstr>WP3 analysis plan</vt:lpstr>
      <vt:lpstr>WP3 analysis plan</vt:lpstr>
      <vt:lpstr>Kaplan-Meier survival analysis  example – Down syndrome (Table 5C)</vt:lpstr>
      <vt:lpstr>PowerPoint Presentation</vt:lpstr>
      <vt:lpstr>WP3 analysis plan</vt:lpstr>
      <vt:lpstr>Cox proportional hazards regression</vt:lpstr>
      <vt:lpstr>Cause of death</vt:lpstr>
      <vt:lpstr>Next steps</vt:lpstr>
      <vt:lpstr>Timeline for WP3</vt:lpstr>
    </vt:vector>
  </TitlesOfParts>
  <Company>Newcastle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Presentation demonstration</dc:title>
  <dc:creator>svetlana glinianaia</dc:creator>
  <cp:lastModifiedBy>Judith</cp:lastModifiedBy>
  <cp:revision>286</cp:revision>
  <cp:lastPrinted>2018-06-04T09:44:47Z</cp:lastPrinted>
  <dcterms:created xsi:type="dcterms:W3CDTF">2017-05-22T10:36:24Z</dcterms:created>
  <dcterms:modified xsi:type="dcterms:W3CDTF">2018-06-13T08:51:27Z</dcterms:modified>
</cp:coreProperties>
</file>