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306" r:id="rId3"/>
    <p:sldId id="310" r:id="rId4"/>
    <p:sldId id="318" r:id="rId5"/>
    <p:sldId id="315" r:id="rId6"/>
    <p:sldId id="259" r:id="rId7"/>
    <p:sldId id="260" r:id="rId8"/>
    <p:sldId id="316" r:id="rId9"/>
    <p:sldId id="317" r:id="rId10"/>
    <p:sldId id="269" r:id="rId11"/>
    <p:sldId id="314" r:id="rId12"/>
    <p:sldId id="302" r:id="rId13"/>
    <p:sldId id="312" r:id="rId14"/>
    <p:sldId id="291" r:id="rId15"/>
    <p:sldId id="257" r:id="rId16"/>
    <p:sldId id="313" r:id="rId17"/>
    <p:sldId id="303" r:id="rId18"/>
    <p:sldId id="304" r:id="rId19"/>
    <p:sldId id="305" r:id="rId20"/>
    <p:sldId id="297" r:id="rId21"/>
    <p:sldId id="309" r:id="rId22"/>
    <p:sldId id="320" r:id="rId23"/>
    <p:sldId id="311" r:id="rId24"/>
    <p:sldId id="308" r:id="rId25"/>
    <p:sldId id="293" r:id="rId26"/>
    <p:sldId id="319" r:id="rId27"/>
  </p:sldIdLst>
  <p:sldSz cx="9144000" cy="6858000" type="screen4x3"/>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1">
          <p15:clr>
            <a:srgbClr val="A4A3A4"/>
          </p15:clr>
        </p15:guide>
        <p15:guide id="2" pos="30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0F49"/>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0018" autoAdjust="0"/>
  </p:normalViewPr>
  <p:slideViewPr>
    <p:cSldViewPr snapToObjects="1" showGuides="1">
      <p:cViewPr varScale="1">
        <p:scale>
          <a:sx n="67" d="100"/>
          <a:sy n="67" d="100"/>
        </p:scale>
        <p:origin x="1374" y="66"/>
      </p:cViewPr>
      <p:guideLst>
        <p:guide orient="horz" pos="2301"/>
        <p:guide pos="3024"/>
      </p:guideLst>
    </p:cSldViewPr>
  </p:slideViewPr>
  <p:notesTextViewPr>
    <p:cViewPr>
      <p:scale>
        <a:sx n="100" d="100"/>
        <a:sy n="100" d="100"/>
      </p:scale>
      <p:origin x="0" y="0"/>
    </p:cViewPr>
  </p:notesTextViewPr>
  <p:sorterViewPr>
    <p:cViewPr>
      <p:scale>
        <a:sx n="100" d="100"/>
        <a:sy n="100" d="100"/>
      </p:scale>
      <p:origin x="0" y="-40"/>
    </p:cViewPr>
  </p:sorterViewPr>
  <p:notesViewPr>
    <p:cSldViewPr snapToObjects="1">
      <p:cViewPr varScale="1">
        <p:scale>
          <a:sx n="56" d="100"/>
          <a:sy n="56" d="100"/>
        </p:scale>
        <p:origin x="285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aby%20hearts\AppData\Local\Microsoft\Windows\Temporary%20Internet%20Files\Content.Outlook\G7AQTSY4\TotalAnomaliesAcrossRegistri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362621976727306E-2"/>
          <c:y val="1.7503773533329641E-2"/>
          <c:w val="0.92307217721165968"/>
          <c:h val="0.59488090427893758"/>
        </c:manualLayout>
      </c:layout>
      <c:barChart>
        <c:barDir val="col"/>
        <c:grouping val="clustered"/>
        <c:varyColors val="0"/>
        <c:ser>
          <c:idx val="0"/>
          <c:order val="0"/>
          <c:tx>
            <c:strRef>
              <c:f>TotalAnomaliesAcrossRegistries!$C$3</c:f>
              <c:strCache>
                <c:ptCount val="1"/>
                <c:pt idx="0">
                  <c:v>All CA</c:v>
                </c:pt>
              </c:strCache>
            </c:strRef>
          </c:tx>
          <c:spPr>
            <a:solidFill>
              <a:schemeClr val="accent1"/>
            </a:solidFill>
            <a:ln>
              <a:noFill/>
            </a:ln>
            <a:effectLst/>
          </c:spPr>
          <c:invertIfNegative val="0"/>
          <c:cat>
            <c:strRef>
              <c:f>TotalAnomaliesAcrossRegistries!$B$4:$B$22</c:f>
              <c:strCache>
                <c:ptCount val="19"/>
                <c:pt idx="0">
                  <c:v>Paris</c:v>
                </c:pt>
                <c:pt idx="1">
                  <c:v>Tuscany</c:v>
                </c:pt>
                <c:pt idx="2">
                  <c:v>N. Netherlands</c:v>
                </c:pt>
                <c:pt idx="3">
                  <c:v>Emilia Romagna</c:v>
                </c:pt>
                <c:pt idx="4">
                  <c:v>Zagreb</c:v>
                </c:pt>
                <c:pt idx="5">
                  <c:v>Malta</c:v>
                </c:pt>
                <c:pt idx="6">
                  <c:v>S Portugal</c:v>
                </c:pt>
                <c:pt idx="7">
                  <c:v>Antwerp</c:v>
                </c:pt>
                <c:pt idx="8">
                  <c:v>Basque Country</c:v>
                </c:pt>
                <c:pt idx="9">
                  <c:v>Saxony Anhalt</c:v>
                </c:pt>
                <c:pt idx="10">
                  <c:v>Wales</c:v>
                </c:pt>
                <c:pt idx="11">
                  <c:v>Ukraine</c:v>
                </c:pt>
                <c:pt idx="12">
                  <c:v>Reunion</c:v>
                </c:pt>
                <c:pt idx="13">
                  <c:v>Thames Valley</c:v>
                </c:pt>
                <c:pt idx="14">
                  <c:v>Wessex</c:v>
                </c:pt>
                <c:pt idx="15">
                  <c:v>E. Midlands &amp; S Yorkshire</c:v>
                </c:pt>
                <c:pt idx="16">
                  <c:v>Northern England</c:v>
                </c:pt>
                <c:pt idx="17">
                  <c:v>South West England</c:v>
                </c:pt>
                <c:pt idx="18">
                  <c:v>Valencia Region</c:v>
                </c:pt>
              </c:strCache>
            </c:strRef>
          </c:cat>
          <c:val>
            <c:numRef>
              <c:f>TotalAnomaliesAcrossRegistries!$C$4:$C$22</c:f>
              <c:numCache>
                <c:formatCode>0.00</c:formatCode>
                <c:ptCount val="19"/>
                <c:pt idx="0">
                  <c:v>329.6</c:v>
                </c:pt>
                <c:pt idx="1">
                  <c:v>220.72</c:v>
                </c:pt>
                <c:pt idx="2">
                  <c:v>279.48</c:v>
                </c:pt>
                <c:pt idx="3">
                  <c:v>216.03</c:v>
                </c:pt>
                <c:pt idx="4">
                  <c:v>177.48</c:v>
                </c:pt>
                <c:pt idx="5">
                  <c:v>329.97</c:v>
                </c:pt>
                <c:pt idx="6">
                  <c:v>110.72</c:v>
                </c:pt>
                <c:pt idx="7">
                  <c:v>255.27</c:v>
                </c:pt>
                <c:pt idx="8">
                  <c:v>226.88</c:v>
                </c:pt>
                <c:pt idx="9">
                  <c:v>323.37</c:v>
                </c:pt>
                <c:pt idx="10">
                  <c:v>380.95</c:v>
                </c:pt>
                <c:pt idx="11">
                  <c:v>247.29</c:v>
                </c:pt>
                <c:pt idx="12">
                  <c:v>270.81</c:v>
                </c:pt>
                <c:pt idx="13">
                  <c:v>213.18</c:v>
                </c:pt>
                <c:pt idx="14">
                  <c:v>209.99</c:v>
                </c:pt>
                <c:pt idx="15">
                  <c:v>134.22</c:v>
                </c:pt>
                <c:pt idx="16">
                  <c:v>243.05</c:v>
                </c:pt>
                <c:pt idx="17">
                  <c:v>313.74</c:v>
                </c:pt>
                <c:pt idx="18" formatCode="General">
                  <c:v>234.95</c:v>
                </c:pt>
              </c:numCache>
            </c:numRef>
          </c:val>
          <c:extLst xmlns:c16r2="http://schemas.microsoft.com/office/drawing/2015/06/chart">
            <c:ext xmlns:c16="http://schemas.microsoft.com/office/drawing/2014/chart" uri="{C3380CC4-5D6E-409C-BE32-E72D297353CC}">
              <c16:uniqueId val="{00000000-EAD1-4881-AB6B-FFDB55D7EDB9}"/>
            </c:ext>
          </c:extLst>
        </c:ser>
        <c:ser>
          <c:idx val="1"/>
          <c:order val="1"/>
          <c:tx>
            <c:strRef>
              <c:f>TotalAnomaliesAcrossRegistries!$D$3</c:f>
              <c:strCache>
                <c:ptCount val="1"/>
                <c:pt idx="0">
                  <c:v>All CA excluding genetic conditions</c:v>
                </c:pt>
              </c:strCache>
            </c:strRef>
          </c:tx>
          <c:spPr>
            <a:solidFill>
              <a:schemeClr val="accent2"/>
            </a:solidFill>
            <a:ln>
              <a:noFill/>
            </a:ln>
            <a:effectLst/>
          </c:spPr>
          <c:invertIfNegative val="0"/>
          <c:cat>
            <c:strRef>
              <c:f>TotalAnomaliesAcrossRegistries!$B$4:$B$22</c:f>
              <c:strCache>
                <c:ptCount val="19"/>
                <c:pt idx="0">
                  <c:v>Paris</c:v>
                </c:pt>
                <c:pt idx="1">
                  <c:v>Tuscany</c:v>
                </c:pt>
                <c:pt idx="2">
                  <c:v>N. Netherlands</c:v>
                </c:pt>
                <c:pt idx="3">
                  <c:v>Emilia Romagna</c:v>
                </c:pt>
                <c:pt idx="4">
                  <c:v>Zagreb</c:v>
                </c:pt>
                <c:pt idx="5">
                  <c:v>Malta</c:v>
                </c:pt>
                <c:pt idx="6">
                  <c:v>S Portugal</c:v>
                </c:pt>
                <c:pt idx="7">
                  <c:v>Antwerp</c:v>
                </c:pt>
                <c:pt idx="8">
                  <c:v>Basque Country</c:v>
                </c:pt>
                <c:pt idx="9">
                  <c:v>Saxony Anhalt</c:v>
                </c:pt>
                <c:pt idx="10">
                  <c:v>Wales</c:v>
                </c:pt>
                <c:pt idx="11">
                  <c:v>Ukraine</c:v>
                </c:pt>
                <c:pt idx="12">
                  <c:v>Reunion</c:v>
                </c:pt>
                <c:pt idx="13">
                  <c:v>Thames Valley</c:v>
                </c:pt>
                <c:pt idx="14">
                  <c:v>Wessex</c:v>
                </c:pt>
                <c:pt idx="15">
                  <c:v>E. Midlands &amp; S Yorkshire</c:v>
                </c:pt>
                <c:pt idx="16">
                  <c:v>Northern England</c:v>
                </c:pt>
                <c:pt idx="17">
                  <c:v>South West England</c:v>
                </c:pt>
                <c:pt idx="18">
                  <c:v>Valencia Region</c:v>
                </c:pt>
              </c:strCache>
            </c:strRef>
          </c:cat>
          <c:val>
            <c:numRef>
              <c:f>TotalAnomaliesAcrossRegistries!$D$4:$D$22</c:f>
              <c:numCache>
                <c:formatCode>0.00</c:formatCode>
                <c:ptCount val="19"/>
                <c:pt idx="0">
                  <c:v>252.15</c:v>
                </c:pt>
                <c:pt idx="1">
                  <c:v>184.59</c:v>
                </c:pt>
                <c:pt idx="2">
                  <c:v>230.53</c:v>
                </c:pt>
                <c:pt idx="3">
                  <c:v>175.17</c:v>
                </c:pt>
                <c:pt idx="4">
                  <c:v>157.9</c:v>
                </c:pt>
                <c:pt idx="5">
                  <c:v>294.02999999999997</c:v>
                </c:pt>
                <c:pt idx="6">
                  <c:v>94.77</c:v>
                </c:pt>
                <c:pt idx="7">
                  <c:v>216.41</c:v>
                </c:pt>
                <c:pt idx="8">
                  <c:v>168.08</c:v>
                </c:pt>
                <c:pt idx="9">
                  <c:v>288.56</c:v>
                </c:pt>
                <c:pt idx="10">
                  <c:v>321.88</c:v>
                </c:pt>
                <c:pt idx="11">
                  <c:v>223.27</c:v>
                </c:pt>
                <c:pt idx="12">
                  <c:v>221.74</c:v>
                </c:pt>
                <c:pt idx="13">
                  <c:v>152.66</c:v>
                </c:pt>
                <c:pt idx="14">
                  <c:v>139.41999999999999</c:v>
                </c:pt>
                <c:pt idx="15">
                  <c:v>108.03</c:v>
                </c:pt>
                <c:pt idx="16">
                  <c:v>184.31</c:v>
                </c:pt>
                <c:pt idx="17">
                  <c:v>245.45</c:v>
                </c:pt>
                <c:pt idx="18" formatCode="General">
                  <c:v>194.62</c:v>
                </c:pt>
              </c:numCache>
            </c:numRef>
          </c:val>
          <c:extLst xmlns:c16r2="http://schemas.microsoft.com/office/drawing/2015/06/chart">
            <c:ext xmlns:c16="http://schemas.microsoft.com/office/drawing/2014/chart" uri="{C3380CC4-5D6E-409C-BE32-E72D297353CC}">
              <c16:uniqueId val="{00000001-EAD1-4881-AB6B-FFDB55D7EDB9}"/>
            </c:ext>
          </c:extLst>
        </c:ser>
        <c:dLbls>
          <c:showLegendKey val="0"/>
          <c:showVal val="0"/>
          <c:showCatName val="0"/>
          <c:showSerName val="0"/>
          <c:showPercent val="0"/>
          <c:showBubbleSize val="0"/>
        </c:dLbls>
        <c:gapWidth val="219"/>
        <c:overlap val="-27"/>
        <c:axId val="481960192"/>
        <c:axId val="481960584"/>
      </c:barChart>
      <c:catAx>
        <c:axId val="48196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960584"/>
        <c:crosses val="autoZero"/>
        <c:auto val="1"/>
        <c:lblAlgn val="ctr"/>
        <c:lblOffset val="100"/>
        <c:noMultiLvlLbl val="0"/>
      </c:catAx>
      <c:valAx>
        <c:axId val="481960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960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087DE682-60F2-794C-8EA3-42B0B238A8BD}" type="datetimeFigureOut">
              <a:rPr lang="en-US" smtClean="0"/>
              <a:pPr/>
              <a:t>6/12/2018</a:t>
            </a:fld>
            <a:endParaRPr lang="en-GB"/>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EB489C8D-D5BA-E240-8B52-F3D0FEC6DF56}" type="slidenum">
              <a:rPr lang="en-GB" smtClean="0"/>
              <a:pPr/>
              <a:t>‹#›</a:t>
            </a:fld>
            <a:endParaRPr lang="en-GB"/>
          </a:p>
        </p:txBody>
      </p:sp>
    </p:spTree>
    <p:extLst>
      <p:ext uri="{BB962C8B-B14F-4D97-AF65-F5344CB8AC3E}">
        <p14:creationId xmlns:p14="http://schemas.microsoft.com/office/powerpoint/2010/main" val="11899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14CC2864-F3F6-2F4B-80FA-3D02F505B9D0}" type="datetimeFigureOut">
              <a:rPr lang="en-US" smtClean="0"/>
              <a:pPr/>
              <a:t>6/12/2018</a:t>
            </a:fld>
            <a:endParaRPr lang="en-GB"/>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82713EF5-432F-444F-BF15-6D79B0B44ACD}" type="slidenum">
              <a:rPr lang="en-GB" smtClean="0"/>
              <a:pPr/>
              <a:t>‹#›</a:t>
            </a:fld>
            <a:endParaRPr lang="en-GB"/>
          </a:p>
        </p:txBody>
      </p:sp>
    </p:spTree>
    <p:extLst>
      <p:ext uri="{BB962C8B-B14F-4D97-AF65-F5344CB8AC3E}">
        <p14:creationId xmlns:p14="http://schemas.microsoft.com/office/powerpoint/2010/main" val="1464476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Each registry has downloaded their congenital anomaly case file from the JRC. Confirm this</a:t>
            </a:r>
            <a:r>
              <a:rPr lang="en-GB" baseline="0" dirty="0" smtClean="0"/>
              <a:t> with the attendees. Ask if anyone has not yet done this (exceptions are Finland, Norway and Odense)</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3</a:t>
            </a:fld>
            <a:endParaRPr lang="en-GB"/>
          </a:p>
        </p:txBody>
      </p:sp>
    </p:spTree>
    <p:extLst>
      <p:ext uri="{BB962C8B-B14F-4D97-AF65-F5344CB8AC3E}">
        <p14:creationId xmlns:p14="http://schemas.microsoft.com/office/powerpoint/2010/main" val="1158407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recognise that registries/ local data</a:t>
            </a:r>
            <a:r>
              <a:rPr lang="en-GB" baseline="0" dirty="0" smtClean="0"/>
              <a:t> providers know their data better than us, so local registries can standardise their variables to the EUROlinkCAT format</a:t>
            </a:r>
          </a:p>
          <a:p>
            <a:r>
              <a:rPr lang="en-GB" baseline="0" dirty="0" smtClean="0"/>
              <a:t>Joachim will discuss syntax scripts etc…</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24</a:t>
            </a:fld>
            <a:endParaRPr lang="en-GB"/>
          </a:p>
        </p:txBody>
      </p:sp>
    </p:spTree>
    <p:extLst>
      <p:ext uri="{BB962C8B-B14F-4D97-AF65-F5344CB8AC3E}">
        <p14:creationId xmlns:p14="http://schemas.microsoft.com/office/powerpoint/2010/main" val="208887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A6 User-defined tables were</a:t>
            </a:r>
            <a:r>
              <a:rPr lang="en-GB" baseline="0" dirty="0" smtClean="0"/>
              <a:t> only created for the first 10 additional subgroups.</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4</a:t>
            </a:fld>
            <a:endParaRPr lang="en-GB"/>
          </a:p>
        </p:txBody>
      </p:sp>
    </p:spTree>
    <p:extLst>
      <p:ext uri="{BB962C8B-B14F-4D97-AF65-F5344CB8AC3E}">
        <p14:creationId xmlns:p14="http://schemas.microsoft.com/office/powerpoint/2010/main" val="946414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8</a:t>
            </a:fld>
            <a:endParaRPr lang="en-GB"/>
          </a:p>
        </p:txBody>
      </p:sp>
    </p:spTree>
    <p:extLst>
      <p:ext uri="{BB962C8B-B14F-4D97-AF65-F5344CB8AC3E}">
        <p14:creationId xmlns:p14="http://schemas.microsoft.com/office/powerpoint/2010/main" val="64839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variables will be in both the EIROCAT CA</a:t>
            </a:r>
            <a:r>
              <a:rPr lang="en-GB" baseline="0" dirty="0" smtClean="0"/>
              <a:t> case file and the linked file with data from local databases. In addition, some may have similar variable names</a:t>
            </a:r>
          </a:p>
          <a:p>
            <a:endParaRPr lang="en-GB" baseline="0" dirty="0" smtClean="0"/>
          </a:p>
          <a:p>
            <a:r>
              <a:rPr lang="en-GB" baseline="0" dirty="0" smtClean="0"/>
              <a:t>If discrepancies in values between 2 files, the CA case file will be taken as correct for EUROCAT core variables.  Date of death information on death certificates will be taken as correct if this differs from EUROCAT case file</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13</a:t>
            </a:fld>
            <a:endParaRPr lang="en-GB"/>
          </a:p>
        </p:txBody>
      </p:sp>
    </p:spTree>
    <p:extLst>
      <p:ext uri="{BB962C8B-B14F-4D97-AF65-F5344CB8AC3E}">
        <p14:creationId xmlns:p14="http://schemas.microsoft.com/office/powerpoint/2010/main" val="415240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14</a:t>
            </a:fld>
            <a:endParaRPr lang="en-GB"/>
          </a:p>
        </p:txBody>
      </p:sp>
    </p:spTree>
    <p:extLst>
      <p:ext uri="{BB962C8B-B14F-4D97-AF65-F5344CB8AC3E}">
        <p14:creationId xmlns:p14="http://schemas.microsoft.com/office/powerpoint/2010/main" val="2382389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Registries transmit congenital anomaly data using EDMP program. This ensures that all files have the same variable names which means that case</a:t>
            </a:r>
            <a:r>
              <a:rPr lang="en-GB" baseline="0" dirty="0" smtClean="0"/>
              <a:t> data can be imported into central database .</a:t>
            </a:r>
          </a:p>
          <a:p>
            <a:r>
              <a:rPr lang="en-GB" baseline="0" dirty="0" smtClean="0"/>
              <a:t>In the 1970s, it took 5 years to agree the congenital anomaly variables and standardise the coding  across EUROCAT</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17</a:t>
            </a:fld>
            <a:endParaRPr lang="en-GB"/>
          </a:p>
        </p:txBody>
      </p:sp>
    </p:spTree>
    <p:extLst>
      <p:ext uri="{BB962C8B-B14F-4D97-AF65-F5344CB8AC3E}">
        <p14:creationId xmlns:p14="http://schemas.microsoft.com/office/powerpoint/2010/main" val="3119741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Compare with information recorded in mortality databases across Europe</a:t>
            </a:r>
            <a:r>
              <a:rPr lang="en-GB" baseline="0" dirty="0" smtClean="0"/>
              <a:t> using a simple example – gender. Notice different variable names, different values, different formats.</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19</a:t>
            </a:fld>
            <a:endParaRPr lang="en-GB"/>
          </a:p>
        </p:txBody>
      </p:sp>
    </p:spTree>
    <p:extLst>
      <p:ext uri="{BB962C8B-B14F-4D97-AF65-F5344CB8AC3E}">
        <p14:creationId xmlns:p14="http://schemas.microsoft.com/office/powerpoint/2010/main" val="150952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Methodology – only briefly touch on this – how</a:t>
            </a:r>
            <a:r>
              <a:rPr lang="en-GB" baseline="0" dirty="0" smtClean="0"/>
              <a:t> to select population controls if not using whole population…</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20</a:t>
            </a:fld>
            <a:endParaRPr lang="en-GB"/>
          </a:p>
        </p:txBody>
      </p:sp>
    </p:spTree>
    <p:extLst>
      <p:ext uri="{BB962C8B-B14F-4D97-AF65-F5344CB8AC3E}">
        <p14:creationId xmlns:p14="http://schemas.microsoft.com/office/powerpoint/2010/main" val="3860739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Give</a:t>
            </a:r>
            <a:r>
              <a:rPr lang="en-GB" baseline="0" dirty="0" smtClean="0"/>
              <a:t> example that registry sent frequencies on proxy SES variable for 80% of population, but locally it is known that this info is available for 98% of population.  Need to check linkage….</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23</a:t>
            </a:fld>
            <a:endParaRPr lang="en-GB"/>
          </a:p>
        </p:txBody>
      </p:sp>
    </p:spTree>
    <p:extLst>
      <p:ext uri="{BB962C8B-B14F-4D97-AF65-F5344CB8AC3E}">
        <p14:creationId xmlns:p14="http://schemas.microsoft.com/office/powerpoint/2010/main" val="11825288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23928" y="4005064"/>
            <a:ext cx="4915272" cy="1271786"/>
          </a:xfrm>
        </p:spPr>
        <p:txBody>
          <a:bodyPr>
            <a:noAutofit/>
          </a:bodyPr>
          <a:lstStyle>
            <a:lvl1pPr>
              <a:defRPr sz="3600"/>
            </a:lvl1pPr>
          </a:lstStyle>
          <a:p>
            <a:r>
              <a:rPr lang="en-US" smtClean="0"/>
              <a:t>Click to edit Master title style</a:t>
            </a:r>
            <a:endParaRPr dirty="0"/>
          </a:p>
        </p:txBody>
      </p:sp>
      <p:sp>
        <p:nvSpPr>
          <p:cNvPr id="3" name="Subtitle 2"/>
          <p:cNvSpPr>
            <a:spLocks noGrp="1"/>
          </p:cNvSpPr>
          <p:nvPr>
            <p:ph type="subTitle" idx="1"/>
          </p:nvPr>
        </p:nvSpPr>
        <p:spPr>
          <a:xfrm>
            <a:off x="3923928" y="5276849"/>
            <a:ext cx="4915272" cy="748553"/>
          </a:xfrm>
        </p:spPr>
        <p:txBody>
          <a:bodyPr>
            <a:normAutofit/>
          </a:bodyPr>
          <a:lstStyle>
            <a:lvl1pPr marL="0" indent="0" algn="l">
              <a:buNone/>
              <a:defRPr sz="14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7606553" y="6025402"/>
            <a:ext cx="1232647" cy="365125"/>
          </a:xfrm>
          <a:prstGeom prst="rect">
            <a:avLst/>
          </a:prstGeom>
        </p:spPr>
        <p:txBody>
          <a:bodyPr/>
          <a:lstStyle>
            <a:lvl1pPr algn="r">
              <a:defRPr sz="1400">
                <a:solidFill>
                  <a:schemeClr val="tx1"/>
                </a:solidFill>
              </a:defRPr>
            </a:lvl1pPr>
          </a:lstStyle>
          <a:p>
            <a:endParaRPr lang="en-GB" dirty="0"/>
          </a:p>
        </p:txBody>
      </p:sp>
      <p:pic>
        <p:nvPicPr>
          <p:cNvPr id="20" name="Picture 19" descr="logo11.png"/>
          <p:cNvPicPr>
            <a:picLocks noChangeAspect="1"/>
          </p:cNvPicPr>
          <p:nvPr userDrawn="1"/>
        </p:nvPicPr>
        <p:blipFill>
          <a:blip r:embed="rId2"/>
          <a:stretch>
            <a:fillRect/>
          </a:stretch>
        </p:blipFill>
        <p:spPr>
          <a:xfrm>
            <a:off x="7242441" y="228600"/>
            <a:ext cx="1596759" cy="1066800"/>
          </a:xfrm>
          <a:prstGeom prst="rect">
            <a:avLst/>
          </a:prstGeom>
        </p:spPr>
      </p:pic>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7296" y="260648"/>
            <a:ext cx="3278600" cy="1105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uroMediCat EN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1pPr>
              <a:defRPr>
                <a:solidFill>
                  <a:srgbClr val="1E0F49"/>
                </a:solidFill>
              </a:defRPr>
            </a:lvl1pPr>
            <a:lvl2pPr>
              <a:defRPr>
                <a:solidFill>
                  <a:srgbClr val="1E0F49"/>
                </a:solidFill>
              </a:defRPr>
            </a:lvl2pPr>
            <a:lvl3pPr>
              <a:defRPr>
                <a:solidFill>
                  <a:srgbClr val="1E0F49"/>
                </a:solidFill>
              </a:defRPr>
            </a:lvl3pPr>
            <a:lvl4pPr>
              <a:defRPr>
                <a:solidFill>
                  <a:srgbClr val="1E0F49"/>
                </a:solidFill>
              </a:defRPr>
            </a:lvl4pPr>
            <a:lvl5pPr>
              <a:defRPr>
                <a:solidFill>
                  <a:srgbClr val="1E0F49"/>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2"/>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0" y="6172200"/>
            <a:ext cx="91440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658907" y="404664"/>
            <a:ext cx="7585501" cy="5843736"/>
          </a:xfrm>
          <a:prstGeom prst="rect">
            <a:avLst/>
          </a:prstGeom>
          <a:solidFill>
            <a:srgbClr val="1E0F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dirty="0"/>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Rectangle 8"/>
          <p:cNvSpPr/>
          <p:nvPr/>
        </p:nvSpPr>
        <p:spPr>
          <a:xfrm>
            <a:off x="285750" y="405320"/>
            <a:ext cx="212725" cy="5842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2">
              <a:lumMod val="40000"/>
              <a:lumOff val="6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5">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cxnSp>
        <p:nvCxnSpPr>
          <p:cNvPr id="8" name="Straight Connector 7"/>
          <p:cNvCxnSpPr/>
          <p:nvPr/>
        </p:nvCxnSpPr>
        <p:spPr>
          <a:xfrm>
            <a:off x="0" y="6324600"/>
            <a:ext cx="9144000" cy="1588"/>
          </a:xfrm>
          <a:prstGeom prst="line">
            <a:avLst/>
          </a:prstGeom>
          <a:ln w="3175">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950606" y="6381328"/>
            <a:ext cx="1869866" cy="403952"/>
          </a:xfrm>
          <a:prstGeom prst="rect">
            <a:avLst/>
          </a:prstGeom>
        </p:spPr>
      </p:pic>
      <p:pic>
        <p:nvPicPr>
          <p:cNvPr id="1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330777" y="150755"/>
            <a:ext cx="678189" cy="666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fade/>
  </p:transition>
  <p:timing>
    <p:tnLst>
      <p:par>
        <p:cTn id="1" dur="indefinite" restart="never" nodeType="tmRoot"/>
      </p:par>
    </p:tnLst>
  </p:timing>
  <p:txStyles>
    <p:titleStyle>
      <a:lvl1pPr algn="l" defTabSz="914400" rtl="0" eaLnBrk="1" latinLnBrk="0" hangingPunct="1">
        <a:spcBef>
          <a:spcPct val="0"/>
        </a:spcBef>
        <a:buNone/>
        <a:defRPr sz="30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492896"/>
            <a:ext cx="7056784" cy="1872208"/>
          </a:xfrm>
        </p:spPr>
        <p:txBody>
          <a:bodyPr>
            <a:normAutofit fontScale="90000"/>
          </a:bodyPr>
          <a:lstStyle/>
          <a:p>
            <a:r>
              <a:rPr lang="en-GB" sz="4000" b="1" dirty="0" smtClean="0"/>
              <a:t>WP2: Overview of data linkage, data quality and the common data model</a:t>
            </a:r>
            <a:endParaRPr lang="en-GB" sz="4000" b="1" dirty="0"/>
          </a:p>
        </p:txBody>
      </p:sp>
      <p:sp>
        <p:nvSpPr>
          <p:cNvPr id="3" name="Subtitle 2"/>
          <p:cNvSpPr>
            <a:spLocks noGrp="1"/>
          </p:cNvSpPr>
          <p:nvPr>
            <p:ph type="subTitle" idx="1"/>
          </p:nvPr>
        </p:nvSpPr>
        <p:spPr>
          <a:xfrm>
            <a:off x="3923928" y="4941168"/>
            <a:ext cx="4915272" cy="1656184"/>
          </a:xfrm>
        </p:spPr>
        <p:txBody>
          <a:bodyPr>
            <a:normAutofit fontScale="25000" lnSpcReduction="20000"/>
          </a:bodyPr>
          <a:lstStyle/>
          <a:p>
            <a:r>
              <a:rPr lang="en-GB" sz="9600" b="1" dirty="0" smtClean="0">
                <a:solidFill>
                  <a:schemeClr val="accent6"/>
                </a:solidFill>
              </a:rPr>
              <a:t>Maria Loane</a:t>
            </a:r>
          </a:p>
          <a:p>
            <a:r>
              <a:rPr lang="en-GB" sz="9600" b="1" dirty="0" smtClean="0">
                <a:solidFill>
                  <a:schemeClr val="accent6"/>
                </a:solidFill>
              </a:rPr>
              <a:t>Tuesday 12</a:t>
            </a:r>
            <a:r>
              <a:rPr lang="en-GB" sz="9600" b="1" baseline="30000" dirty="0" smtClean="0">
                <a:solidFill>
                  <a:schemeClr val="accent6"/>
                </a:solidFill>
              </a:rPr>
              <a:t>th</a:t>
            </a:r>
            <a:r>
              <a:rPr lang="en-GB" sz="9600" b="1" dirty="0" smtClean="0">
                <a:solidFill>
                  <a:schemeClr val="accent6"/>
                </a:solidFill>
              </a:rPr>
              <a:t> June, 2018</a:t>
            </a:r>
          </a:p>
          <a:p>
            <a:r>
              <a:rPr lang="it-IT" sz="9600" b="1" dirty="0">
                <a:solidFill>
                  <a:schemeClr val="accent6"/>
                </a:solidFill>
              </a:rPr>
              <a:t>Varese</a:t>
            </a:r>
            <a:r>
              <a:rPr lang="en-GB" sz="9600" b="1" dirty="0" smtClean="0">
                <a:solidFill>
                  <a:schemeClr val="accent6"/>
                </a:solidFill>
              </a:rPr>
              <a:t>, Italy</a:t>
            </a:r>
            <a:endParaRPr lang="en-GB" sz="9600" b="1" dirty="0">
              <a:solidFill>
                <a:schemeClr val="accent6"/>
              </a:solidFill>
            </a:endParaRPr>
          </a:p>
          <a:p>
            <a:endParaRPr lang="en-GB"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60648"/>
            <a:ext cx="7556313" cy="1116106"/>
          </a:xfrm>
        </p:spPr>
        <p:txBody>
          <a:bodyPr/>
          <a:lstStyle/>
          <a:p>
            <a:r>
              <a:rPr lang="en-GB" b="1" dirty="0" smtClean="0"/>
              <a:t>Following linkage, next steps:</a:t>
            </a:r>
            <a:endParaRPr lang="en-GB" b="1" dirty="0"/>
          </a:p>
        </p:txBody>
      </p:sp>
      <p:sp>
        <p:nvSpPr>
          <p:cNvPr id="3" name="Content Placeholder 2"/>
          <p:cNvSpPr>
            <a:spLocks noGrp="1"/>
          </p:cNvSpPr>
          <p:nvPr>
            <p:ph idx="1"/>
          </p:nvPr>
        </p:nvSpPr>
        <p:spPr>
          <a:xfrm>
            <a:off x="498474" y="980728"/>
            <a:ext cx="7556313" cy="5145435"/>
          </a:xfrm>
        </p:spPr>
        <p:txBody>
          <a:bodyPr>
            <a:normAutofit lnSpcReduction="10000"/>
          </a:bodyPr>
          <a:lstStyle/>
          <a:p>
            <a:r>
              <a:rPr lang="en-GB" dirty="0" smtClean="0"/>
              <a:t>Provide a short report on the linkage process</a:t>
            </a:r>
          </a:p>
          <a:p>
            <a:pPr lvl="1"/>
            <a:r>
              <a:rPr lang="en-GB" dirty="0" smtClean="0"/>
              <a:t>For each </a:t>
            </a:r>
            <a:r>
              <a:rPr lang="en-GB" dirty="0" smtClean="0">
                <a:solidFill>
                  <a:schemeClr val="tx1"/>
                </a:solidFill>
              </a:rPr>
              <a:t>dataset,</a:t>
            </a:r>
            <a:r>
              <a:rPr lang="en-GB" dirty="0" smtClean="0"/>
              <a:t> how many cases were linked?</a:t>
            </a:r>
          </a:p>
          <a:p>
            <a:pPr lvl="1"/>
            <a:r>
              <a:rPr lang="en-GB" dirty="0" smtClean="0"/>
              <a:t>How many cases were unlinked, with the reason?</a:t>
            </a:r>
          </a:p>
          <a:p>
            <a:r>
              <a:rPr lang="en-GB" dirty="0" smtClean="0"/>
              <a:t>The </a:t>
            </a:r>
            <a:r>
              <a:rPr lang="en-GB" u="sng" dirty="0" smtClean="0"/>
              <a:t>linked file </a:t>
            </a:r>
            <a:r>
              <a:rPr lang="en-GB" dirty="0" smtClean="0"/>
              <a:t>remains with the local Data Provider/ Institutions – </a:t>
            </a:r>
            <a:r>
              <a:rPr lang="en-GB" u="sng" dirty="0" smtClean="0"/>
              <a:t>it is not sent to </a:t>
            </a:r>
            <a:r>
              <a:rPr lang="en-GB" u="sng" dirty="0" err="1" smtClean="0"/>
              <a:t>UU</a:t>
            </a:r>
            <a:endParaRPr lang="en-GB" u="sng" dirty="0" smtClean="0"/>
          </a:p>
          <a:p>
            <a:r>
              <a:rPr lang="en-GB" dirty="0" smtClean="0"/>
              <a:t>You will receive instructions (syntax script) on how to produce  frequency tables (by year) for all the variables in </a:t>
            </a:r>
            <a:r>
              <a:rPr lang="en-GB" u="sng" dirty="0" smtClean="0"/>
              <a:t>the linked file</a:t>
            </a:r>
          </a:p>
          <a:p>
            <a:r>
              <a:rPr lang="en-GB" dirty="0" smtClean="0"/>
              <a:t>Send these frequency tables to </a:t>
            </a:r>
            <a:r>
              <a:rPr lang="en-GB" dirty="0" err="1" smtClean="0"/>
              <a:t>UU</a:t>
            </a:r>
            <a:r>
              <a:rPr lang="en-GB" dirty="0" smtClean="0"/>
              <a:t> (including missing values) so that data quality can be assessed </a:t>
            </a:r>
          </a:p>
          <a:p>
            <a:r>
              <a:rPr lang="en-GB" dirty="0" smtClean="0"/>
              <a:t>If data quality ok, you will be provided with another syntax script to produce tables/ Odds Ratios (data analysis) for inclusion in the Central Results Repository.</a:t>
            </a:r>
          </a:p>
        </p:txBody>
      </p:sp>
    </p:spTree>
    <p:extLst>
      <p:ext uri="{BB962C8B-B14F-4D97-AF65-F5344CB8AC3E}">
        <p14:creationId xmlns:p14="http://schemas.microsoft.com/office/powerpoint/2010/main" val="87056593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91680" y="2733278"/>
            <a:ext cx="6192688" cy="1271786"/>
          </a:xfrm>
        </p:spPr>
        <p:txBody>
          <a:bodyPr/>
          <a:lstStyle/>
          <a:p>
            <a:r>
              <a:rPr lang="en-GB" dirty="0" smtClean="0"/>
              <a:t>Data validation/ quality assurance</a:t>
            </a:r>
            <a:endParaRPr lang="en-GB" dirty="0"/>
          </a:p>
        </p:txBody>
      </p:sp>
    </p:spTree>
    <p:extLst>
      <p:ext uri="{BB962C8B-B14F-4D97-AF65-F5344CB8AC3E}">
        <p14:creationId xmlns:p14="http://schemas.microsoft.com/office/powerpoint/2010/main" val="121334664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validation checks in EDMP</a:t>
            </a:r>
            <a:endParaRPr lang="en-GB" dirty="0"/>
          </a:p>
        </p:txBody>
      </p:sp>
      <p:sp>
        <p:nvSpPr>
          <p:cNvPr id="3" name="Content Placeholder 2"/>
          <p:cNvSpPr>
            <a:spLocks noGrp="1"/>
          </p:cNvSpPr>
          <p:nvPr>
            <p:ph idx="1"/>
          </p:nvPr>
        </p:nvSpPr>
        <p:spPr>
          <a:xfrm>
            <a:off x="498474" y="1268760"/>
            <a:ext cx="8177982" cy="4857403"/>
          </a:xfrm>
        </p:spPr>
        <p:txBody>
          <a:bodyPr>
            <a:normAutofit/>
          </a:bodyPr>
          <a:lstStyle/>
          <a:p>
            <a:r>
              <a:rPr lang="en-GB" dirty="0" smtClean="0"/>
              <a:t>Completeness – may vary over time</a:t>
            </a:r>
          </a:p>
          <a:p>
            <a:r>
              <a:rPr lang="en-GB" dirty="0" smtClean="0"/>
              <a:t>Conforms to data format (string, numeric, date), variable length (number of characters), pre-defined values (range of valid codes)</a:t>
            </a:r>
          </a:p>
          <a:p>
            <a:r>
              <a:rPr lang="en-GB" dirty="0" smtClean="0"/>
              <a:t>Logical validation – describing the relationship between variables e.g.</a:t>
            </a:r>
          </a:p>
          <a:p>
            <a:pPr lvl="1"/>
            <a:r>
              <a:rPr lang="en-GB" dirty="0" smtClean="0"/>
              <a:t>If </a:t>
            </a:r>
            <a:r>
              <a:rPr lang="en-GB" dirty="0"/>
              <a:t>type of birth =2, 3 or 4 (SB/ SA/ or TOPFA), then SURVIVAL must be 2 </a:t>
            </a:r>
            <a:r>
              <a:rPr lang="en-GB" dirty="0" smtClean="0"/>
              <a:t>(No); </a:t>
            </a:r>
          </a:p>
          <a:p>
            <a:pPr lvl="1"/>
            <a:r>
              <a:rPr lang="en-GB" dirty="0"/>
              <a:t>If type of birth =4 (TOPFA), then WHENDISC must be 6 (prenatal) </a:t>
            </a:r>
            <a:endParaRPr lang="en-GB" dirty="0" smtClean="0"/>
          </a:p>
          <a:p>
            <a:pPr lvl="1"/>
            <a:r>
              <a:rPr lang="en-GB" dirty="0"/>
              <a:t>If survival beyond a week of age =1 (yes), then TYPE =1 (livebirth</a:t>
            </a:r>
            <a:r>
              <a:rPr lang="en-GB" dirty="0" smtClean="0"/>
              <a:t>).</a:t>
            </a:r>
            <a:endParaRPr lang="en-GB" dirty="0"/>
          </a:p>
        </p:txBody>
      </p:sp>
    </p:spTree>
    <p:extLst>
      <p:ext uri="{BB962C8B-B14F-4D97-AF65-F5344CB8AC3E}">
        <p14:creationId xmlns:p14="http://schemas.microsoft.com/office/powerpoint/2010/main" val="309005710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8033966" cy="856674"/>
          </a:xfrm>
        </p:spPr>
        <p:txBody>
          <a:bodyPr/>
          <a:lstStyle/>
          <a:p>
            <a:r>
              <a:rPr lang="en-GB" dirty="0" smtClean="0"/>
              <a:t>Data validation checks of linked data</a:t>
            </a:r>
            <a:endParaRPr lang="en-GB" dirty="0"/>
          </a:p>
        </p:txBody>
      </p:sp>
      <p:sp>
        <p:nvSpPr>
          <p:cNvPr id="3" name="Content Placeholder 2"/>
          <p:cNvSpPr>
            <a:spLocks noGrp="1"/>
          </p:cNvSpPr>
          <p:nvPr>
            <p:ph idx="1"/>
          </p:nvPr>
        </p:nvSpPr>
        <p:spPr>
          <a:xfrm>
            <a:off x="467207" y="1352501"/>
            <a:ext cx="8177982" cy="4857403"/>
          </a:xfrm>
        </p:spPr>
        <p:txBody>
          <a:bodyPr>
            <a:normAutofit/>
          </a:bodyPr>
          <a:lstStyle/>
          <a:p>
            <a:r>
              <a:rPr lang="en-GB" dirty="0" smtClean="0"/>
              <a:t>All linked variables are prefixed with L_ to differentiate these from EUROCAT variables</a:t>
            </a:r>
          </a:p>
          <a:p>
            <a:r>
              <a:rPr lang="en-GB" dirty="0" smtClean="0"/>
              <a:t>Completeness – may vary over time</a:t>
            </a:r>
          </a:p>
          <a:p>
            <a:r>
              <a:rPr lang="en-GB" dirty="0" smtClean="0"/>
              <a:t>Conforms to data format as per the data dictionary sent by the registries last year</a:t>
            </a:r>
          </a:p>
          <a:p>
            <a:r>
              <a:rPr lang="en-GB" dirty="0" smtClean="0"/>
              <a:t>Logical validation – describing the relationship between variables e.g.</a:t>
            </a:r>
          </a:p>
          <a:p>
            <a:pPr lvl="1"/>
            <a:r>
              <a:rPr lang="en-GB" dirty="0" smtClean="0"/>
              <a:t>Date of death should not come before date of birth</a:t>
            </a:r>
          </a:p>
          <a:p>
            <a:pPr lvl="1"/>
            <a:r>
              <a:rPr lang="en-GB" dirty="0" smtClean="0"/>
              <a:t>There can only be one date of death</a:t>
            </a:r>
          </a:p>
          <a:p>
            <a:r>
              <a:rPr lang="en-GB" dirty="0" smtClean="0"/>
              <a:t>Frequency distributions, and trends over time (by year of birth)</a:t>
            </a:r>
          </a:p>
          <a:p>
            <a:r>
              <a:rPr lang="en-GB" dirty="0" smtClean="0"/>
              <a:t>Crosstab tables</a:t>
            </a:r>
          </a:p>
        </p:txBody>
      </p:sp>
    </p:spTree>
    <p:extLst>
      <p:ext uri="{BB962C8B-B14F-4D97-AF65-F5344CB8AC3E}">
        <p14:creationId xmlns:p14="http://schemas.microsoft.com/office/powerpoint/2010/main" val="140299834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32656"/>
            <a:ext cx="7556313" cy="995082"/>
          </a:xfrm>
        </p:spPr>
        <p:txBody>
          <a:bodyPr/>
          <a:lstStyle/>
          <a:p>
            <a:r>
              <a:rPr lang="en-GB" b="1" dirty="0" smtClean="0"/>
              <a:t>Check: Linked v Non-linked data by year of birth</a:t>
            </a:r>
            <a:endParaRPr lang="en-GB"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19456600"/>
              </p:ext>
            </p:extLst>
          </p:nvPr>
        </p:nvGraphicFramePr>
        <p:xfrm>
          <a:off x="467652" y="1327738"/>
          <a:ext cx="8249988" cy="5161511"/>
        </p:xfrm>
        <a:graphic>
          <a:graphicData uri="http://schemas.openxmlformats.org/drawingml/2006/table">
            <a:tbl>
              <a:tblPr firstRow="1" bandRow="1">
                <a:tableStyleId>{5C22544A-7EE6-4342-B048-85BDC9FD1C3A}</a:tableStyleId>
              </a:tblPr>
              <a:tblGrid>
                <a:gridCol w="2062497">
                  <a:extLst>
                    <a:ext uri="{9D8B030D-6E8A-4147-A177-3AD203B41FA5}">
                      <a16:colId xmlns:a16="http://schemas.microsoft.com/office/drawing/2014/main" xmlns="" val="3356868047"/>
                    </a:ext>
                  </a:extLst>
                </a:gridCol>
                <a:gridCol w="2062497">
                  <a:extLst>
                    <a:ext uri="{9D8B030D-6E8A-4147-A177-3AD203B41FA5}">
                      <a16:colId xmlns:a16="http://schemas.microsoft.com/office/drawing/2014/main" xmlns="" val="1629440654"/>
                    </a:ext>
                  </a:extLst>
                </a:gridCol>
                <a:gridCol w="2062497">
                  <a:extLst>
                    <a:ext uri="{9D8B030D-6E8A-4147-A177-3AD203B41FA5}">
                      <a16:colId xmlns:a16="http://schemas.microsoft.com/office/drawing/2014/main" xmlns="" val="2496018875"/>
                    </a:ext>
                  </a:extLst>
                </a:gridCol>
                <a:gridCol w="2062497">
                  <a:extLst>
                    <a:ext uri="{9D8B030D-6E8A-4147-A177-3AD203B41FA5}">
                      <a16:colId xmlns:a16="http://schemas.microsoft.com/office/drawing/2014/main" xmlns="" val="154427383"/>
                    </a:ext>
                  </a:extLst>
                </a:gridCol>
              </a:tblGrid>
              <a:tr h="648071">
                <a:tc>
                  <a:txBody>
                    <a:bodyPr/>
                    <a:lstStyle/>
                    <a:p>
                      <a:endParaRPr lang="en-GB" sz="2800" dirty="0"/>
                    </a:p>
                  </a:txBody>
                  <a:tcPr/>
                </a:tc>
                <a:tc>
                  <a:txBody>
                    <a:bodyPr/>
                    <a:lstStyle/>
                    <a:p>
                      <a:r>
                        <a:rPr lang="en-GB" sz="2800" dirty="0" smtClean="0"/>
                        <a:t>Linked</a:t>
                      </a:r>
                      <a:endParaRPr lang="en-GB" sz="2800" dirty="0"/>
                    </a:p>
                  </a:txBody>
                  <a:tcPr/>
                </a:tc>
                <a:tc>
                  <a:txBody>
                    <a:bodyPr/>
                    <a:lstStyle/>
                    <a:p>
                      <a:r>
                        <a:rPr lang="en-GB" sz="2800" dirty="0" smtClean="0"/>
                        <a:t>Not</a:t>
                      </a:r>
                      <a:r>
                        <a:rPr lang="en-GB" sz="2800" baseline="0" dirty="0" smtClean="0"/>
                        <a:t> linked</a:t>
                      </a:r>
                      <a:endParaRPr lang="en-GB" sz="2800" dirty="0"/>
                    </a:p>
                  </a:txBody>
                  <a:tcPr/>
                </a:tc>
                <a:tc>
                  <a:txBody>
                    <a:bodyPr/>
                    <a:lstStyle/>
                    <a:p>
                      <a:r>
                        <a:rPr lang="en-GB" sz="2800" dirty="0" smtClean="0"/>
                        <a:t>Total</a:t>
                      </a:r>
                      <a:endParaRPr lang="en-GB" sz="2800" dirty="0"/>
                    </a:p>
                  </a:txBody>
                  <a:tcPr/>
                </a:tc>
                <a:extLst>
                  <a:ext uri="{0D108BD9-81ED-4DB2-BD59-A6C34878D82A}">
                    <a16:rowId xmlns:a16="http://schemas.microsoft.com/office/drawing/2014/main" xmlns="" val="1771409482"/>
                  </a:ext>
                </a:extLst>
              </a:tr>
              <a:tr h="564180">
                <a:tc>
                  <a:txBody>
                    <a:bodyPr/>
                    <a:lstStyle/>
                    <a:p>
                      <a:r>
                        <a:rPr lang="en-GB" sz="2400" dirty="0" smtClean="0"/>
                        <a:t>2005</a:t>
                      </a:r>
                      <a:endParaRPr lang="en-GB" sz="2400" dirty="0"/>
                    </a:p>
                  </a:txBody>
                  <a:tcPr/>
                </a:tc>
                <a:tc>
                  <a:txBody>
                    <a:bodyPr/>
                    <a:lstStyle/>
                    <a:p>
                      <a:r>
                        <a:rPr lang="en-GB" sz="2400" dirty="0" smtClean="0"/>
                        <a:t>0</a:t>
                      </a:r>
                      <a:endParaRPr lang="en-GB" sz="2400" dirty="0"/>
                    </a:p>
                  </a:txBody>
                  <a:tcPr/>
                </a:tc>
                <a:tc>
                  <a:txBody>
                    <a:bodyPr/>
                    <a:lstStyle/>
                    <a:p>
                      <a:r>
                        <a:rPr lang="en-GB" sz="2400" dirty="0" smtClean="0"/>
                        <a:t>1000</a:t>
                      </a:r>
                      <a:endParaRPr lang="en-GB" sz="2400" dirty="0"/>
                    </a:p>
                  </a:txBody>
                  <a:tcPr/>
                </a:tc>
                <a:tc>
                  <a:txBody>
                    <a:bodyPr/>
                    <a:lstStyle/>
                    <a:p>
                      <a:r>
                        <a:rPr lang="en-GB" sz="2400" dirty="0" smtClean="0"/>
                        <a:t>1000</a:t>
                      </a:r>
                      <a:endParaRPr lang="en-GB" sz="2400" dirty="0"/>
                    </a:p>
                  </a:txBody>
                  <a:tcPr/>
                </a:tc>
                <a:extLst>
                  <a:ext uri="{0D108BD9-81ED-4DB2-BD59-A6C34878D82A}">
                    <a16:rowId xmlns:a16="http://schemas.microsoft.com/office/drawing/2014/main" xmlns="" val="4152141948"/>
                  </a:ext>
                </a:extLst>
              </a:tr>
              <a:tr h="564180">
                <a:tc>
                  <a:txBody>
                    <a:bodyPr/>
                    <a:lstStyle/>
                    <a:p>
                      <a:r>
                        <a:rPr lang="en-GB" sz="2400" dirty="0" smtClean="0"/>
                        <a:t>2006</a:t>
                      </a:r>
                      <a:endParaRPr lang="en-GB" sz="2400" dirty="0"/>
                    </a:p>
                  </a:txBody>
                  <a:tcPr/>
                </a:tc>
                <a:tc>
                  <a:txBody>
                    <a:bodyPr/>
                    <a:lstStyle/>
                    <a:p>
                      <a:r>
                        <a:rPr lang="en-GB" sz="2400" dirty="0" smtClean="0"/>
                        <a:t>0</a:t>
                      </a:r>
                      <a:endParaRPr lang="en-GB" sz="2400" dirty="0"/>
                    </a:p>
                  </a:txBody>
                  <a:tcPr/>
                </a:tc>
                <a:tc>
                  <a:txBody>
                    <a:bodyPr/>
                    <a:lstStyle/>
                    <a:p>
                      <a:r>
                        <a:rPr lang="en-GB" sz="2400" dirty="0" smtClean="0"/>
                        <a:t>1050</a:t>
                      </a:r>
                      <a:endParaRPr lang="en-GB" sz="2400" dirty="0"/>
                    </a:p>
                  </a:txBody>
                  <a:tcPr/>
                </a:tc>
                <a:tc>
                  <a:txBody>
                    <a:bodyPr/>
                    <a:lstStyle/>
                    <a:p>
                      <a:r>
                        <a:rPr lang="en-GB" sz="2400" dirty="0" smtClean="0"/>
                        <a:t>1000</a:t>
                      </a:r>
                      <a:endParaRPr lang="en-GB" sz="2400" dirty="0"/>
                    </a:p>
                  </a:txBody>
                  <a:tcPr/>
                </a:tc>
                <a:extLst>
                  <a:ext uri="{0D108BD9-81ED-4DB2-BD59-A6C34878D82A}">
                    <a16:rowId xmlns:a16="http://schemas.microsoft.com/office/drawing/2014/main" xmlns="" val="3421546320"/>
                  </a:ext>
                </a:extLst>
              </a:tr>
              <a:tr h="564180">
                <a:tc>
                  <a:txBody>
                    <a:bodyPr/>
                    <a:lstStyle/>
                    <a:p>
                      <a:r>
                        <a:rPr lang="en-GB" sz="2400" dirty="0" smtClean="0"/>
                        <a:t>2007</a:t>
                      </a:r>
                      <a:endParaRPr lang="en-GB" sz="2400" dirty="0"/>
                    </a:p>
                  </a:txBody>
                  <a:tcPr/>
                </a:tc>
                <a:tc>
                  <a:txBody>
                    <a:bodyPr/>
                    <a:lstStyle/>
                    <a:p>
                      <a:r>
                        <a:rPr lang="en-GB" sz="2400" dirty="0" smtClean="0"/>
                        <a:t>400</a:t>
                      </a:r>
                      <a:endParaRPr lang="en-GB" sz="2400" dirty="0"/>
                    </a:p>
                  </a:txBody>
                  <a:tcPr/>
                </a:tc>
                <a:tc>
                  <a:txBody>
                    <a:bodyPr/>
                    <a:lstStyle/>
                    <a:p>
                      <a:r>
                        <a:rPr lang="en-GB" sz="2400" dirty="0" smtClean="0"/>
                        <a:t>600</a:t>
                      </a:r>
                      <a:endParaRPr lang="en-GB" sz="2400" dirty="0"/>
                    </a:p>
                  </a:txBody>
                  <a:tcPr/>
                </a:tc>
                <a:tc>
                  <a:txBody>
                    <a:bodyPr/>
                    <a:lstStyle/>
                    <a:p>
                      <a:r>
                        <a:rPr lang="en-GB" sz="2400" dirty="0" smtClean="0"/>
                        <a:t>1000</a:t>
                      </a:r>
                      <a:endParaRPr lang="en-GB" sz="2400" dirty="0"/>
                    </a:p>
                  </a:txBody>
                  <a:tcPr/>
                </a:tc>
                <a:extLst>
                  <a:ext uri="{0D108BD9-81ED-4DB2-BD59-A6C34878D82A}">
                    <a16:rowId xmlns:a16="http://schemas.microsoft.com/office/drawing/2014/main" xmlns="" val="1011223417"/>
                  </a:ext>
                </a:extLst>
              </a:tr>
              <a:tr h="564180">
                <a:tc>
                  <a:txBody>
                    <a:bodyPr/>
                    <a:lstStyle/>
                    <a:p>
                      <a:r>
                        <a:rPr lang="en-GB" sz="2400" dirty="0" smtClean="0"/>
                        <a:t>2008</a:t>
                      </a:r>
                      <a:endParaRPr lang="en-GB" sz="2400" dirty="0"/>
                    </a:p>
                  </a:txBody>
                  <a:tcPr/>
                </a:tc>
                <a:tc>
                  <a:txBody>
                    <a:bodyPr/>
                    <a:lstStyle/>
                    <a:p>
                      <a:r>
                        <a:rPr lang="en-GB" sz="2400" dirty="0" smtClean="0"/>
                        <a:t>930</a:t>
                      </a:r>
                      <a:endParaRPr lang="en-GB" sz="2400" dirty="0"/>
                    </a:p>
                  </a:txBody>
                  <a:tcPr/>
                </a:tc>
                <a:tc>
                  <a:txBody>
                    <a:bodyPr/>
                    <a:lstStyle/>
                    <a:p>
                      <a:r>
                        <a:rPr lang="en-GB" sz="2400" dirty="0" smtClean="0"/>
                        <a:t>70</a:t>
                      </a:r>
                      <a:endParaRPr lang="en-GB" sz="2400" dirty="0"/>
                    </a:p>
                  </a:txBody>
                  <a:tcPr/>
                </a:tc>
                <a:tc>
                  <a:txBody>
                    <a:bodyPr/>
                    <a:lstStyle/>
                    <a:p>
                      <a:r>
                        <a:rPr lang="en-GB" sz="2400" dirty="0" smtClean="0"/>
                        <a:t>1000</a:t>
                      </a:r>
                      <a:endParaRPr lang="en-GB" sz="2400" dirty="0"/>
                    </a:p>
                  </a:txBody>
                  <a:tcPr/>
                </a:tc>
                <a:extLst>
                  <a:ext uri="{0D108BD9-81ED-4DB2-BD59-A6C34878D82A}">
                    <a16:rowId xmlns:a16="http://schemas.microsoft.com/office/drawing/2014/main" xmlns="" val="3305340368"/>
                  </a:ext>
                </a:extLst>
              </a:tr>
              <a:tr h="564180">
                <a:tc>
                  <a:txBody>
                    <a:bodyPr/>
                    <a:lstStyle/>
                    <a:p>
                      <a:r>
                        <a:rPr lang="en-GB" sz="2400" dirty="0" smtClean="0"/>
                        <a:t>2009</a:t>
                      </a:r>
                      <a:endParaRPr lang="en-GB" sz="2400" dirty="0"/>
                    </a:p>
                  </a:txBody>
                  <a:tcPr/>
                </a:tc>
                <a:tc>
                  <a:txBody>
                    <a:bodyPr/>
                    <a:lstStyle/>
                    <a:p>
                      <a:r>
                        <a:rPr lang="en-GB" sz="2400" dirty="0" smtClean="0"/>
                        <a:t>950</a:t>
                      </a:r>
                      <a:endParaRPr lang="en-GB" sz="2400" dirty="0"/>
                    </a:p>
                  </a:txBody>
                  <a:tcPr/>
                </a:tc>
                <a:tc>
                  <a:txBody>
                    <a:bodyPr/>
                    <a:lstStyle/>
                    <a:p>
                      <a:r>
                        <a:rPr lang="en-GB" sz="2400" dirty="0" smtClean="0"/>
                        <a:t>50</a:t>
                      </a:r>
                      <a:endParaRPr lang="en-GB" sz="2400" dirty="0"/>
                    </a:p>
                  </a:txBody>
                  <a:tcPr/>
                </a:tc>
                <a:tc>
                  <a:txBody>
                    <a:bodyPr/>
                    <a:lstStyle/>
                    <a:p>
                      <a:r>
                        <a:rPr lang="en-GB" sz="2400" dirty="0" smtClean="0"/>
                        <a:t>1000</a:t>
                      </a:r>
                      <a:endParaRPr lang="en-GB" sz="2400" dirty="0"/>
                    </a:p>
                  </a:txBody>
                  <a:tcPr/>
                </a:tc>
                <a:extLst>
                  <a:ext uri="{0D108BD9-81ED-4DB2-BD59-A6C34878D82A}">
                    <a16:rowId xmlns:a16="http://schemas.microsoft.com/office/drawing/2014/main" xmlns="" val="426112597"/>
                  </a:ext>
                </a:extLst>
              </a:tr>
              <a:tr h="564180">
                <a:tc>
                  <a:txBody>
                    <a:bodyPr/>
                    <a:lstStyle/>
                    <a:p>
                      <a:r>
                        <a:rPr lang="en-GB" sz="2400" dirty="0" smtClean="0"/>
                        <a:t>2010</a:t>
                      </a:r>
                      <a:endParaRPr lang="en-GB" sz="2400" dirty="0"/>
                    </a:p>
                  </a:txBody>
                  <a:tcPr/>
                </a:tc>
                <a:tc>
                  <a:txBody>
                    <a:bodyPr/>
                    <a:lstStyle/>
                    <a:p>
                      <a:r>
                        <a:rPr lang="en-GB" sz="2400" dirty="0" smtClean="0"/>
                        <a:t>990</a:t>
                      </a:r>
                      <a:endParaRPr lang="en-GB" sz="2400" dirty="0"/>
                    </a:p>
                  </a:txBody>
                  <a:tcPr/>
                </a:tc>
                <a:tc>
                  <a:txBody>
                    <a:bodyPr/>
                    <a:lstStyle/>
                    <a:p>
                      <a:r>
                        <a:rPr lang="en-GB" sz="2400" dirty="0" smtClean="0"/>
                        <a:t>10</a:t>
                      </a:r>
                      <a:endParaRPr lang="en-GB" sz="2400" dirty="0"/>
                    </a:p>
                  </a:txBody>
                  <a:tcPr/>
                </a:tc>
                <a:tc>
                  <a:txBody>
                    <a:bodyPr/>
                    <a:lstStyle/>
                    <a:p>
                      <a:r>
                        <a:rPr lang="en-GB" sz="2400" dirty="0" smtClean="0"/>
                        <a:t>1000</a:t>
                      </a:r>
                      <a:endParaRPr lang="en-GB" sz="2400" dirty="0"/>
                    </a:p>
                  </a:txBody>
                  <a:tcPr/>
                </a:tc>
                <a:extLst>
                  <a:ext uri="{0D108BD9-81ED-4DB2-BD59-A6C34878D82A}">
                    <a16:rowId xmlns:a16="http://schemas.microsoft.com/office/drawing/2014/main" xmlns="" val="722335746"/>
                  </a:ext>
                </a:extLst>
              </a:tr>
              <a:tr h="564180">
                <a:tc>
                  <a:txBody>
                    <a:bodyPr/>
                    <a:lstStyle/>
                    <a:p>
                      <a:r>
                        <a:rPr lang="en-GB" sz="2400" dirty="0" smtClean="0"/>
                        <a:t>2011</a:t>
                      </a:r>
                      <a:endParaRPr lang="en-GB" sz="2400" dirty="0"/>
                    </a:p>
                  </a:txBody>
                  <a:tcPr/>
                </a:tc>
                <a:tc>
                  <a:txBody>
                    <a:bodyPr/>
                    <a:lstStyle/>
                    <a:p>
                      <a:r>
                        <a:rPr lang="en-GB" sz="2400" dirty="0" smtClean="0"/>
                        <a:t>1000</a:t>
                      </a:r>
                      <a:endParaRPr lang="en-GB" sz="2400" dirty="0"/>
                    </a:p>
                  </a:txBody>
                  <a:tcPr/>
                </a:tc>
                <a:tc>
                  <a:txBody>
                    <a:bodyPr/>
                    <a:lstStyle/>
                    <a:p>
                      <a:r>
                        <a:rPr lang="en-GB" sz="2400" dirty="0" smtClean="0"/>
                        <a:t>0</a:t>
                      </a:r>
                      <a:endParaRPr lang="en-GB" sz="2400" dirty="0"/>
                    </a:p>
                  </a:txBody>
                  <a:tcPr/>
                </a:tc>
                <a:tc>
                  <a:txBody>
                    <a:bodyPr/>
                    <a:lstStyle/>
                    <a:p>
                      <a:r>
                        <a:rPr lang="en-GB" sz="2400" dirty="0" smtClean="0"/>
                        <a:t>1000</a:t>
                      </a:r>
                      <a:endParaRPr lang="en-GB" sz="2400" dirty="0"/>
                    </a:p>
                  </a:txBody>
                  <a:tcPr/>
                </a:tc>
                <a:extLst>
                  <a:ext uri="{0D108BD9-81ED-4DB2-BD59-A6C34878D82A}">
                    <a16:rowId xmlns:a16="http://schemas.microsoft.com/office/drawing/2014/main" xmlns="" val="3684252144"/>
                  </a:ext>
                </a:extLst>
              </a:tr>
              <a:tr h="564180">
                <a:tc>
                  <a:txBody>
                    <a:bodyPr/>
                    <a:lstStyle/>
                    <a:p>
                      <a:r>
                        <a:rPr lang="en-GB" sz="2800" dirty="0" smtClean="0"/>
                        <a:t>2012</a:t>
                      </a:r>
                      <a:endParaRPr lang="en-GB" sz="2800" dirty="0"/>
                    </a:p>
                  </a:txBody>
                  <a:tcPr/>
                </a:tc>
                <a:tc>
                  <a:txBody>
                    <a:bodyPr/>
                    <a:lstStyle/>
                    <a:p>
                      <a:r>
                        <a:rPr lang="en-GB" sz="2800" dirty="0" smtClean="0"/>
                        <a:t>995</a:t>
                      </a:r>
                      <a:endParaRPr lang="en-GB" sz="2800" dirty="0"/>
                    </a:p>
                  </a:txBody>
                  <a:tcPr/>
                </a:tc>
                <a:tc>
                  <a:txBody>
                    <a:bodyPr/>
                    <a:lstStyle/>
                    <a:p>
                      <a:r>
                        <a:rPr lang="en-GB" sz="2800" dirty="0" smtClean="0"/>
                        <a:t>5</a:t>
                      </a:r>
                      <a:endParaRPr lang="en-GB" sz="2800" dirty="0"/>
                    </a:p>
                  </a:txBody>
                  <a:tcPr/>
                </a:tc>
                <a:tc>
                  <a:txBody>
                    <a:bodyPr/>
                    <a:lstStyle/>
                    <a:p>
                      <a:r>
                        <a:rPr lang="en-GB" sz="2800" dirty="0" smtClean="0"/>
                        <a:t>1000</a:t>
                      </a:r>
                      <a:endParaRPr lang="en-GB" sz="2800" dirty="0"/>
                    </a:p>
                  </a:txBody>
                  <a:tcPr/>
                </a:tc>
                <a:extLst>
                  <a:ext uri="{0D108BD9-81ED-4DB2-BD59-A6C34878D82A}">
                    <a16:rowId xmlns:a16="http://schemas.microsoft.com/office/drawing/2014/main" xmlns="" val="2856568476"/>
                  </a:ext>
                </a:extLst>
              </a:tr>
            </a:tbl>
          </a:graphicData>
        </a:graphic>
      </p:graphicFrame>
    </p:spTree>
    <p:extLst>
      <p:ext uri="{BB962C8B-B14F-4D97-AF65-F5344CB8AC3E}">
        <p14:creationId xmlns:p14="http://schemas.microsoft.com/office/powerpoint/2010/main" val="119460316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Data Checking</a:t>
            </a:r>
            <a:endParaRPr lang="en-GB" b="1" dirty="0"/>
          </a:p>
        </p:txBody>
      </p:sp>
      <p:sp>
        <p:nvSpPr>
          <p:cNvPr id="3" name="Content Placeholder 2"/>
          <p:cNvSpPr>
            <a:spLocks noGrp="1"/>
          </p:cNvSpPr>
          <p:nvPr>
            <p:ph idx="1"/>
          </p:nvPr>
        </p:nvSpPr>
        <p:spPr>
          <a:xfrm>
            <a:off x="498474" y="1412776"/>
            <a:ext cx="8177982" cy="4752528"/>
          </a:xfrm>
        </p:spPr>
        <p:txBody>
          <a:bodyPr>
            <a:normAutofit/>
          </a:bodyPr>
          <a:lstStyle/>
          <a:p>
            <a:r>
              <a:rPr lang="en-GB" dirty="0" smtClean="0"/>
              <a:t>If numbers are not as expected based on</a:t>
            </a:r>
          </a:p>
          <a:p>
            <a:pPr lvl="1"/>
            <a:r>
              <a:rPr lang="en-GB" dirty="0" smtClean="0"/>
              <a:t>Archived Congenital Anomaly case file</a:t>
            </a:r>
          </a:p>
          <a:p>
            <a:pPr lvl="1"/>
            <a:r>
              <a:rPr lang="en-GB" dirty="0" smtClean="0"/>
              <a:t>Frequency tables based on external databases (e.g. the Mortality database)</a:t>
            </a:r>
          </a:p>
          <a:p>
            <a:pPr lvl="1"/>
            <a:r>
              <a:rPr lang="en-GB" dirty="0" smtClean="0"/>
              <a:t>Other European sources such as EUROPERISTAT infant mortality rates</a:t>
            </a:r>
          </a:p>
          <a:p>
            <a:pPr lvl="1"/>
            <a:endParaRPr lang="en-GB" dirty="0" smtClean="0"/>
          </a:p>
          <a:p>
            <a:r>
              <a:rPr lang="en-GB" dirty="0" smtClean="0"/>
              <a:t>Check with the data provider that:</a:t>
            </a:r>
          </a:p>
          <a:p>
            <a:pPr lvl="1"/>
            <a:r>
              <a:rPr lang="en-GB" dirty="0" smtClean="0"/>
              <a:t>Duplicates have been removed</a:t>
            </a:r>
          </a:p>
          <a:p>
            <a:pPr lvl="1"/>
            <a:r>
              <a:rPr lang="en-GB" dirty="0" smtClean="0"/>
              <a:t>The external database is in the correct structure i.e. one row per case (for mortality)</a:t>
            </a:r>
          </a:p>
          <a:p>
            <a:pPr lvl="1"/>
            <a:r>
              <a:rPr lang="en-GB" dirty="0" smtClean="0"/>
              <a:t>Double counting has not occurred i.e. cases coded with ICD9 and ICD10 codes counted twice</a:t>
            </a:r>
          </a:p>
          <a:p>
            <a:pPr lvl="1"/>
            <a:r>
              <a:rPr lang="en-GB" dirty="0" smtClean="0"/>
              <a:t>Cases have unique ID</a:t>
            </a:r>
          </a:p>
          <a:p>
            <a:pPr lvl="1"/>
            <a:endParaRPr lang="en-GB" dirty="0" smtClean="0"/>
          </a:p>
          <a:p>
            <a:endParaRPr lang="en-GB" dirty="0" smtClean="0"/>
          </a:p>
        </p:txBody>
      </p:sp>
    </p:spTree>
    <p:extLst>
      <p:ext uri="{BB962C8B-B14F-4D97-AF65-F5344CB8AC3E}">
        <p14:creationId xmlns:p14="http://schemas.microsoft.com/office/powerpoint/2010/main" val="111269374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91680" y="2733278"/>
            <a:ext cx="4915272" cy="1271786"/>
          </a:xfrm>
        </p:spPr>
        <p:txBody>
          <a:bodyPr/>
          <a:lstStyle/>
          <a:p>
            <a:r>
              <a:rPr lang="en-GB" dirty="0" smtClean="0"/>
              <a:t>Standardisation</a:t>
            </a:r>
            <a:endParaRPr lang="en-GB" dirty="0"/>
          </a:p>
        </p:txBody>
      </p:sp>
    </p:spTree>
    <p:extLst>
      <p:ext uri="{BB962C8B-B14F-4D97-AF65-F5344CB8AC3E}">
        <p14:creationId xmlns:p14="http://schemas.microsoft.com/office/powerpoint/2010/main" val="66576389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9396536" cy="6858000"/>
          </a:xfrm>
          <a:prstGeom prst="rect">
            <a:avLst/>
          </a:prstGeom>
        </p:spPr>
      </p:pic>
    </p:spTree>
    <p:extLst>
      <p:ext uri="{BB962C8B-B14F-4D97-AF65-F5344CB8AC3E}">
        <p14:creationId xmlns:p14="http://schemas.microsoft.com/office/powerpoint/2010/main" val="418762796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7504" y="116632"/>
            <a:ext cx="9036496" cy="6741368"/>
          </a:xfrm>
          <a:prstGeom prst="rect">
            <a:avLst/>
          </a:prstGeom>
        </p:spPr>
      </p:pic>
    </p:spTree>
    <p:extLst>
      <p:ext uri="{BB962C8B-B14F-4D97-AF65-F5344CB8AC3E}">
        <p14:creationId xmlns:p14="http://schemas.microsoft.com/office/powerpoint/2010/main" val="16949837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69461730"/>
              </p:ext>
            </p:extLst>
          </p:nvPr>
        </p:nvGraphicFramePr>
        <p:xfrm>
          <a:off x="179511" y="116641"/>
          <a:ext cx="8784978" cy="6674561"/>
        </p:xfrm>
        <a:graphic>
          <a:graphicData uri="http://schemas.openxmlformats.org/drawingml/2006/table">
            <a:tbl>
              <a:tblPr>
                <a:tableStyleId>{5C22544A-7EE6-4342-B048-85BDC9FD1C3A}</a:tableStyleId>
              </a:tblPr>
              <a:tblGrid>
                <a:gridCol w="2088233">
                  <a:extLst>
                    <a:ext uri="{9D8B030D-6E8A-4147-A177-3AD203B41FA5}">
                      <a16:colId xmlns:a16="http://schemas.microsoft.com/office/drawing/2014/main" xmlns="" val="1601598115"/>
                    </a:ext>
                  </a:extLst>
                </a:gridCol>
                <a:gridCol w="2160240">
                  <a:extLst>
                    <a:ext uri="{9D8B030D-6E8A-4147-A177-3AD203B41FA5}">
                      <a16:colId xmlns:a16="http://schemas.microsoft.com/office/drawing/2014/main" xmlns="" val="1398009822"/>
                    </a:ext>
                  </a:extLst>
                </a:gridCol>
                <a:gridCol w="4536505">
                  <a:extLst>
                    <a:ext uri="{9D8B030D-6E8A-4147-A177-3AD203B41FA5}">
                      <a16:colId xmlns:a16="http://schemas.microsoft.com/office/drawing/2014/main" xmlns="" val="877689098"/>
                    </a:ext>
                  </a:extLst>
                </a:gridCol>
              </a:tblGrid>
              <a:tr h="360000">
                <a:tc>
                  <a:txBody>
                    <a:bodyPr/>
                    <a:lstStyle/>
                    <a:p>
                      <a:pPr algn="l" fontAlgn="b"/>
                      <a:r>
                        <a:rPr lang="en-GB" sz="2000" b="1" u="none" strike="noStrike" dirty="0">
                          <a:effectLst/>
                        </a:rPr>
                        <a:t>Centre</a:t>
                      </a:r>
                      <a:endParaRPr lang="en-GB" sz="2000" b="1" i="0" u="none" strike="noStrike" dirty="0">
                        <a:solidFill>
                          <a:srgbClr val="FFFFFF"/>
                        </a:solidFill>
                        <a:effectLst/>
                        <a:latin typeface="Calibri" panose="020F0502020204030204" pitchFamily="34" charset="0"/>
                      </a:endParaRPr>
                    </a:p>
                  </a:txBody>
                  <a:tcPr marL="5921" marR="5921" marT="5921" marB="0" anchor="b"/>
                </a:tc>
                <a:tc>
                  <a:txBody>
                    <a:bodyPr/>
                    <a:lstStyle/>
                    <a:p>
                      <a:pPr algn="l" fontAlgn="b"/>
                      <a:r>
                        <a:rPr lang="en-GB" sz="2000" b="1" u="none" strike="noStrike" dirty="0">
                          <a:effectLst/>
                        </a:rPr>
                        <a:t>Variable name</a:t>
                      </a:r>
                      <a:endParaRPr lang="en-GB" sz="2000" b="1" i="0" u="none" strike="noStrike" dirty="0">
                        <a:solidFill>
                          <a:srgbClr val="FFFFFF"/>
                        </a:solidFill>
                        <a:effectLst/>
                        <a:latin typeface="Calibri" panose="020F0502020204030204" pitchFamily="34" charset="0"/>
                      </a:endParaRPr>
                    </a:p>
                  </a:txBody>
                  <a:tcPr marL="5921" marR="5921" marT="5921" marB="0" anchor="b"/>
                </a:tc>
                <a:tc>
                  <a:txBody>
                    <a:bodyPr/>
                    <a:lstStyle/>
                    <a:p>
                      <a:pPr algn="l" fontAlgn="b"/>
                      <a:r>
                        <a:rPr lang="en-GB" sz="2000" b="1" u="none" strike="noStrike" dirty="0">
                          <a:effectLst/>
                        </a:rPr>
                        <a:t>Existing code values</a:t>
                      </a:r>
                      <a:endParaRPr lang="en-GB" sz="2000" b="1" i="0" u="none" strike="noStrike" dirty="0">
                        <a:solidFill>
                          <a:srgbClr val="FFFFFF"/>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77401017"/>
                  </a:ext>
                </a:extLst>
              </a:tr>
              <a:tr h="360000">
                <a:tc>
                  <a:txBody>
                    <a:bodyPr/>
                    <a:lstStyle/>
                    <a:p>
                      <a:pPr algn="l" fontAlgn="b"/>
                      <a:r>
                        <a:rPr lang="en-GB" sz="1800" u="none" strike="noStrike" dirty="0">
                          <a:effectLst/>
                        </a:rPr>
                        <a:t>Basque Country </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SEXO</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1=Male; 6=Female</a:t>
                      </a:r>
                      <a:endParaRPr lang="en-GB" sz="1800" b="0" i="0" u="none" strike="noStrike">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4202249174"/>
                  </a:ext>
                </a:extLst>
              </a:tr>
              <a:tr h="360000">
                <a:tc>
                  <a:txBody>
                    <a:bodyPr/>
                    <a:lstStyle/>
                    <a:p>
                      <a:pPr algn="l" fontAlgn="b"/>
                      <a:r>
                        <a:rPr lang="en-GB" sz="1800" u="none" strike="noStrike" dirty="0" smtClean="0">
                          <a:effectLst/>
                        </a:rPr>
                        <a:t>Malta</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gender</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M=male, F=female</a:t>
                      </a:r>
                      <a:endParaRPr lang="en-GB" sz="1800" b="0" i="0" u="none" strike="noStrike">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2443923006"/>
                  </a:ext>
                </a:extLst>
              </a:tr>
              <a:tr h="360000">
                <a:tc>
                  <a:txBody>
                    <a:bodyPr/>
                    <a:lstStyle/>
                    <a:p>
                      <a:pPr algn="l" fontAlgn="b"/>
                      <a:r>
                        <a:rPr lang="en-GB" sz="1800" u="none" strike="noStrike" dirty="0" smtClean="0">
                          <a:effectLst/>
                        </a:rPr>
                        <a:t>Odense</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C_SEX </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err="1">
                          <a:effectLst/>
                        </a:rPr>
                        <a:t>Maend</a:t>
                      </a:r>
                      <a:r>
                        <a:rPr lang="en-GB" sz="1800" u="none" strike="noStrike" dirty="0">
                          <a:effectLst/>
                        </a:rPr>
                        <a:t> = </a:t>
                      </a:r>
                      <a:r>
                        <a:rPr lang="en-GB" sz="1800" u="none" strike="noStrike" dirty="0" smtClean="0">
                          <a:effectLst/>
                        </a:rPr>
                        <a:t>male, </a:t>
                      </a:r>
                      <a:r>
                        <a:rPr lang="en-GB" sz="1800" u="none" strike="noStrike" dirty="0" err="1" smtClean="0">
                          <a:effectLst/>
                        </a:rPr>
                        <a:t>Kvinder</a:t>
                      </a:r>
                      <a:r>
                        <a:rPr lang="en-GB" sz="1800" u="none" strike="noStrike" dirty="0" smtClean="0">
                          <a:effectLst/>
                        </a:rPr>
                        <a:t> </a:t>
                      </a:r>
                      <a:r>
                        <a:rPr lang="en-GB" sz="1800" u="none" strike="noStrike" dirty="0">
                          <a:effectLst/>
                        </a:rPr>
                        <a:t>= 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746164837"/>
                  </a:ext>
                </a:extLst>
              </a:tr>
              <a:tr h="360000">
                <a:tc>
                  <a:txBody>
                    <a:bodyPr/>
                    <a:lstStyle/>
                    <a:p>
                      <a:pPr algn="l" fontAlgn="b"/>
                      <a:r>
                        <a:rPr lang="en-GB" sz="1800" u="none" strike="noStrike" dirty="0" smtClean="0">
                          <a:effectLst/>
                        </a:rPr>
                        <a:t>Wales</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DEC_SEX_CD</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=Male, 2 =Female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2810246468"/>
                  </a:ext>
                </a:extLst>
              </a:tr>
              <a:tr h="360000">
                <a:tc>
                  <a:txBody>
                    <a:bodyPr/>
                    <a:lstStyle/>
                    <a:p>
                      <a:pPr algn="l" fontAlgn="b"/>
                      <a:r>
                        <a:rPr lang="en-GB" sz="1800" u="none" strike="noStrike" dirty="0">
                          <a:effectLst/>
                        </a:rPr>
                        <a:t>Valencia </a:t>
                      </a:r>
                      <a:r>
                        <a:rPr lang="en-GB" sz="1800" u="none" strike="noStrike" dirty="0" smtClean="0">
                          <a:effectLst/>
                        </a:rPr>
                        <a:t>Region</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SEXO</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Number: 1=male, 6= 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844086869"/>
                  </a:ext>
                </a:extLst>
              </a:tr>
              <a:tr h="360000">
                <a:tc>
                  <a:txBody>
                    <a:bodyPr/>
                    <a:lstStyle/>
                    <a:p>
                      <a:pPr algn="l" fontAlgn="b"/>
                      <a:r>
                        <a:rPr lang="en-GB" sz="1800" u="none" strike="noStrike" dirty="0" smtClean="0">
                          <a:effectLst/>
                        </a:rPr>
                        <a:t>Ukraine</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CH_SEX</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 Male; 2 = Female; 3 = Undetermined</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1349705599"/>
                  </a:ext>
                </a:extLst>
              </a:tr>
              <a:tr h="360000">
                <a:tc>
                  <a:txBody>
                    <a:bodyPr/>
                    <a:lstStyle/>
                    <a:p>
                      <a:pPr algn="l" fontAlgn="b"/>
                      <a:r>
                        <a:rPr lang="en-GB" sz="1800" u="none" strike="noStrike" dirty="0">
                          <a:effectLst/>
                        </a:rPr>
                        <a:t>Saxony </a:t>
                      </a:r>
                      <a:r>
                        <a:rPr lang="en-GB" sz="1800" u="none" strike="noStrike" dirty="0" err="1">
                          <a:effectLst/>
                        </a:rPr>
                        <a:t>Anhalt</a:t>
                      </a:r>
                      <a:r>
                        <a:rPr lang="en-GB" sz="1800" u="none" strike="noStrike" dirty="0">
                          <a:effectLst/>
                        </a:rPr>
                        <a:t> </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EF306</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male;  2= 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918133604"/>
                  </a:ext>
                </a:extLst>
              </a:tr>
              <a:tr h="360000">
                <a:tc>
                  <a:txBody>
                    <a:bodyPr/>
                    <a:lstStyle/>
                    <a:p>
                      <a:pPr algn="l" fontAlgn="b"/>
                      <a:r>
                        <a:rPr lang="en-GB" sz="1800" u="none" strike="noStrike" dirty="0" smtClean="0">
                          <a:effectLst/>
                        </a:rPr>
                        <a:t>Zagreb</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GENDER</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M/1 = Male; F/2 = 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2947649315"/>
                  </a:ext>
                </a:extLst>
              </a:tr>
              <a:tr h="360000">
                <a:tc>
                  <a:txBody>
                    <a:bodyPr/>
                    <a:lstStyle/>
                    <a:p>
                      <a:pPr algn="l" fontAlgn="b"/>
                      <a:r>
                        <a:rPr lang="en-GB" sz="1800" u="none" strike="noStrike" dirty="0" smtClean="0">
                          <a:effectLst/>
                        </a:rPr>
                        <a:t>Paris</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SexeDefunt</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a:t>
                      </a:r>
                      <a:r>
                        <a:rPr lang="en-GB" sz="1800" u="none" strike="noStrike" dirty="0" err="1">
                          <a:effectLst/>
                        </a:rPr>
                        <a:t>masculin</a:t>
                      </a:r>
                      <a:r>
                        <a:rPr lang="en-GB" sz="1800" u="none" strike="noStrike" dirty="0">
                          <a:effectLst/>
                        </a:rPr>
                        <a:t>, 2=</a:t>
                      </a:r>
                      <a:r>
                        <a:rPr lang="en-GB" sz="1800" u="none" strike="noStrike" dirty="0" err="1">
                          <a:effectLst/>
                        </a:rPr>
                        <a:t>féminin</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972820105"/>
                  </a:ext>
                </a:extLst>
              </a:tr>
              <a:tr h="360000">
                <a:tc>
                  <a:txBody>
                    <a:bodyPr/>
                    <a:lstStyle/>
                    <a:p>
                      <a:pPr algn="l" fontAlgn="b"/>
                      <a:r>
                        <a:rPr lang="en-GB" sz="1800" u="none" strike="noStrike" dirty="0">
                          <a:effectLst/>
                        </a:rPr>
                        <a:t>N </a:t>
                      </a:r>
                      <a:r>
                        <a:rPr lang="en-GB" sz="1800" u="none" strike="noStrike" dirty="0" smtClean="0">
                          <a:effectLst/>
                        </a:rPr>
                        <a:t>Netherlands</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geslacht</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male, 2= 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1499209069"/>
                  </a:ext>
                </a:extLst>
              </a:tr>
              <a:tr h="360000">
                <a:tc>
                  <a:txBody>
                    <a:bodyPr/>
                    <a:lstStyle/>
                    <a:p>
                      <a:pPr algn="l" fontAlgn="b"/>
                      <a:r>
                        <a:rPr lang="en-GB" sz="1800" u="none" strike="noStrike" dirty="0" smtClean="0">
                          <a:effectLst/>
                        </a:rPr>
                        <a:t>Antwerp</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SEX</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a:t>
                      </a:r>
                      <a:r>
                        <a:rPr lang="en-GB" sz="1800" u="none" strike="noStrike" dirty="0" smtClean="0">
                          <a:effectLst/>
                        </a:rPr>
                        <a:t>Male, 2 Female,</a:t>
                      </a:r>
                      <a:r>
                        <a:rPr lang="en-GB" sz="1800" u="none" strike="noStrike" baseline="0" dirty="0" smtClean="0">
                          <a:effectLst/>
                        </a:rPr>
                        <a:t> </a:t>
                      </a:r>
                      <a:r>
                        <a:rPr lang="en-GB" sz="1800" u="none" strike="noStrike" dirty="0" smtClean="0">
                          <a:effectLst/>
                        </a:rPr>
                        <a:t>3 </a:t>
                      </a:r>
                      <a:r>
                        <a:rPr lang="en-GB" sz="1800" u="none" strike="noStrike" dirty="0">
                          <a:effectLst/>
                        </a:rPr>
                        <a:t>Not known</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3499267464"/>
                  </a:ext>
                </a:extLst>
              </a:tr>
              <a:tr h="360000">
                <a:tc>
                  <a:txBody>
                    <a:bodyPr/>
                    <a:lstStyle/>
                    <a:p>
                      <a:pPr algn="l" fontAlgn="b"/>
                      <a:r>
                        <a:rPr lang="en-GB" sz="1800" u="none" strike="noStrike" dirty="0">
                          <a:effectLst/>
                        </a:rPr>
                        <a:t>Emilia Romagna </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SEX / SEX</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M = </a:t>
                      </a:r>
                      <a:r>
                        <a:rPr lang="en-GB" sz="1800" u="none" strike="noStrike" dirty="0" smtClean="0">
                          <a:effectLst/>
                        </a:rPr>
                        <a:t>Male, F </a:t>
                      </a:r>
                      <a:r>
                        <a:rPr lang="en-GB" sz="1800" u="none" strike="noStrike" dirty="0">
                          <a:effectLst/>
                        </a:rPr>
                        <a:t>= </a:t>
                      </a:r>
                      <a:r>
                        <a:rPr lang="en-GB" sz="1800" u="none" strike="noStrike" dirty="0" smtClean="0">
                          <a:effectLst/>
                        </a:rPr>
                        <a:t>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2547456659"/>
                  </a:ext>
                </a:extLst>
              </a:tr>
              <a:tr h="360000">
                <a:tc>
                  <a:txBody>
                    <a:bodyPr/>
                    <a:lstStyle/>
                    <a:p>
                      <a:pPr algn="l" fontAlgn="b"/>
                      <a:r>
                        <a:rPr lang="en-GB" sz="1800" u="none" strike="noStrike" dirty="0" smtClean="0">
                          <a:effectLst/>
                        </a:rPr>
                        <a:t>Finland</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KVUOSI</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a:t>
                      </a:r>
                      <a:r>
                        <a:rPr lang="en-GB" sz="1800" u="none" strike="noStrike" dirty="0" smtClean="0">
                          <a:effectLst/>
                        </a:rPr>
                        <a:t>Male, 2 </a:t>
                      </a:r>
                      <a:r>
                        <a:rPr lang="en-GB" sz="1800" u="none" strike="noStrike" dirty="0">
                          <a:effectLst/>
                        </a:rPr>
                        <a:t>Female</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2819712019"/>
                  </a:ext>
                </a:extLst>
              </a:tr>
              <a:tr h="360000">
                <a:tc>
                  <a:txBody>
                    <a:bodyPr/>
                    <a:lstStyle/>
                    <a:p>
                      <a:pPr algn="l" fontAlgn="b"/>
                      <a:r>
                        <a:rPr lang="en-GB" sz="1800" u="none" strike="noStrike">
                          <a:effectLst/>
                        </a:rPr>
                        <a:t>Binocar</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sex</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 </a:t>
                      </a:r>
                      <a:r>
                        <a:rPr lang="en-GB" sz="1800" u="none" strike="noStrike" dirty="0" smtClean="0">
                          <a:effectLst/>
                        </a:rPr>
                        <a:t>Male, 2 </a:t>
                      </a:r>
                      <a:r>
                        <a:rPr lang="en-GB" sz="1800" u="none" strike="noStrike" dirty="0">
                          <a:effectLst/>
                        </a:rPr>
                        <a:t>= </a:t>
                      </a:r>
                      <a:r>
                        <a:rPr lang="en-GB" sz="1800" u="none" strike="noStrike" dirty="0" smtClean="0">
                          <a:effectLst/>
                        </a:rPr>
                        <a:t>Female, 9 </a:t>
                      </a:r>
                      <a:r>
                        <a:rPr lang="en-GB" sz="1800" u="none" strike="noStrike" dirty="0">
                          <a:effectLst/>
                        </a:rPr>
                        <a:t>= Not specified</a:t>
                      </a:r>
                      <a:br>
                        <a:rPr lang="en-GB" sz="1800" u="none" strike="noStrike" dirty="0">
                          <a:effectLst/>
                        </a:rPr>
                      </a:br>
                      <a:r>
                        <a:rPr lang="en-GB" sz="1800" u="none" strike="noStrike" dirty="0">
                          <a:effectLst/>
                        </a:rPr>
                        <a:t>0 = Not known</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358189010"/>
                  </a:ext>
                </a:extLst>
              </a:tr>
              <a:tr h="360000">
                <a:tc>
                  <a:txBody>
                    <a:bodyPr/>
                    <a:lstStyle/>
                    <a:p>
                      <a:pPr algn="l" fontAlgn="b"/>
                      <a:r>
                        <a:rPr lang="en-GB" sz="1800" u="none" strike="noStrike" dirty="0">
                          <a:effectLst/>
                        </a:rPr>
                        <a:t>Norway </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KJONN</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 = </a:t>
                      </a:r>
                      <a:r>
                        <a:rPr lang="en-GB" sz="1800" u="none" strike="noStrike" dirty="0" smtClean="0">
                          <a:effectLst/>
                        </a:rPr>
                        <a:t>Boy, 2 </a:t>
                      </a:r>
                      <a:r>
                        <a:rPr lang="en-GB" sz="1800" u="none" strike="noStrike" dirty="0">
                          <a:effectLst/>
                        </a:rPr>
                        <a:t>= </a:t>
                      </a:r>
                      <a:r>
                        <a:rPr lang="en-GB" sz="1800" u="none" strike="noStrike" dirty="0" smtClean="0">
                          <a:effectLst/>
                        </a:rPr>
                        <a:t>Girl, 3 </a:t>
                      </a:r>
                      <a:r>
                        <a:rPr lang="en-GB" sz="1800" u="none" strike="noStrike" dirty="0">
                          <a:effectLst/>
                        </a:rPr>
                        <a:t>= Information missing</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3738025567"/>
                  </a:ext>
                </a:extLst>
              </a:tr>
              <a:tr h="360000">
                <a:tc>
                  <a:txBody>
                    <a:bodyPr/>
                    <a:lstStyle/>
                    <a:p>
                      <a:pPr algn="l" fontAlgn="b"/>
                      <a:r>
                        <a:rPr lang="en-GB" sz="1800" u="none" strike="noStrike" dirty="0">
                          <a:effectLst/>
                        </a:rPr>
                        <a:t>Isle de Reunion </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SexeDefunt</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a:t>
                      </a:r>
                      <a:r>
                        <a:rPr lang="en-GB" sz="1800" u="none" strike="noStrike" dirty="0" err="1">
                          <a:effectLst/>
                        </a:rPr>
                        <a:t>masculin</a:t>
                      </a:r>
                      <a:r>
                        <a:rPr lang="en-GB" sz="1800" u="none" strike="noStrike" dirty="0">
                          <a:effectLst/>
                        </a:rPr>
                        <a:t>, 2=</a:t>
                      </a:r>
                      <a:r>
                        <a:rPr lang="en-GB" sz="1800" u="none" strike="noStrike" dirty="0" err="1">
                          <a:effectLst/>
                        </a:rPr>
                        <a:t>féminin</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3587333604"/>
                  </a:ext>
                </a:extLst>
              </a:tr>
              <a:tr h="360000">
                <a:tc>
                  <a:txBody>
                    <a:bodyPr/>
                    <a:lstStyle/>
                    <a:p>
                      <a:pPr algn="l" fontAlgn="b"/>
                      <a:r>
                        <a:rPr lang="en-GB" sz="1800" u="none" strike="noStrike" dirty="0">
                          <a:effectLst/>
                        </a:rPr>
                        <a:t>Tuscany </a:t>
                      </a:r>
                      <a:endParaRPr lang="en-GB" sz="1800" b="0" i="0" u="none" strike="noStrike" dirty="0">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a:effectLst/>
                        </a:rPr>
                        <a:t>SESSO</a:t>
                      </a:r>
                      <a:endParaRPr lang="en-GB" sz="1800" b="0" i="0" u="none" strike="noStrike">
                        <a:solidFill>
                          <a:srgbClr val="000000"/>
                        </a:solidFill>
                        <a:effectLst/>
                        <a:latin typeface="Calibri" panose="020F0502020204030204" pitchFamily="34" charset="0"/>
                      </a:endParaRPr>
                    </a:p>
                  </a:txBody>
                  <a:tcPr marL="5921" marR="5921" marT="5921" marB="0" anchor="b"/>
                </a:tc>
                <a:tc>
                  <a:txBody>
                    <a:bodyPr/>
                    <a:lstStyle/>
                    <a:p>
                      <a:pPr algn="l" fontAlgn="b"/>
                      <a:r>
                        <a:rPr lang="en-GB" sz="1800" u="none" strike="noStrike" dirty="0">
                          <a:effectLst/>
                        </a:rPr>
                        <a:t>1=M, 2= F</a:t>
                      </a:r>
                      <a:endParaRPr lang="en-GB" sz="1800" b="0" i="0" u="none" strike="noStrike" dirty="0">
                        <a:solidFill>
                          <a:srgbClr val="000000"/>
                        </a:solidFill>
                        <a:effectLst/>
                        <a:latin typeface="Calibri" panose="020F0502020204030204" pitchFamily="34" charset="0"/>
                      </a:endParaRPr>
                    </a:p>
                  </a:txBody>
                  <a:tcPr marL="5921" marR="5921" marT="5921" marB="0" anchor="b"/>
                </a:tc>
                <a:extLst>
                  <a:ext uri="{0D108BD9-81ED-4DB2-BD59-A6C34878D82A}">
                    <a16:rowId xmlns:a16="http://schemas.microsoft.com/office/drawing/2014/main" xmlns="" val="3146918474"/>
                  </a:ext>
                </a:extLst>
              </a:tr>
            </a:tbl>
          </a:graphicData>
        </a:graphic>
      </p:graphicFrame>
    </p:spTree>
    <p:extLst>
      <p:ext uri="{BB962C8B-B14F-4D97-AF65-F5344CB8AC3E}">
        <p14:creationId xmlns:p14="http://schemas.microsoft.com/office/powerpoint/2010/main" val="210578641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32656"/>
            <a:ext cx="7556313" cy="568642"/>
          </a:xfrm>
        </p:spPr>
        <p:txBody>
          <a:bodyPr/>
          <a:lstStyle/>
          <a:p>
            <a:r>
              <a:rPr lang="en-GB" dirty="0" smtClean="0"/>
              <a:t>Background</a:t>
            </a:r>
            <a:endParaRPr lang="en-GB" dirty="0"/>
          </a:p>
        </p:txBody>
      </p:sp>
      <p:sp>
        <p:nvSpPr>
          <p:cNvPr id="3" name="Content Placeholder 2"/>
          <p:cNvSpPr>
            <a:spLocks noGrp="1"/>
          </p:cNvSpPr>
          <p:nvPr>
            <p:ph idx="1"/>
          </p:nvPr>
        </p:nvSpPr>
        <p:spPr>
          <a:xfrm>
            <a:off x="498474" y="1124744"/>
            <a:ext cx="7961958" cy="5184576"/>
          </a:xfrm>
        </p:spPr>
        <p:txBody>
          <a:bodyPr>
            <a:normAutofit/>
          </a:bodyPr>
          <a:lstStyle/>
          <a:p>
            <a:pPr marL="468000" indent="-468000" algn="just">
              <a:spcAft>
                <a:spcPts val="1200"/>
              </a:spcAft>
              <a:buFont typeface="Arial" charset="0"/>
              <a:buChar char="•"/>
              <a:defRPr/>
            </a:pPr>
            <a:r>
              <a:rPr lang="en-GB" altLang="en-US" dirty="0"/>
              <a:t>22 EUROCAT registries in 14 European countries will link their </a:t>
            </a:r>
            <a:r>
              <a:rPr lang="en-GB" altLang="en-US" dirty="0" smtClean="0"/>
              <a:t>congenital anomaly (CA) data </a:t>
            </a:r>
            <a:r>
              <a:rPr lang="en-GB" altLang="en-US" dirty="0"/>
              <a:t>to mortality, hospital discharge, prescription and educational databases</a:t>
            </a:r>
          </a:p>
          <a:p>
            <a:pPr marL="468000" indent="-468000" algn="just">
              <a:spcAft>
                <a:spcPts val="1200"/>
              </a:spcAft>
              <a:buFont typeface="Arial" charset="0"/>
              <a:buChar char="•"/>
              <a:defRPr/>
            </a:pPr>
            <a:r>
              <a:rPr lang="en-GB" dirty="0"/>
              <a:t>Data on CAs are standardised across the EUROCAT network; information on mortality, morbidity and educational outcomes are not  </a:t>
            </a:r>
            <a:endParaRPr lang="en-GB" dirty="0" smtClean="0"/>
          </a:p>
          <a:p>
            <a:pPr marL="0" indent="0">
              <a:buNone/>
              <a:defRPr/>
            </a:pPr>
            <a:r>
              <a:rPr lang="en-GB" sz="2400" dirty="0" smtClean="0"/>
              <a:t>Objectives:</a:t>
            </a:r>
          </a:p>
          <a:p>
            <a:pPr marL="457200" indent="-457200">
              <a:buFont typeface="Arial" panose="020B0604020202020204" pitchFamily="34" charset="0"/>
              <a:buChar char="•"/>
              <a:defRPr/>
            </a:pPr>
            <a:r>
              <a:rPr lang="en-GB" dirty="0" smtClean="0"/>
              <a:t>To </a:t>
            </a:r>
            <a:r>
              <a:rPr lang="en-GB" dirty="0"/>
              <a:t>create a </a:t>
            </a:r>
            <a:r>
              <a:rPr lang="en-GB" sz="2400" b="1" dirty="0"/>
              <a:t>common data model </a:t>
            </a:r>
            <a:r>
              <a:rPr lang="en-GB" dirty="0"/>
              <a:t>that transforms key variables in local databases to </a:t>
            </a:r>
            <a:r>
              <a:rPr lang="en-GB" b="1" dirty="0"/>
              <a:t>standardised formats</a:t>
            </a:r>
          </a:p>
          <a:p>
            <a:pPr marL="457200" indent="-457200">
              <a:buFont typeface="Arial" panose="020B0604020202020204" pitchFamily="34" charset="0"/>
              <a:buChar char="•"/>
              <a:defRPr/>
            </a:pPr>
            <a:r>
              <a:rPr lang="en-GB" dirty="0"/>
              <a:t>To enable each registry to create a linked standardised dataset</a:t>
            </a:r>
            <a:endParaRPr lang="en-GB" altLang="en-US" dirty="0">
              <a:latin typeface="Arial" charset="0"/>
            </a:endParaRPr>
          </a:p>
          <a:p>
            <a:pPr marL="0" indent="0">
              <a:buNone/>
            </a:pPr>
            <a:endParaRPr lang="en-GB" dirty="0"/>
          </a:p>
        </p:txBody>
      </p:sp>
    </p:spTree>
    <p:extLst>
      <p:ext uri="{BB962C8B-B14F-4D97-AF65-F5344CB8AC3E}">
        <p14:creationId xmlns:p14="http://schemas.microsoft.com/office/powerpoint/2010/main" val="83386935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474" y="484094"/>
            <a:ext cx="8177982" cy="784666"/>
          </a:xfrm>
        </p:spPr>
        <p:txBody>
          <a:bodyPr/>
          <a:lstStyle/>
          <a:p>
            <a:r>
              <a:rPr lang="en-GB" dirty="0" smtClean="0"/>
              <a:t>Standardise linked datasets across registries</a:t>
            </a:r>
            <a:endParaRPr lang="en-GB" dirty="0"/>
          </a:p>
        </p:txBody>
      </p:sp>
      <p:pic>
        <p:nvPicPr>
          <p:cNvPr id="4" name="Content Placeholder 3" descr="The Feedback Questions that Change Everything | Leadership ..."/>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17942" y="2160577"/>
            <a:ext cx="3201930" cy="3240360"/>
          </a:xfrm>
        </p:spPr>
      </p:pic>
      <p:sp>
        <p:nvSpPr>
          <p:cNvPr id="5" name="Content Placeholder 4"/>
          <p:cNvSpPr>
            <a:spLocks noGrp="1"/>
          </p:cNvSpPr>
          <p:nvPr>
            <p:ph sz="half" idx="2"/>
          </p:nvPr>
        </p:nvSpPr>
        <p:spPr>
          <a:xfrm>
            <a:off x="3707904" y="1600200"/>
            <a:ext cx="5436096" cy="4709120"/>
          </a:xfrm>
        </p:spPr>
        <p:txBody>
          <a:bodyPr>
            <a:normAutofit fontScale="92500" lnSpcReduction="10000"/>
          </a:bodyPr>
          <a:lstStyle/>
          <a:p>
            <a:r>
              <a:rPr lang="en-GB" dirty="0" smtClean="0"/>
              <a:t>Standardise variable names</a:t>
            </a:r>
          </a:p>
          <a:p>
            <a:pPr lvl="1"/>
            <a:r>
              <a:rPr lang="en-GB" dirty="0" smtClean="0"/>
              <a:t>L_CH_SEX</a:t>
            </a:r>
          </a:p>
          <a:p>
            <a:r>
              <a:rPr lang="en-GB" dirty="0" smtClean="0"/>
              <a:t>Standardise the variable definition (e.g. medication prescribed is not the same as medication dispensed)</a:t>
            </a:r>
          </a:p>
          <a:p>
            <a:pPr lvl="1"/>
            <a:r>
              <a:rPr lang="en-GB" dirty="0" smtClean="0"/>
              <a:t>Sex of infant</a:t>
            </a:r>
          </a:p>
          <a:p>
            <a:r>
              <a:rPr lang="en-GB" dirty="0" smtClean="0"/>
              <a:t>Standardise variable structure/ format / type, integer, string</a:t>
            </a:r>
          </a:p>
          <a:p>
            <a:pPr lvl="1"/>
            <a:r>
              <a:rPr lang="en-GB" dirty="0" smtClean="0"/>
              <a:t>Integer</a:t>
            </a:r>
          </a:p>
          <a:p>
            <a:r>
              <a:rPr lang="en-GB" dirty="0" smtClean="0"/>
              <a:t>Standardise values</a:t>
            </a:r>
          </a:p>
          <a:p>
            <a:pPr lvl="1"/>
            <a:r>
              <a:rPr lang="en-GB" dirty="0" smtClean="0"/>
              <a:t>1=male, 2=female</a:t>
            </a:r>
          </a:p>
          <a:p>
            <a:r>
              <a:rPr lang="en-GB" b="1" dirty="0" smtClean="0"/>
              <a:t>Local variables remain unchanged </a:t>
            </a:r>
            <a:r>
              <a:rPr lang="en-GB" dirty="0" smtClean="0"/>
              <a:t>i.e. a new variable is created that transforms the local variables to the EUROlinkCAT definition</a:t>
            </a:r>
            <a:endParaRPr lang="en-GB" dirty="0"/>
          </a:p>
        </p:txBody>
      </p:sp>
    </p:spTree>
    <p:extLst>
      <p:ext uri="{BB962C8B-B14F-4D97-AF65-F5344CB8AC3E}">
        <p14:creationId xmlns:p14="http://schemas.microsoft.com/office/powerpoint/2010/main" val="199357707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55776" y="2780928"/>
            <a:ext cx="4915272" cy="1271786"/>
          </a:xfrm>
        </p:spPr>
        <p:txBody>
          <a:bodyPr/>
          <a:lstStyle/>
          <a:p>
            <a:r>
              <a:rPr lang="en-GB" dirty="0" smtClean="0"/>
              <a:t>Summary of overall process</a:t>
            </a:r>
            <a:endParaRPr lang="en-GB" dirty="0"/>
          </a:p>
        </p:txBody>
      </p:sp>
    </p:spTree>
    <p:extLst>
      <p:ext uri="{BB962C8B-B14F-4D97-AF65-F5344CB8AC3E}">
        <p14:creationId xmlns:p14="http://schemas.microsoft.com/office/powerpoint/2010/main" val="236842224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Final steps </a:t>
            </a:r>
            <a:endParaRPr lang="en-GB" dirty="0"/>
          </a:p>
        </p:txBody>
      </p:sp>
      <p:sp>
        <p:nvSpPr>
          <p:cNvPr id="6" name="Content Placeholder 5"/>
          <p:cNvSpPr>
            <a:spLocks noGrp="1"/>
          </p:cNvSpPr>
          <p:nvPr>
            <p:ph idx="1"/>
          </p:nvPr>
        </p:nvSpPr>
        <p:spPr>
          <a:xfrm>
            <a:off x="486510" y="1484784"/>
            <a:ext cx="7556313" cy="4144963"/>
          </a:xfrm>
        </p:spPr>
        <p:txBody>
          <a:bodyPr/>
          <a:lstStyle/>
          <a:p>
            <a:r>
              <a:rPr lang="en-GB" dirty="0" smtClean="0"/>
              <a:t>Secure portal created for data transfer (i.e. tables, crosstabs, Odds Ratio estimates </a:t>
            </a:r>
            <a:r>
              <a:rPr lang="en-GB" dirty="0" err="1" smtClean="0"/>
              <a:t>etc</a:t>
            </a:r>
            <a:r>
              <a:rPr lang="en-GB" dirty="0" smtClean="0"/>
              <a:t> generated from lined data file)</a:t>
            </a:r>
          </a:p>
          <a:p>
            <a:r>
              <a:rPr lang="en-GB" dirty="0" smtClean="0"/>
              <a:t>Each registry will have own log-in details to upload data to  secure portal</a:t>
            </a:r>
          </a:p>
          <a:p>
            <a:r>
              <a:rPr lang="en-GB" dirty="0" smtClean="0"/>
              <a:t>Registry data will downloaded from  portal and imported into Central Results Repository (CRR)</a:t>
            </a:r>
          </a:p>
          <a:p>
            <a:r>
              <a:rPr lang="en-GB" dirty="0" smtClean="0"/>
              <a:t>Data for all registries  will be pooled and sent to WP leader for meta-analysis</a:t>
            </a:r>
          </a:p>
        </p:txBody>
      </p:sp>
    </p:spTree>
    <p:extLst>
      <p:ext uri="{BB962C8B-B14F-4D97-AF65-F5344CB8AC3E}">
        <p14:creationId xmlns:p14="http://schemas.microsoft.com/office/powerpoint/2010/main" val="2822694717"/>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sz="2800" dirty="0" smtClean="0"/>
              <a:t>Clear documentation for each step in the process</a:t>
            </a:r>
          </a:p>
          <a:p>
            <a:r>
              <a:rPr lang="en-GB" sz="2800" dirty="0" smtClean="0"/>
              <a:t>Need for data dictionaries</a:t>
            </a:r>
          </a:p>
          <a:p>
            <a:r>
              <a:rPr lang="en-GB" sz="2800" dirty="0" smtClean="0"/>
              <a:t>Audit trail – repeatable, reproducible</a:t>
            </a:r>
          </a:p>
          <a:p>
            <a:r>
              <a:rPr lang="en-GB" sz="2800" dirty="0" smtClean="0"/>
              <a:t>Local knowledge of the data is essential for accuracy and correct interpretation</a:t>
            </a:r>
          </a:p>
          <a:p>
            <a:endParaRPr lang="en-GB" dirty="0"/>
          </a:p>
        </p:txBody>
      </p:sp>
    </p:spTree>
    <p:extLst>
      <p:ext uri="{BB962C8B-B14F-4D97-AF65-F5344CB8AC3E}">
        <p14:creationId xmlns:p14="http://schemas.microsoft.com/office/powerpoint/2010/main" val="207706714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0" y="0"/>
            <a:ext cx="9036496"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2747738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Questions download free question and answer image clipart magical mat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4980" y="3068960"/>
            <a:ext cx="4029075" cy="27051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7"/>
          <p:cNvSpPr>
            <a:spLocks noGrp="1"/>
          </p:cNvSpPr>
          <p:nvPr>
            <p:ph type="title"/>
          </p:nvPr>
        </p:nvSpPr>
        <p:spPr>
          <a:xfrm>
            <a:off x="498474" y="1484784"/>
            <a:ext cx="7556313" cy="1116106"/>
          </a:xfrm>
        </p:spPr>
        <p:txBody>
          <a:bodyPr/>
          <a:lstStyle/>
          <a:p>
            <a:pPr algn="ctr"/>
            <a:r>
              <a:rPr lang="en-GB" sz="7200" b="1" dirty="0" smtClean="0"/>
              <a:t>Thank you!</a:t>
            </a:r>
            <a:endParaRPr lang="en-GB" sz="7200" b="1" dirty="0"/>
          </a:p>
        </p:txBody>
      </p:sp>
    </p:spTree>
    <p:extLst>
      <p:ext uri="{BB962C8B-B14F-4D97-AF65-F5344CB8AC3E}">
        <p14:creationId xmlns:p14="http://schemas.microsoft.com/office/powerpoint/2010/main" val="143958556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60648"/>
            <a:ext cx="8249990" cy="1116106"/>
          </a:xfrm>
        </p:spPr>
        <p:txBody>
          <a:bodyPr/>
          <a:lstStyle/>
          <a:p>
            <a:r>
              <a:rPr lang="en-GB" dirty="0" smtClean="0"/>
              <a:t>Geographical variation in prevalence of  all congenital anomalies, 1995-2014</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61268409"/>
              </p:ext>
            </p:extLst>
          </p:nvPr>
        </p:nvGraphicFramePr>
        <p:xfrm>
          <a:off x="179512" y="1772816"/>
          <a:ext cx="8784975" cy="43533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486328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216714"/>
          </a:xfrm>
        </p:spPr>
        <p:txBody>
          <a:bodyPr/>
          <a:lstStyle/>
          <a:p>
            <a:r>
              <a:rPr lang="en-GB" dirty="0" smtClean="0"/>
              <a:t>1. Information in Congenital Anomaly (CA)  case file (EDMP):</a:t>
            </a:r>
            <a:endParaRPr lang="en-GB" dirty="0"/>
          </a:p>
        </p:txBody>
      </p:sp>
      <p:sp>
        <p:nvSpPr>
          <p:cNvPr id="3" name="Content Placeholder 2"/>
          <p:cNvSpPr>
            <a:spLocks noGrp="1"/>
          </p:cNvSpPr>
          <p:nvPr>
            <p:ph idx="1"/>
          </p:nvPr>
        </p:nvSpPr>
        <p:spPr>
          <a:xfrm>
            <a:off x="683568" y="1844825"/>
            <a:ext cx="7556313" cy="4032448"/>
          </a:xfrm>
        </p:spPr>
        <p:txBody>
          <a:bodyPr>
            <a:normAutofit/>
          </a:bodyPr>
          <a:lstStyle/>
          <a:p>
            <a:r>
              <a:rPr lang="en-GB" sz="2400" dirty="0" smtClean="0"/>
              <a:t>Information on baby &amp; mother</a:t>
            </a:r>
          </a:p>
          <a:p>
            <a:r>
              <a:rPr lang="en-GB" sz="2400" dirty="0" smtClean="0"/>
              <a:t>Diagnosis (malformation codes)</a:t>
            </a:r>
          </a:p>
          <a:p>
            <a:r>
              <a:rPr lang="en-GB" sz="2400" dirty="0" smtClean="0"/>
              <a:t>Exposure</a:t>
            </a:r>
          </a:p>
          <a:p>
            <a:r>
              <a:rPr lang="en-GB" sz="2400" dirty="0" smtClean="0"/>
              <a:t>Family history</a:t>
            </a:r>
          </a:p>
          <a:p>
            <a:r>
              <a:rPr lang="en-GB" sz="2400" dirty="0" smtClean="0"/>
              <a:t>Sociodemographic</a:t>
            </a:r>
          </a:p>
          <a:p>
            <a:r>
              <a:rPr lang="en-GB" sz="2400" dirty="0" smtClean="0"/>
              <a:t>General comments</a:t>
            </a:r>
            <a:endParaRPr lang="en-GB" sz="2400" dirty="0"/>
          </a:p>
        </p:txBody>
      </p:sp>
    </p:spTree>
    <p:extLst>
      <p:ext uri="{BB962C8B-B14F-4D97-AF65-F5344CB8AC3E}">
        <p14:creationId xmlns:p14="http://schemas.microsoft.com/office/powerpoint/2010/main" val="7684200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889950" cy="712658"/>
          </a:xfrm>
        </p:spPr>
        <p:txBody>
          <a:bodyPr/>
          <a:lstStyle/>
          <a:p>
            <a:r>
              <a:rPr lang="en-GB" dirty="0" smtClean="0"/>
              <a:t>Baseline information on registry CA data</a:t>
            </a:r>
            <a:endParaRPr lang="en-GB" dirty="0"/>
          </a:p>
        </p:txBody>
      </p:sp>
      <p:sp>
        <p:nvSpPr>
          <p:cNvPr id="3" name="Content Placeholder 2"/>
          <p:cNvSpPr>
            <a:spLocks noGrp="1"/>
          </p:cNvSpPr>
          <p:nvPr>
            <p:ph idx="1"/>
          </p:nvPr>
        </p:nvSpPr>
        <p:spPr>
          <a:xfrm>
            <a:off x="498474" y="1600200"/>
            <a:ext cx="7556313" cy="4525963"/>
          </a:xfrm>
        </p:spPr>
        <p:txBody>
          <a:bodyPr/>
          <a:lstStyle/>
          <a:p>
            <a:r>
              <a:rPr lang="en-GB" dirty="0" smtClean="0"/>
              <a:t>Baseline tables produced showing</a:t>
            </a:r>
          </a:p>
          <a:p>
            <a:pPr lvl="1"/>
            <a:r>
              <a:rPr lang="en-GB" dirty="0" smtClean="0"/>
              <a:t>Number pf cases in each CA subgroup, by type of birth and year of birth (A6 tables)</a:t>
            </a:r>
          </a:p>
          <a:p>
            <a:pPr lvl="1"/>
            <a:r>
              <a:rPr lang="en-GB" dirty="0" smtClean="0"/>
              <a:t>Number of cases in the 27 additional subgroups to be analysed in this project, by type of birth, year of birth (A6 User-defined tables)</a:t>
            </a:r>
          </a:p>
          <a:p>
            <a:pPr marL="228600" lvl="1" indent="0">
              <a:buNone/>
            </a:pPr>
            <a:endParaRPr lang="en-GB" dirty="0"/>
          </a:p>
          <a:p>
            <a:pPr marL="228600" lvl="1" indent="0">
              <a:buNone/>
            </a:pPr>
            <a:r>
              <a:rPr lang="en-GB" dirty="0" smtClean="0"/>
              <a:t>Frequency/ crosstab tables produced for key study variables </a:t>
            </a:r>
          </a:p>
          <a:p>
            <a:r>
              <a:rPr lang="en-GB" dirty="0" smtClean="0"/>
              <a:t>The purpose of the above tables is NOT to judge registries, but to provide baseline information required to correctly </a:t>
            </a:r>
            <a:r>
              <a:rPr lang="en-GB" b="1" dirty="0" smtClean="0"/>
              <a:t>interpret</a:t>
            </a:r>
            <a:r>
              <a:rPr lang="en-GB" dirty="0" smtClean="0"/>
              <a:t> the results</a:t>
            </a:r>
            <a:endParaRPr lang="en-GB" dirty="0"/>
          </a:p>
        </p:txBody>
      </p:sp>
    </p:spTree>
    <p:extLst>
      <p:ext uri="{BB962C8B-B14F-4D97-AF65-F5344CB8AC3E}">
        <p14:creationId xmlns:p14="http://schemas.microsoft.com/office/powerpoint/2010/main" val="34793987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35696" y="2564904"/>
            <a:ext cx="4915272" cy="1271786"/>
          </a:xfrm>
        </p:spPr>
        <p:txBody>
          <a:bodyPr/>
          <a:lstStyle/>
          <a:p>
            <a:r>
              <a:rPr lang="en-GB" dirty="0" smtClean="0"/>
              <a:t>Data linkage</a:t>
            </a:r>
            <a:endParaRPr lang="en-GB" dirty="0"/>
          </a:p>
        </p:txBody>
      </p:sp>
    </p:spTree>
    <p:extLst>
      <p:ext uri="{BB962C8B-B14F-4D97-AF65-F5344CB8AC3E}">
        <p14:creationId xmlns:p14="http://schemas.microsoft.com/office/powerpoint/2010/main" val="379842149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Data Linkage?</a:t>
            </a:r>
            <a:endParaRPr lang="en-GB" b="1" dirty="0"/>
          </a:p>
        </p:txBody>
      </p:sp>
      <p:sp>
        <p:nvSpPr>
          <p:cNvPr id="3" name="Content Placeholder 2"/>
          <p:cNvSpPr>
            <a:spLocks noGrp="1"/>
          </p:cNvSpPr>
          <p:nvPr>
            <p:ph idx="1"/>
          </p:nvPr>
        </p:nvSpPr>
        <p:spPr>
          <a:xfrm>
            <a:off x="395536" y="1412776"/>
            <a:ext cx="7556313" cy="4464496"/>
          </a:xfrm>
        </p:spPr>
        <p:txBody>
          <a:bodyPr>
            <a:normAutofit/>
          </a:bodyPr>
          <a:lstStyle/>
          <a:p>
            <a:r>
              <a:rPr lang="en-GB" b="1" dirty="0" smtClean="0"/>
              <a:t>“Data </a:t>
            </a:r>
            <a:r>
              <a:rPr lang="en-GB" b="1" dirty="0"/>
              <a:t>linkage</a:t>
            </a:r>
            <a:r>
              <a:rPr lang="en-GB" dirty="0"/>
              <a:t> </a:t>
            </a:r>
            <a:r>
              <a:rPr lang="en-GB" dirty="0" smtClean="0"/>
              <a:t>connects </a:t>
            </a:r>
            <a:r>
              <a:rPr lang="en-GB" dirty="0"/>
              <a:t>information </a:t>
            </a:r>
            <a:r>
              <a:rPr lang="en-GB" dirty="0" smtClean="0"/>
              <a:t>stored in different databases/ locations that relate </a:t>
            </a:r>
            <a:r>
              <a:rPr lang="en-GB" dirty="0"/>
              <a:t>to the same </a:t>
            </a:r>
            <a:r>
              <a:rPr lang="en-GB" dirty="0" smtClean="0"/>
              <a:t>individual</a:t>
            </a:r>
          </a:p>
          <a:p>
            <a:r>
              <a:rPr lang="en-GB" dirty="0" smtClean="0"/>
              <a:t>In </a:t>
            </a:r>
            <a:r>
              <a:rPr lang="en-GB" u="sng" dirty="0" smtClean="0"/>
              <a:t>some</a:t>
            </a:r>
            <a:r>
              <a:rPr lang="en-GB" dirty="0" smtClean="0"/>
              <a:t> European regions, CA data are only held in the registry i.e. they are not stored in regional/ national governmental statistics departments</a:t>
            </a:r>
          </a:p>
          <a:p>
            <a:r>
              <a:rPr lang="en-GB" b="1" dirty="0" smtClean="0"/>
              <a:t>EUROlinkCAT </a:t>
            </a:r>
            <a:r>
              <a:rPr lang="en-GB" dirty="0" smtClean="0"/>
              <a:t>involves linking a cohort of congenital anomaly(CA)  cases to:</a:t>
            </a:r>
          </a:p>
          <a:p>
            <a:pPr lvl="1"/>
            <a:r>
              <a:rPr lang="en-GB" dirty="0" smtClean="0"/>
              <a:t>Mortality/ Deaths (WP3)</a:t>
            </a:r>
          </a:p>
          <a:p>
            <a:pPr lvl="1"/>
            <a:r>
              <a:rPr lang="en-GB" dirty="0" smtClean="0"/>
              <a:t>Morbidity – Hospital records (WP4 and WP6)</a:t>
            </a:r>
          </a:p>
          <a:p>
            <a:pPr lvl="1"/>
            <a:r>
              <a:rPr lang="en-GB" dirty="0" smtClean="0"/>
              <a:t>Prescriptions (WP4)</a:t>
            </a:r>
          </a:p>
          <a:p>
            <a:pPr lvl="1"/>
            <a:r>
              <a:rPr lang="en-GB" dirty="0" smtClean="0"/>
              <a:t>Education (WP5)</a:t>
            </a:r>
          </a:p>
        </p:txBody>
      </p:sp>
    </p:spTree>
    <p:extLst>
      <p:ext uri="{BB962C8B-B14F-4D97-AF65-F5344CB8AC3E}">
        <p14:creationId xmlns:p14="http://schemas.microsoft.com/office/powerpoint/2010/main" val="397963021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332656"/>
            <a:ext cx="7556313" cy="1116106"/>
          </a:xfrm>
        </p:spPr>
        <p:txBody>
          <a:bodyPr/>
          <a:lstStyle/>
          <a:p>
            <a:r>
              <a:rPr lang="en-GB" b="1" dirty="0"/>
              <a:t>How are </a:t>
            </a:r>
            <a:r>
              <a:rPr lang="en-GB" b="1" dirty="0" smtClean="0"/>
              <a:t>CA cases linked to external databases?</a:t>
            </a:r>
            <a:endParaRPr lang="en-GB" b="1" dirty="0"/>
          </a:p>
        </p:txBody>
      </p:sp>
      <p:sp>
        <p:nvSpPr>
          <p:cNvPr id="5" name="Content Placeholder 4"/>
          <p:cNvSpPr>
            <a:spLocks noGrp="1"/>
          </p:cNvSpPr>
          <p:nvPr>
            <p:ph idx="1"/>
          </p:nvPr>
        </p:nvSpPr>
        <p:spPr>
          <a:xfrm>
            <a:off x="498474" y="1455392"/>
            <a:ext cx="8033966" cy="4857403"/>
          </a:xfrm>
        </p:spPr>
        <p:txBody>
          <a:bodyPr>
            <a:normAutofit/>
          </a:bodyPr>
          <a:lstStyle/>
          <a:p>
            <a:r>
              <a:rPr lang="en-GB" dirty="0" smtClean="0"/>
              <a:t>Key variables present in each file to be linked such as:</a:t>
            </a:r>
          </a:p>
          <a:p>
            <a:pPr lvl="1"/>
            <a:r>
              <a:rPr lang="en-GB" dirty="0" smtClean="0"/>
              <a:t>Unique ID number (for example, Health &amp; Social Care Number) </a:t>
            </a:r>
          </a:p>
          <a:p>
            <a:pPr lvl="1"/>
            <a:r>
              <a:rPr lang="en-GB" dirty="0" smtClean="0"/>
              <a:t>Date of birth (this information is required for linkage purposes only)</a:t>
            </a:r>
          </a:p>
          <a:p>
            <a:pPr lvl="1"/>
            <a:r>
              <a:rPr lang="en-GB" dirty="0" smtClean="0"/>
              <a:t>Number of babies (EUROCAT variable used to denote multiple births)</a:t>
            </a:r>
          </a:p>
          <a:p>
            <a:pPr lvl="1"/>
            <a:r>
              <a:rPr lang="en-GB" dirty="0" smtClean="0"/>
              <a:t>Type of birth (N.B. Use variable “type” for local registry definition</a:t>
            </a:r>
            <a:r>
              <a:rPr lang="en-GB" dirty="0"/>
              <a:t>)</a:t>
            </a:r>
            <a:endParaRPr lang="en-GB" dirty="0" smtClean="0"/>
          </a:p>
          <a:p>
            <a:r>
              <a:rPr lang="en-GB" dirty="0" smtClean="0"/>
              <a:t>Some “linkage” variables may relate to the mother, rather than the child</a:t>
            </a:r>
          </a:p>
          <a:p>
            <a:pPr lvl="1"/>
            <a:r>
              <a:rPr lang="en-GB" dirty="0" smtClean="0"/>
              <a:t>Maternal date of birth</a:t>
            </a:r>
          </a:p>
          <a:p>
            <a:r>
              <a:rPr lang="en-GB" dirty="0" smtClean="0"/>
              <a:t>If include variables relating to socio-economic status ,then need to link to maternal ID also.</a:t>
            </a:r>
          </a:p>
          <a:p>
            <a:pPr marL="228600" lvl="1" indent="0">
              <a:buNone/>
            </a:pPr>
            <a:endParaRPr lang="en-GB" dirty="0"/>
          </a:p>
        </p:txBody>
      </p:sp>
    </p:spTree>
    <p:extLst>
      <p:ext uri="{BB962C8B-B14F-4D97-AF65-F5344CB8AC3E}">
        <p14:creationId xmlns:p14="http://schemas.microsoft.com/office/powerpoint/2010/main" val="28334738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98474" y="484094"/>
            <a:ext cx="7961958" cy="640650"/>
          </a:xfrm>
        </p:spPr>
        <p:txBody>
          <a:bodyPr/>
          <a:lstStyle/>
          <a:p>
            <a:r>
              <a:rPr lang="en-GB" dirty="0" smtClean="0"/>
              <a:t>Example of congenital anomaly case file</a:t>
            </a:r>
            <a:endParaRPr lang="en-GB" dirty="0"/>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2500983009"/>
              </p:ext>
            </p:extLst>
          </p:nvPr>
        </p:nvGraphicFramePr>
        <p:xfrm>
          <a:off x="251519" y="1273109"/>
          <a:ext cx="4608514" cy="4815840"/>
        </p:xfrm>
        <a:graphic>
          <a:graphicData uri="http://schemas.openxmlformats.org/drawingml/2006/table">
            <a:tbl>
              <a:tblPr>
                <a:tableStyleId>{5C22544A-7EE6-4342-B048-85BDC9FD1C3A}</a:tableStyleId>
              </a:tblPr>
              <a:tblGrid>
                <a:gridCol w="921703">
                  <a:extLst>
                    <a:ext uri="{9D8B030D-6E8A-4147-A177-3AD203B41FA5}">
                      <a16:colId xmlns:a16="http://schemas.microsoft.com/office/drawing/2014/main" xmlns="" val="3937231223"/>
                    </a:ext>
                  </a:extLst>
                </a:gridCol>
                <a:gridCol w="857022">
                  <a:extLst>
                    <a:ext uri="{9D8B030D-6E8A-4147-A177-3AD203B41FA5}">
                      <a16:colId xmlns:a16="http://schemas.microsoft.com/office/drawing/2014/main" xmlns="" val="796792139"/>
                    </a:ext>
                  </a:extLst>
                </a:gridCol>
                <a:gridCol w="986383">
                  <a:extLst>
                    <a:ext uri="{9D8B030D-6E8A-4147-A177-3AD203B41FA5}">
                      <a16:colId xmlns:a16="http://schemas.microsoft.com/office/drawing/2014/main" xmlns="" val="2706931193"/>
                    </a:ext>
                  </a:extLst>
                </a:gridCol>
                <a:gridCol w="921703">
                  <a:extLst>
                    <a:ext uri="{9D8B030D-6E8A-4147-A177-3AD203B41FA5}">
                      <a16:colId xmlns:a16="http://schemas.microsoft.com/office/drawing/2014/main" xmlns="" val="642487499"/>
                    </a:ext>
                  </a:extLst>
                </a:gridCol>
                <a:gridCol w="921703">
                  <a:extLst>
                    <a:ext uri="{9D8B030D-6E8A-4147-A177-3AD203B41FA5}">
                      <a16:colId xmlns:a16="http://schemas.microsoft.com/office/drawing/2014/main" xmlns="" val="1751096705"/>
                    </a:ext>
                  </a:extLst>
                </a:gridCol>
              </a:tblGrid>
              <a:tr h="496217">
                <a:tc>
                  <a:txBody>
                    <a:bodyPr/>
                    <a:lstStyle/>
                    <a:p>
                      <a:pPr algn="l" fontAlgn="b"/>
                      <a:r>
                        <a:rPr lang="en-GB" sz="1800" u="none" strike="noStrike" dirty="0" smtClean="0">
                          <a:effectLst/>
                        </a:rPr>
                        <a:t>centre </a:t>
                      </a:r>
                      <a:endParaRPr lang="en-GB" sz="1800" b="0" i="0" u="none" strike="noStrike" dirty="0">
                        <a:effectLst/>
                        <a:latin typeface="Calibri" panose="020F0502020204030204" pitchFamily="34" charset="0"/>
                      </a:endParaRPr>
                    </a:p>
                  </a:txBody>
                  <a:tcPr marL="9525" marR="9525" marT="9525" marB="0" anchor="b"/>
                </a:tc>
                <a:tc>
                  <a:txBody>
                    <a:bodyPr/>
                    <a:lstStyle/>
                    <a:p>
                      <a:pPr algn="l" fontAlgn="b"/>
                      <a:r>
                        <a:rPr lang="en-GB" sz="1800" u="none" strike="noStrike" dirty="0" err="1" smtClean="0">
                          <a:effectLst/>
                        </a:rPr>
                        <a:t>byear</a:t>
                      </a:r>
                      <a:endParaRPr lang="en-GB" sz="1800" b="0" i="0" u="none" strike="noStrike" dirty="0">
                        <a:effectLst/>
                        <a:latin typeface="Calibri" panose="020F0502020204030204" pitchFamily="34" charset="0"/>
                      </a:endParaRPr>
                    </a:p>
                  </a:txBody>
                  <a:tcPr marL="9525" marR="9525" marT="9525" marB="0" anchor="b"/>
                </a:tc>
                <a:tc>
                  <a:txBody>
                    <a:bodyPr/>
                    <a:lstStyle/>
                    <a:p>
                      <a:pPr algn="ctr" fontAlgn="b"/>
                      <a:r>
                        <a:rPr lang="en-GB" sz="1800" u="none" strike="noStrike" dirty="0" err="1">
                          <a:effectLst/>
                        </a:rPr>
                        <a:t>nunloc</a:t>
                      </a:r>
                      <a:endParaRPr lang="en-GB" sz="1800" b="0" i="0" u="none" strike="noStrike" dirty="0">
                        <a:effectLst/>
                        <a:latin typeface="Calibri" panose="020F0502020204030204" pitchFamily="34" charset="0"/>
                      </a:endParaRPr>
                    </a:p>
                  </a:txBody>
                  <a:tcPr marL="9525" marR="9525" marT="9525" marB="0" anchor="b"/>
                </a:tc>
                <a:tc>
                  <a:txBody>
                    <a:bodyPr/>
                    <a:lstStyle/>
                    <a:p>
                      <a:pPr algn="l" fontAlgn="b"/>
                      <a:r>
                        <a:rPr lang="en-GB" sz="1800" u="none" strike="noStrike" dirty="0">
                          <a:effectLst/>
                        </a:rPr>
                        <a:t>birth</a:t>
                      </a:r>
                      <a:r>
                        <a:rPr lang="en-GB" sz="1800" u="none" strike="noStrike" dirty="0" smtClean="0">
                          <a:effectLst/>
                        </a:rPr>
                        <a:t>_</a:t>
                      </a:r>
                    </a:p>
                    <a:p>
                      <a:pPr algn="l" fontAlgn="b"/>
                      <a:r>
                        <a:rPr lang="en-GB" sz="1800" u="none" strike="noStrike" dirty="0" smtClean="0">
                          <a:effectLst/>
                        </a:rPr>
                        <a:t>type</a:t>
                      </a:r>
                      <a:endParaRPr lang="en-GB" sz="1800" b="0" i="0" u="none" strike="noStrike" dirty="0">
                        <a:effectLst/>
                        <a:latin typeface="Calibri" panose="020F0502020204030204" pitchFamily="34" charset="0"/>
                      </a:endParaRPr>
                    </a:p>
                  </a:txBody>
                  <a:tcPr marL="9525" marR="9525" marT="9525" marB="0" anchor="b"/>
                </a:tc>
                <a:tc>
                  <a:txBody>
                    <a:bodyPr/>
                    <a:lstStyle/>
                    <a:p>
                      <a:pPr algn="l" fontAlgn="b"/>
                      <a:r>
                        <a:rPr lang="en-GB" sz="1800" u="none" strike="noStrike">
                          <a:effectLst/>
                        </a:rPr>
                        <a:t>sex</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354510740"/>
                  </a:ext>
                </a:extLst>
              </a:tr>
              <a:tr h="274153">
                <a:tc>
                  <a:txBody>
                    <a:bodyPr/>
                    <a:lstStyle/>
                    <a:p>
                      <a:pPr algn="r" fontAlgn="b"/>
                      <a:r>
                        <a:rPr lang="en-GB" sz="1800" u="none" strike="noStrike" dirty="0">
                          <a:effectLst/>
                        </a:rPr>
                        <a:t>99</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2018</a:t>
                      </a:r>
                      <a:endParaRPr lang="en-GB" sz="1800" b="0" i="0" u="none" strike="noStrike" dirty="0">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201157687"/>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2018</a:t>
                      </a:r>
                      <a:endParaRPr lang="en-GB" sz="1800" b="0" i="0" u="none" strike="noStrike" dirty="0">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002</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2</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812191774"/>
                  </a:ext>
                </a:extLst>
              </a:tr>
              <a:tr h="274153">
                <a:tc>
                  <a:txBody>
                    <a:bodyPr/>
                    <a:lstStyle/>
                    <a:p>
                      <a:pPr algn="r" fontAlgn="b"/>
                      <a:r>
                        <a:rPr lang="en-GB" sz="1800" u="none" strike="noStrike" dirty="0">
                          <a:effectLst/>
                        </a:rPr>
                        <a:t>99</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003</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00807956"/>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004</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95197866"/>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005</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2</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82530284"/>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006</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49244807"/>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007</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666258899"/>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a:effectLst/>
                        </a:rPr>
                        <a:t>008</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99531628"/>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009</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2</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393573996"/>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010</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197248554"/>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011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2</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1661233"/>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012</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2</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20568770"/>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013</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2</a:t>
                      </a:r>
                      <a:endParaRPr lang="en-GB" sz="1800" b="0"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160594791"/>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014</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2</a:t>
                      </a:r>
                      <a:endParaRPr lang="en-GB" sz="1800" b="0" i="0" u="none" strike="noStrike" dirty="0">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7562101"/>
                  </a:ext>
                </a:extLst>
              </a:tr>
              <a:tr h="274153">
                <a:tc>
                  <a:txBody>
                    <a:bodyPr/>
                    <a:lstStyle/>
                    <a:p>
                      <a:pPr algn="r" fontAlgn="b"/>
                      <a:r>
                        <a:rPr lang="en-GB" sz="1800" u="none" strike="noStrike">
                          <a:effectLst/>
                        </a:rPr>
                        <a:t>99</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a:effectLst/>
                        </a:rPr>
                        <a:t>2018</a:t>
                      </a:r>
                      <a:endParaRPr lang="en-GB" sz="1800" b="0" i="0" u="none" strike="noStrike">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015</a:t>
                      </a:r>
                      <a:endParaRPr lang="en-GB" sz="1800" b="0" i="0" u="none" strike="noStrike" dirty="0">
                        <a:effectLst/>
                        <a:latin typeface="Calibri" panose="020F0502020204030204" pitchFamily="34" charset="0"/>
                      </a:endParaRPr>
                    </a:p>
                  </a:txBody>
                  <a:tcPr marL="9525" marR="9525" marT="9525" marB="0" anchor="b"/>
                </a:tc>
                <a:tc>
                  <a:txBody>
                    <a:bodyPr/>
                    <a:lstStyle/>
                    <a:p>
                      <a:pPr algn="r" fontAlgn="b"/>
                      <a:r>
                        <a:rPr lang="en-GB" sz="1800" u="none" strike="noStrike">
                          <a:effectLst/>
                        </a:rPr>
                        <a:t>1</a:t>
                      </a:r>
                      <a:endParaRPr lang="en-GB" sz="1800" b="0" i="0" u="none" strike="noStrike">
                        <a:effectLst/>
                        <a:latin typeface="Calibri" panose="020F0502020204030204" pitchFamily="34" charset="0"/>
                      </a:endParaRPr>
                    </a:p>
                  </a:txBody>
                  <a:tcPr marL="9525" marR="9525" marT="9525" marB="0" anchor="b"/>
                </a:tc>
                <a:tc>
                  <a:txBody>
                    <a:bodyPr/>
                    <a:lstStyle/>
                    <a:p>
                      <a:pPr algn="r" fontAlgn="b"/>
                      <a:r>
                        <a:rPr lang="en-GB" sz="1800" u="none" strike="noStrike" dirty="0">
                          <a:effectLst/>
                        </a:rPr>
                        <a:t>1</a:t>
                      </a:r>
                      <a:endParaRPr lang="en-GB" sz="1800" b="0" i="0" u="none" strike="noStrike" dirty="0">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40254297"/>
                  </a:ext>
                </a:extLst>
              </a:tr>
            </a:tbl>
          </a:graphicData>
        </a:graphic>
      </p:graphicFrame>
      <p:sp>
        <p:nvSpPr>
          <p:cNvPr id="11" name="Content Placeholder 10"/>
          <p:cNvSpPr>
            <a:spLocks noGrp="1"/>
          </p:cNvSpPr>
          <p:nvPr>
            <p:ph sz="half" idx="2"/>
          </p:nvPr>
        </p:nvSpPr>
        <p:spPr>
          <a:xfrm>
            <a:off x="4788024" y="1505565"/>
            <a:ext cx="3672408" cy="4425356"/>
          </a:xfrm>
        </p:spPr>
        <p:txBody>
          <a:bodyPr>
            <a:normAutofit/>
          </a:bodyPr>
          <a:lstStyle/>
          <a:p>
            <a:r>
              <a:rPr lang="en-GB" dirty="0" smtClean="0"/>
              <a:t>The EUROCAT </a:t>
            </a:r>
            <a:r>
              <a:rPr lang="en-GB" dirty="0" err="1" smtClean="0"/>
              <a:t>numloc</a:t>
            </a:r>
            <a:r>
              <a:rPr lang="en-GB" dirty="0" smtClean="0"/>
              <a:t> variable (ID number) is not always the true ID number of the child</a:t>
            </a:r>
          </a:p>
          <a:p>
            <a:pPr marL="0" indent="0">
              <a:buNone/>
            </a:pPr>
            <a:endParaRPr lang="en-GB" dirty="0" smtClean="0"/>
          </a:p>
          <a:p>
            <a:r>
              <a:rPr lang="en-GB" dirty="0" smtClean="0"/>
              <a:t>May have to merge your CA case file with registry file holding the baby’s unique health &amp; care number (or European equivalent), or name &amp; address </a:t>
            </a:r>
          </a:p>
        </p:txBody>
      </p:sp>
      <p:sp>
        <p:nvSpPr>
          <p:cNvPr id="14" name="Oval 13"/>
          <p:cNvSpPr/>
          <p:nvPr/>
        </p:nvSpPr>
        <p:spPr>
          <a:xfrm>
            <a:off x="1907704" y="980729"/>
            <a:ext cx="1296144" cy="5400600"/>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056837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6" name="Content Placeholder 5"/>
          <p:cNvSpPr>
            <a:spLocks noGrp="1"/>
          </p:cNvSpPr>
          <p:nvPr>
            <p:ph idx="1"/>
          </p:nvPr>
        </p:nvSpPr>
        <p:spPr/>
        <p:txBody>
          <a:bodyPr>
            <a:normAutofit/>
          </a:bodyPr>
          <a:lstStyle/>
          <a:p>
            <a:r>
              <a:rPr lang="en-GB" dirty="0"/>
              <a:t>Archive a copy of your CA case file locally.  This file will be used for all linkage studies</a:t>
            </a:r>
          </a:p>
          <a:p>
            <a:r>
              <a:rPr lang="en-GB" dirty="0" smtClean="0"/>
              <a:t>Two options for linkage:</a:t>
            </a:r>
          </a:p>
          <a:p>
            <a:pPr lvl="1"/>
            <a:r>
              <a:rPr lang="en-GB" dirty="0" smtClean="0"/>
              <a:t>The registry is linking the CA case file to local databases</a:t>
            </a:r>
          </a:p>
          <a:p>
            <a:pPr lvl="1"/>
            <a:r>
              <a:rPr lang="en-GB" dirty="0" smtClean="0"/>
              <a:t>An external person/ organisation will link the CA case file to local databases</a:t>
            </a:r>
          </a:p>
          <a:p>
            <a:pPr lvl="1"/>
            <a:endParaRPr lang="en-GB" dirty="0"/>
          </a:p>
          <a:p>
            <a:r>
              <a:rPr lang="en-GB" dirty="0" smtClean="0"/>
              <a:t>End result is a linked case file</a:t>
            </a:r>
            <a:endParaRPr lang="en-GB" dirty="0"/>
          </a:p>
        </p:txBody>
      </p:sp>
    </p:spTree>
    <p:extLst>
      <p:ext uri="{BB962C8B-B14F-4D97-AF65-F5344CB8AC3E}">
        <p14:creationId xmlns:p14="http://schemas.microsoft.com/office/powerpoint/2010/main" val="244295761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EUROLINKCAT template2">
  <a:themeElements>
    <a:clrScheme name="eurolinkcat">
      <a:dk1>
        <a:srgbClr val="1E0F49"/>
      </a:dk1>
      <a:lt1>
        <a:sysClr val="window" lastClr="FFFFFF"/>
      </a:lt1>
      <a:dk2>
        <a:srgbClr val="1E0F49"/>
      </a:dk2>
      <a:lt2>
        <a:srgbClr val="FFFFFF"/>
      </a:lt2>
      <a:accent1>
        <a:srgbClr val="1E0F49"/>
      </a:accent1>
      <a:accent2>
        <a:srgbClr val="0E9669"/>
      </a:accent2>
      <a:accent3>
        <a:srgbClr val="006BD7"/>
      </a:accent3>
      <a:accent4>
        <a:srgbClr val="FFB400"/>
      </a:accent4>
      <a:accent5>
        <a:srgbClr val="7EB606"/>
      </a:accent5>
      <a:accent6>
        <a:srgbClr val="0E9669"/>
      </a:accent6>
      <a:hlink>
        <a:srgbClr val="0E9669"/>
      </a:hlink>
      <a:folHlink>
        <a:srgbClr val="5EF0B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0C424380-6676-4024-97AF-A44E7CBA8807}" vid="{C9B03E80-F0A7-4AA0-89B9-39BD2AFCAF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1573</TotalTime>
  <Words>1630</Words>
  <Application>Microsoft Office PowerPoint</Application>
  <PresentationFormat>On-screen Show (4:3)</PresentationFormat>
  <Paragraphs>304</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Wingdings</vt:lpstr>
      <vt:lpstr>EUROLINKCAT template2</vt:lpstr>
      <vt:lpstr>WP2: Overview of data linkage, data quality and the common data model</vt:lpstr>
      <vt:lpstr>Background</vt:lpstr>
      <vt:lpstr>1. Information in Congenital Anomaly (CA)  case file (EDMP):</vt:lpstr>
      <vt:lpstr>Baseline information on registry CA data</vt:lpstr>
      <vt:lpstr>Data linkage</vt:lpstr>
      <vt:lpstr>What is Data Linkage?</vt:lpstr>
      <vt:lpstr>How are CA cases linked to external databases?</vt:lpstr>
      <vt:lpstr>Example of congenital anomaly case file</vt:lpstr>
      <vt:lpstr>PowerPoint Presentation</vt:lpstr>
      <vt:lpstr>Following linkage, next steps:</vt:lpstr>
      <vt:lpstr>Data validation/ quality assurance</vt:lpstr>
      <vt:lpstr>Data validation checks in EDMP</vt:lpstr>
      <vt:lpstr>Data validation checks of linked data</vt:lpstr>
      <vt:lpstr>Check: Linked v Non-linked data by year of birth</vt:lpstr>
      <vt:lpstr>Data Checking</vt:lpstr>
      <vt:lpstr>Standardisation</vt:lpstr>
      <vt:lpstr>PowerPoint Presentation</vt:lpstr>
      <vt:lpstr>PowerPoint Presentation</vt:lpstr>
      <vt:lpstr>PowerPoint Presentation</vt:lpstr>
      <vt:lpstr>Standardise linked datasets across registries</vt:lpstr>
      <vt:lpstr>Summary of overall process</vt:lpstr>
      <vt:lpstr>Final steps </vt:lpstr>
      <vt:lpstr>PowerPoint Presentation</vt:lpstr>
      <vt:lpstr>PowerPoint Presentation</vt:lpstr>
      <vt:lpstr>Thank you!</vt:lpstr>
      <vt:lpstr>Geographical variation in prevalence of  all congenital anomalies, 1995-2014</vt:lpstr>
    </vt:vector>
  </TitlesOfParts>
  <Company>ICT Customer Services, University of Ulster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WP2: Data Linkage</dc:title>
  <dc:creator>ML</dc:creator>
  <cp:lastModifiedBy>Nick Conrad</cp:lastModifiedBy>
  <cp:revision>92</cp:revision>
  <cp:lastPrinted>2018-06-07T09:32:50Z</cp:lastPrinted>
  <dcterms:created xsi:type="dcterms:W3CDTF">2017-06-05T14:07:41Z</dcterms:created>
  <dcterms:modified xsi:type="dcterms:W3CDTF">2018-06-12T20:31:56Z</dcterms:modified>
</cp:coreProperties>
</file>