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Lst>
  <p:notesMasterIdLst>
    <p:notesMasterId r:id="rId29"/>
  </p:notesMasterIdLst>
  <p:handoutMasterIdLst>
    <p:handoutMasterId r:id="rId30"/>
  </p:handoutMasterIdLst>
  <p:sldIdLst>
    <p:sldId id="256" r:id="rId2"/>
    <p:sldId id="257" r:id="rId3"/>
    <p:sldId id="258" r:id="rId4"/>
    <p:sldId id="313" r:id="rId5"/>
    <p:sldId id="293" r:id="rId6"/>
    <p:sldId id="294" r:id="rId7"/>
    <p:sldId id="296" r:id="rId8"/>
    <p:sldId id="295" r:id="rId9"/>
    <p:sldId id="297" r:id="rId10"/>
    <p:sldId id="281" r:id="rId11"/>
    <p:sldId id="288" r:id="rId12"/>
    <p:sldId id="284" r:id="rId13"/>
    <p:sldId id="291" r:id="rId14"/>
    <p:sldId id="263" r:id="rId15"/>
    <p:sldId id="270" r:id="rId16"/>
    <p:sldId id="309" r:id="rId17"/>
    <p:sldId id="310" r:id="rId18"/>
    <p:sldId id="314" r:id="rId19"/>
    <p:sldId id="286" r:id="rId20"/>
    <p:sldId id="312" r:id="rId21"/>
    <p:sldId id="285" r:id="rId22"/>
    <p:sldId id="304" r:id="rId23"/>
    <p:sldId id="308" r:id="rId24"/>
    <p:sldId id="305" r:id="rId25"/>
    <p:sldId id="280" r:id="rId26"/>
    <p:sldId id="279" r:id="rId27"/>
    <p:sldId id="311" r:id="rId28"/>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01">
          <p15:clr>
            <a:srgbClr val="A4A3A4"/>
          </p15:clr>
        </p15:guide>
        <p15:guide id="2" pos="302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0F49"/>
    <a:srgbClr val="4224F4"/>
    <a:srgbClr val="0080FF"/>
    <a:srgbClr val="1803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3" autoAdjust="0"/>
    <p:restoredTop sz="88271" autoAdjust="0"/>
  </p:normalViewPr>
  <p:slideViewPr>
    <p:cSldViewPr snapToObjects="1" showGuides="1">
      <p:cViewPr varScale="1">
        <p:scale>
          <a:sx n="66" d="100"/>
          <a:sy n="66" d="100"/>
        </p:scale>
        <p:origin x="1410" y="60"/>
      </p:cViewPr>
      <p:guideLst>
        <p:guide orient="horz" pos="2301"/>
        <p:guide pos="30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89" d="100"/>
          <a:sy n="89" d="100"/>
        </p:scale>
        <p:origin x="356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EB489C8D-D5BA-E240-8B52-F3D0FEC6DF56}" type="slidenum">
              <a:rPr lang="en-GB" smtClean="0"/>
              <a:pPr/>
              <a:t>‹#›</a:t>
            </a:fld>
            <a:endParaRPr lang="en-GB"/>
          </a:p>
        </p:txBody>
      </p:sp>
      <p:sp>
        <p:nvSpPr>
          <p:cNvPr id="6" name="Date Placeholder 5"/>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A7EFCB12-C9C1-462C-A058-4FA7D8212062}" type="datetimeFigureOut">
              <a:rPr lang="en-GB" smtClean="0"/>
              <a:t>12/06/2018</a:t>
            </a:fld>
            <a:endParaRPr lang="en-GB" dirty="0"/>
          </a:p>
        </p:txBody>
      </p:sp>
    </p:spTree>
    <p:extLst>
      <p:ext uri="{BB962C8B-B14F-4D97-AF65-F5344CB8AC3E}">
        <p14:creationId xmlns:p14="http://schemas.microsoft.com/office/powerpoint/2010/main" val="11899407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4CC2864-F3F6-2F4B-80FA-3D02F505B9D0}" type="datetimeFigureOut">
              <a:rPr lang="en-US" smtClean="0"/>
              <a:pPr/>
              <a:t>6/12/2018</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2713EF5-432F-444F-BF15-6D79B0B44ACD}" type="slidenum">
              <a:rPr lang="en-GB" smtClean="0"/>
              <a:pPr/>
              <a:t>‹#›</a:t>
            </a:fld>
            <a:endParaRPr lang="en-GB"/>
          </a:p>
        </p:txBody>
      </p:sp>
    </p:spTree>
    <p:extLst>
      <p:ext uri="{BB962C8B-B14F-4D97-AF65-F5344CB8AC3E}">
        <p14:creationId xmlns:p14="http://schemas.microsoft.com/office/powerpoint/2010/main" val="146447614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2713EF5-432F-444F-BF15-6D79B0B44ACD}" type="slidenum">
              <a:rPr lang="en-GB" smtClean="0"/>
              <a:pPr/>
              <a:t>1</a:t>
            </a:fld>
            <a:endParaRPr lang="en-GB"/>
          </a:p>
        </p:txBody>
      </p:sp>
    </p:spTree>
    <p:extLst>
      <p:ext uri="{BB962C8B-B14F-4D97-AF65-F5344CB8AC3E}">
        <p14:creationId xmlns:p14="http://schemas.microsoft.com/office/powerpoint/2010/main" val="42510720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marL="0" marR="0" lvl="2"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kern="1200" dirty="0">
                <a:solidFill>
                  <a:schemeClr val="tx1"/>
                </a:solidFill>
                <a:effectLst/>
                <a:latin typeface="+mn-lt"/>
                <a:ea typeface="+mn-ea"/>
                <a:cs typeface="+mn-cs"/>
              </a:rPr>
              <a:t>One type of the tables in the analysis plan</a:t>
            </a:r>
            <a:r>
              <a:rPr lang="en-GB" sz="1200" kern="1200" baseline="0" dirty="0">
                <a:solidFill>
                  <a:schemeClr val="tx1"/>
                </a:solidFill>
                <a:effectLst/>
                <a:latin typeface="+mn-lt"/>
                <a:ea typeface="+mn-ea"/>
                <a:cs typeface="+mn-cs"/>
              </a:rPr>
              <a:t> I’d like to focus on in more detail is </a:t>
            </a:r>
            <a:r>
              <a:rPr lang="en-GB" sz="1200" kern="1200" baseline="0" dirty="0" err="1">
                <a:solidFill>
                  <a:schemeClr val="tx1"/>
                </a:solidFill>
                <a:effectLst/>
                <a:latin typeface="+mn-lt"/>
                <a:ea typeface="+mn-ea"/>
                <a:cs typeface="+mn-cs"/>
              </a:rPr>
              <a:t>‘Cause</a:t>
            </a:r>
            <a:r>
              <a:rPr lang="en-GB" sz="1200" kern="1200" baseline="0" dirty="0">
                <a:solidFill>
                  <a:schemeClr val="tx1"/>
                </a:solidFill>
                <a:effectLst/>
                <a:latin typeface="+mn-lt"/>
                <a:ea typeface="+mn-ea"/>
                <a:cs typeface="+mn-cs"/>
              </a:rPr>
              <a:t> of death’ tables where we had to </a:t>
            </a:r>
            <a:r>
              <a:rPr lang="en-GB" sz="1200" kern="1200" baseline="0" dirty="0" smtClean="0">
                <a:solidFill>
                  <a:schemeClr val="tx1"/>
                </a:solidFill>
                <a:effectLst/>
                <a:latin typeface="+mn-lt"/>
                <a:ea typeface="+mn-ea"/>
                <a:cs typeface="+mn-cs"/>
              </a:rPr>
              <a:t>propose a </a:t>
            </a:r>
            <a:r>
              <a:rPr lang="en-GB" sz="1200" kern="1200" baseline="0" dirty="0">
                <a:solidFill>
                  <a:schemeClr val="tx1"/>
                </a:solidFill>
                <a:effectLst/>
                <a:latin typeface="+mn-lt"/>
                <a:ea typeface="+mn-ea"/>
                <a:cs typeface="+mn-cs"/>
              </a:rPr>
              <a:t>grouping of major causes of death to avoid small numbers.</a:t>
            </a:r>
          </a:p>
          <a:p>
            <a:pPr marL="0" marR="0" lvl="2"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kern="1200" dirty="0">
              <a:solidFill>
                <a:schemeClr val="tx1"/>
              </a:solidFill>
              <a:effectLst/>
              <a:latin typeface="+mn-lt"/>
              <a:ea typeface="+mn-ea"/>
              <a:cs typeface="+mn-cs"/>
            </a:endParaRPr>
          </a:p>
          <a:p>
            <a:pPr marL="0" marR="0" lvl="2"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a:t>One of the WP3 tasks is to determine the contribution of congenital anomalies to mortality up to 10 years of age </a:t>
            </a:r>
          </a:p>
          <a:p>
            <a:pPr marL="0" marR="0" lvl="2"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kern="1200" dirty="0">
              <a:solidFill>
                <a:schemeClr val="tx1"/>
              </a:solidFill>
              <a:effectLst/>
              <a:latin typeface="+mn-lt"/>
              <a:ea typeface="+mn-ea"/>
              <a:cs typeface="+mn-cs"/>
            </a:endParaRPr>
          </a:p>
          <a:p>
            <a:pPr marL="0" marR="0" lvl="2"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kern="1200" dirty="0">
                <a:solidFill>
                  <a:schemeClr val="tx1"/>
                </a:solidFill>
                <a:effectLst/>
                <a:latin typeface="+mn-lt"/>
                <a:ea typeface="+mn-ea"/>
                <a:cs typeface="+mn-cs"/>
              </a:rPr>
              <a:t>An American study (Copeland and Kirby,</a:t>
            </a:r>
            <a:r>
              <a:rPr lang="en-GB" sz="1200" kern="1200" baseline="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2007*) that compared mortality associated with a congenital anomaly using congenital anomaly registry data versus death certificate data,</a:t>
            </a:r>
            <a:r>
              <a:rPr lang="en-GB" sz="1200" u="none" strike="noStrike" kern="1200" baseline="300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found that an existing congenital anomaly was not commonly reported as an underlying cause of death in a death certificate. </a:t>
            </a:r>
          </a:p>
          <a:p>
            <a:pPr marL="0" marR="0" lvl="2"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kern="1200" dirty="0">
              <a:solidFill>
                <a:schemeClr val="tx1"/>
              </a:solidFill>
              <a:effectLst/>
              <a:latin typeface="+mn-lt"/>
              <a:ea typeface="+mn-ea"/>
              <a:cs typeface="+mn-cs"/>
            </a:endParaRPr>
          </a:p>
          <a:p>
            <a:pPr marL="0" marR="0" lvl="2"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kern="1200" dirty="0">
                <a:solidFill>
                  <a:schemeClr val="tx1"/>
                </a:solidFill>
                <a:latin typeface="+mn-lt"/>
                <a:ea typeface="+mn-ea"/>
                <a:cs typeface="+mn-cs"/>
              </a:rPr>
              <a:t>*Copeland GE, Kirby RS. Using birth defects registry data to evaluate infant and childhood mortality associated with birth defects: an alternative to traditional mortality assessment using underlying cause of death statistics. </a:t>
            </a:r>
            <a:r>
              <a:rPr lang="en-GB" sz="1200" i="1" kern="1200" dirty="0">
                <a:solidFill>
                  <a:schemeClr val="tx1"/>
                </a:solidFill>
                <a:latin typeface="+mn-lt"/>
                <a:ea typeface="+mn-ea"/>
                <a:cs typeface="+mn-cs"/>
              </a:rPr>
              <a:t>Birth Defects Res A </a:t>
            </a:r>
            <a:r>
              <a:rPr lang="en-GB" sz="1200" i="1" kern="1200" dirty="0" err="1">
                <a:solidFill>
                  <a:schemeClr val="tx1"/>
                </a:solidFill>
                <a:latin typeface="+mn-lt"/>
                <a:ea typeface="+mn-ea"/>
                <a:cs typeface="+mn-cs"/>
              </a:rPr>
              <a:t>Clin</a:t>
            </a:r>
            <a:r>
              <a:rPr lang="en-GB" sz="1200" i="1" kern="1200" dirty="0">
                <a:solidFill>
                  <a:schemeClr val="tx1"/>
                </a:solidFill>
                <a:latin typeface="+mn-lt"/>
                <a:ea typeface="+mn-ea"/>
                <a:cs typeface="+mn-cs"/>
              </a:rPr>
              <a:t> </a:t>
            </a:r>
            <a:r>
              <a:rPr lang="en-GB" sz="1200" i="1" kern="1200" dirty="0" err="1">
                <a:solidFill>
                  <a:schemeClr val="tx1"/>
                </a:solidFill>
                <a:latin typeface="+mn-lt"/>
                <a:ea typeface="+mn-ea"/>
                <a:cs typeface="+mn-cs"/>
              </a:rPr>
              <a:t>Mol</a:t>
            </a:r>
            <a:r>
              <a:rPr lang="en-GB" sz="1200" i="1" kern="1200" dirty="0">
                <a:solidFill>
                  <a:schemeClr val="tx1"/>
                </a:solidFill>
                <a:latin typeface="+mn-lt"/>
                <a:ea typeface="+mn-ea"/>
                <a:cs typeface="+mn-cs"/>
              </a:rPr>
              <a:t> </a:t>
            </a:r>
            <a:r>
              <a:rPr lang="en-GB" sz="1200" i="1" kern="1200" dirty="0" err="1">
                <a:solidFill>
                  <a:schemeClr val="tx1"/>
                </a:solidFill>
                <a:latin typeface="+mn-lt"/>
                <a:ea typeface="+mn-ea"/>
                <a:cs typeface="+mn-cs"/>
              </a:rPr>
              <a:t>Teratol</a:t>
            </a:r>
            <a:r>
              <a:rPr lang="en-GB" sz="1200" i="1" kern="1200" dirty="0">
                <a:solidFill>
                  <a:schemeClr val="tx1"/>
                </a:solidFill>
                <a:latin typeface="+mn-lt"/>
                <a:ea typeface="+mn-ea"/>
                <a:cs typeface="+mn-cs"/>
              </a:rPr>
              <a:t> </a:t>
            </a:r>
            <a:r>
              <a:rPr lang="en-GB" sz="1200" i="0" kern="1200" dirty="0">
                <a:solidFill>
                  <a:schemeClr val="tx1"/>
                </a:solidFill>
                <a:latin typeface="+mn-lt"/>
                <a:ea typeface="+mn-ea"/>
                <a:cs typeface="+mn-cs"/>
              </a:rPr>
              <a:t>2007; </a:t>
            </a:r>
            <a:r>
              <a:rPr lang="en-GB" sz="1200" b="1" i="0" kern="1200" dirty="0">
                <a:solidFill>
                  <a:schemeClr val="tx1"/>
                </a:solidFill>
                <a:latin typeface="+mn-lt"/>
                <a:ea typeface="+mn-ea"/>
                <a:cs typeface="+mn-cs"/>
              </a:rPr>
              <a:t>79</a:t>
            </a:r>
            <a:r>
              <a:rPr lang="en-GB" sz="1200" b="0" i="0" kern="1200" dirty="0">
                <a:solidFill>
                  <a:schemeClr val="tx1"/>
                </a:solidFill>
                <a:latin typeface="+mn-lt"/>
                <a:ea typeface="+mn-ea"/>
                <a:cs typeface="+mn-cs"/>
              </a:rPr>
              <a:t>: 792-797.</a:t>
            </a:r>
            <a:endParaRPr lang="en-GB" sz="1200" kern="1200" dirty="0">
              <a:solidFill>
                <a:schemeClr val="tx1"/>
              </a:solidFill>
              <a:effectLst/>
              <a:latin typeface="+mn-lt"/>
              <a:ea typeface="+mn-ea"/>
              <a:cs typeface="+mn-cs"/>
            </a:endParaRPr>
          </a:p>
          <a:p>
            <a:pPr marL="0" lvl="2" indent="0">
              <a:buFont typeface="Arial" panose="020B0604020202020204" pitchFamily="34" charset="0"/>
              <a:buNone/>
            </a:pPr>
            <a:endParaRPr lang="en-GB" sz="1400" dirty="0"/>
          </a:p>
          <a:p>
            <a:pPr marL="0" marR="0" lvl="2"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dirty="0"/>
              <a:t>According to the ICD-10</a:t>
            </a:r>
            <a:r>
              <a:rPr lang="en-GB" sz="1400" baseline="0" dirty="0"/>
              <a:t> guidance, </a:t>
            </a:r>
            <a:r>
              <a:rPr lang="en-GB" sz="1400" dirty="0">
                <a:solidFill>
                  <a:schemeClr val="tx1"/>
                </a:solidFill>
              </a:rPr>
              <a:t>the cause of death for primary tabulation should be designated the </a:t>
            </a:r>
            <a:r>
              <a:rPr lang="en-GB" sz="1400" b="1" dirty="0">
                <a:solidFill>
                  <a:schemeClr val="tx1"/>
                </a:solidFill>
              </a:rPr>
              <a:t>underlying cause of death.</a:t>
            </a:r>
            <a:endParaRPr lang="en-GB" sz="1400" b="1" dirty="0"/>
          </a:p>
          <a:p>
            <a:pPr marL="0" indent="0">
              <a:buFont typeface="Arial" panose="020B0604020202020204" pitchFamily="34" charset="0"/>
              <a:buNone/>
            </a:pPr>
            <a:r>
              <a:rPr lang="en-GB" dirty="0"/>
              <a:t>As cause-of-death statistics are based on the underlying cause of death, in a death certificate of a child, in particular,</a:t>
            </a:r>
            <a:r>
              <a:rPr lang="en-GB" baseline="0" dirty="0"/>
              <a:t> infant death certificate, </a:t>
            </a:r>
            <a:r>
              <a:rPr lang="en-GB" dirty="0"/>
              <a:t>a c</a:t>
            </a:r>
            <a:r>
              <a:rPr lang="en-US" dirty="0" err="1"/>
              <a:t>ongenital</a:t>
            </a:r>
            <a:r>
              <a:rPr lang="en-US" baseline="0" dirty="0"/>
              <a:t> anomaly must be recorded as the </a:t>
            </a:r>
            <a:r>
              <a:rPr lang="en-US" dirty="0"/>
              <a:t>Underlying cause of death or at least as a contributing</a:t>
            </a:r>
            <a:r>
              <a:rPr lang="en-US" baseline="0" dirty="0"/>
              <a:t> cause of death.</a:t>
            </a:r>
          </a:p>
          <a:p>
            <a:pPr marL="0" indent="0">
              <a:buFont typeface="Arial" panose="020B0604020202020204" pitchFamily="34" charset="0"/>
              <a:buNone/>
            </a:pPr>
            <a:endParaRPr lang="en-US" baseline="0" dirty="0"/>
          </a:p>
          <a:p>
            <a:pPr marL="0" indent="0">
              <a:spcBef>
                <a:spcPts val="600"/>
              </a:spcBef>
              <a:buNone/>
            </a:pPr>
            <a:r>
              <a:rPr lang="en-GB" dirty="0" smtClean="0"/>
              <a:t>The </a:t>
            </a:r>
            <a:r>
              <a:rPr lang="en-GB" b="1" dirty="0" smtClean="0"/>
              <a:t>underlying cause of death</a:t>
            </a:r>
            <a:r>
              <a:rPr lang="en-GB" dirty="0" smtClean="0"/>
              <a:t> is defined as (a) the disease or injury which initiated the train of morbid events which led directly to death, or (b) the circumstances of the accident or violence which produced the fatal injury</a:t>
            </a:r>
          </a:p>
          <a:p>
            <a:pPr marL="0" lvl="2" indent="0">
              <a:buFont typeface="Arial" panose="020B0604020202020204" pitchFamily="34" charset="0"/>
              <a:buNone/>
            </a:pPr>
            <a:endParaRPr lang="en-GB" sz="1400" dirty="0"/>
          </a:p>
          <a:p>
            <a:r>
              <a:rPr lang="en-GB" sz="1200" b="0" i="0" u="none" strike="noStrike" kern="1200" baseline="0" dirty="0">
                <a:solidFill>
                  <a:schemeClr val="tx1"/>
                </a:solidFill>
                <a:latin typeface="+mn-lt"/>
                <a:ea typeface="+mn-ea"/>
                <a:cs typeface="+mn-cs"/>
              </a:rPr>
              <a:t>4.1 Coding instructions for mortality: underlying cause of death (ICD-10 </a:t>
            </a:r>
            <a:r>
              <a:rPr lang="en-GB" sz="1200" b="0" i="0" u="none" strike="noStrike" kern="1200" baseline="0" dirty="0" err="1">
                <a:solidFill>
                  <a:schemeClr val="tx1"/>
                </a:solidFill>
                <a:latin typeface="+mn-lt"/>
                <a:ea typeface="+mn-ea"/>
                <a:cs typeface="+mn-cs"/>
              </a:rPr>
              <a:t>vol</a:t>
            </a:r>
            <a:r>
              <a:rPr lang="en-GB" sz="1200" b="0" i="0" u="none" strike="noStrike" kern="1200" baseline="0" dirty="0">
                <a:solidFill>
                  <a:schemeClr val="tx1"/>
                </a:solidFill>
                <a:latin typeface="+mn-lt"/>
                <a:ea typeface="+mn-ea"/>
                <a:cs typeface="+mn-cs"/>
              </a:rPr>
              <a:t> 2 – manual)</a:t>
            </a:r>
            <a:endParaRPr lang="en-GB" sz="1200" kern="1200" dirty="0">
              <a:solidFill>
                <a:schemeClr val="tx1"/>
              </a:solidFill>
              <a:effectLst/>
              <a:latin typeface="+mn-lt"/>
              <a:ea typeface="+mn-ea"/>
              <a:cs typeface="+mn-cs"/>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dirty="0"/>
          </a:p>
          <a:p>
            <a:r>
              <a:rPr lang="en-GB" sz="1200" b="0" i="0" u="none" strike="noStrike" kern="1200" baseline="0" dirty="0">
                <a:solidFill>
                  <a:schemeClr val="tx1"/>
                </a:solidFill>
                <a:latin typeface="+mn-lt"/>
                <a:ea typeface="+mn-ea"/>
                <a:cs typeface="+mn-cs"/>
              </a:rPr>
              <a:t>It was agreed by the Sixth Decennial International Revision Conference </a:t>
            </a:r>
            <a:r>
              <a:rPr lang="en-GB" sz="1200" b="0" i="1" u="none" strike="noStrike" kern="1200" baseline="0" dirty="0">
                <a:solidFill>
                  <a:schemeClr val="tx1"/>
                </a:solidFill>
                <a:latin typeface="+mn-lt"/>
                <a:ea typeface="+mn-ea"/>
                <a:cs typeface="+mn-cs"/>
              </a:rPr>
              <a:t>(28) </a:t>
            </a:r>
            <a:r>
              <a:rPr lang="en-GB" sz="1200" b="0" i="0" u="none" strike="noStrike" kern="1200" baseline="0" dirty="0">
                <a:solidFill>
                  <a:schemeClr val="tx1"/>
                </a:solidFill>
                <a:latin typeface="+mn-lt"/>
                <a:ea typeface="+mn-ea"/>
                <a:cs typeface="+mn-cs"/>
              </a:rPr>
              <a:t>that the cause of death for primary tabulation should be designated the </a:t>
            </a:r>
            <a:r>
              <a:rPr lang="en-GB" sz="1200" b="1" i="0" u="none" strike="noStrike" kern="1200" baseline="0" dirty="0">
                <a:solidFill>
                  <a:schemeClr val="tx1"/>
                </a:solidFill>
                <a:latin typeface="+mn-lt"/>
                <a:ea typeface="+mn-ea"/>
                <a:cs typeface="+mn-cs"/>
              </a:rPr>
              <a:t>underlying cause of death.</a:t>
            </a:r>
            <a:endParaRPr lang="en-GB" b="1" dirty="0"/>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The </a:t>
            </a:r>
            <a:r>
              <a:rPr lang="en-GB" b="1" dirty="0"/>
              <a:t>cause of death</a:t>
            </a:r>
            <a:r>
              <a:rPr lang="en-GB" dirty="0"/>
              <a:t> is defined as the disease or injury which initiated the train (sequence) of morbid (disease-related) events which led directly to death, or the circumstances of the accident or violence which produced the fatal injury (ICD, WHO).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dirty="0"/>
          </a:p>
          <a:p>
            <a:r>
              <a:rPr lang="en-GB" sz="1200" b="0" i="0" u="none" strike="noStrike" kern="1200" baseline="0" dirty="0">
                <a:solidFill>
                  <a:schemeClr val="tx1"/>
                </a:solidFill>
                <a:latin typeface="+mn-lt"/>
                <a:ea typeface="+mn-ea"/>
                <a:cs typeface="+mn-cs"/>
              </a:rPr>
              <a:t>28. Report of the international conference for the sixth decennial revision of the international lists of diseases and causes of death. In: Official records of the World Health Organization. No. 11. Report of expert committees and other advisory bodies to the Interim Commission. New York and Geneva: United Nations and World Health Organization; </a:t>
            </a:r>
            <a:r>
              <a:rPr lang="en-GB" sz="1200" b="1" i="0" u="none" strike="noStrike" kern="1200" baseline="0" dirty="0">
                <a:solidFill>
                  <a:schemeClr val="tx1"/>
                </a:solidFill>
                <a:latin typeface="+mn-lt"/>
                <a:ea typeface="+mn-ea"/>
                <a:cs typeface="+mn-cs"/>
              </a:rPr>
              <a:t>1948</a:t>
            </a:r>
            <a:r>
              <a:rPr lang="en-GB" sz="1200" b="0" i="0" u="none" strike="noStrike" kern="1200" baseline="0" dirty="0">
                <a:solidFill>
                  <a:schemeClr val="tx1"/>
                </a:solidFill>
                <a:latin typeface="+mn-lt"/>
                <a:ea typeface="+mn-ea"/>
                <a:cs typeface="+mn-cs"/>
              </a:rPr>
              <a:t>:23–32 (http://whqlibdoc.who.int/hist/official_records/11e.pdf, accessed 24 May 2014).</a:t>
            </a:r>
          </a:p>
          <a:p>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The international mortality coding instructions presuppose that data have been collected with a death certificate conforming to the </a:t>
            </a:r>
            <a:r>
              <a:rPr lang="en-GB" sz="1200" b="0" i="1" u="none" strike="noStrike" kern="1200" baseline="0" dirty="0">
                <a:solidFill>
                  <a:schemeClr val="tx1"/>
                </a:solidFill>
                <a:latin typeface="+mn-lt"/>
                <a:ea typeface="+mn-ea"/>
                <a:cs typeface="+mn-cs"/>
              </a:rPr>
              <a:t>International form of medical certificate of cause of death </a:t>
            </a:r>
            <a:r>
              <a:rPr lang="en-GB" sz="1200" b="0" i="0" u="none" strike="noStrike" kern="1200" baseline="0" dirty="0">
                <a:solidFill>
                  <a:schemeClr val="tx1"/>
                </a:solidFill>
                <a:latin typeface="+mn-lt"/>
                <a:ea typeface="+mn-ea"/>
                <a:cs typeface="+mn-cs"/>
              </a:rPr>
              <a:t>(see Annex 7.1). Otherwise, the causes of</a:t>
            </a:r>
          </a:p>
          <a:p>
            <a:r>
              <a:rPr lang="en-GB" sz="1200" b="0" i="0" u="none" strike="noStrike" kern="1200" baseline="0" dirty="0">
                <a:solidFill>
                  <a:schemeClr val="tx1"/>
                </a:solidFill>
                <a:latin typeface="+mn-lt"/>
                <a:ea typeface="+mn-ea"/>
                <a:cs typeface="+mn-cs"/>
              </a:rPr>
              <a:t>death cannot be coded according to the international standard and the data will not be internationally comparable.</a:t>
            </a:r>
          </a:p>
          <a:p>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4.2 Coding instructions for mortality: </a:t>
            </a:r>
          </a:p>
          <a:p>
            <a:r>
              <a:rPr lang="en-GB" sz="1200" b="1" i="0" u="none" strike="noStrike" kern="1200" baseline="0" dirty="0">
                <a:solidFill>
                  <a:schemeClr val="tx1"/>
                </a:solidFill>
                <a:latin typeface="+mn-lt"/>
                <a:ea typeface="+mn-ea"/>
                <a:cs typeface="+mn-cs"/>
              </a:rPr>
              <a:t>selecting the underlying cause of death</a:t>
            </a:r>
          </a:p>
          <a:p>
            <a:r>
              <a:rPr lang="en-GB" sz="1200" b="0" i="0" u="none" strike="noStrike" kern="1200" baseline="0" dirty="0">
                <a:solidFill>
                  <a:schemeClr val="tx1"/>
                </a:solidFill>
                <a:latin typeface="+mn-lt"/>
                <a:ea typeface="+mn-ea"/>
                <a:cs typeface="+mn-cs"/>
              </a:rPr>
              <a:t>When coding and classifying causes of death, you must first assign ICD codes to all the conditions mentioned on the death certificate. Many coding instructions are based on specific ICD codes and, to determine whether any of the instructions apply, you need to know the ICD codes for all conditions on the certificate. This is called multiple-cause coding (see section 4.3, Coding instructions for mortality: multiple causes). Next, you select an underlying cause of death to be used in the mortality statistics. This is called classification of the underlying cause of death.</a:t>
            </a:r>
            <a:endParaRPr lang="en-US" dirty="0"/>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82713EF5-432F-444F-BF15-6D79B0B44ACD}" type="slidenum">
              <a:rPr lang="en-GB" smtClean="0"/>
              <a:pPr/>
              <a:t>10</a:t>
            </a:fld>
            <a:endParaRPr lang="en-GB"/>
          </a:p>
        </p:txBody>
      </p:sp>
    </p:spTree>
    <p:extLst>
      <p:ext uri="{BB962C8B-B14F-4D97-AF65-F5344CB8AC3E}">
        <p14:creationId xmlns:p14="http://schemas.microsoft.com/office/powerpoint/2010/main" val="574220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GB" sz="1200" b="0" i="0" u="none" strike="noStrike" kern="1200" baseline="0" dirty="0">
                <a:solidFill>
                  <a:schemeClr val="tx1"/>
                </a:solidFill>
                <a:latin typeface="+mn-lt"/>
                <a:ea typeface="+mn-ea"/>
                <a:cs typeface="+mn-cs"/>
              </a:rPr>
              <a:t>Part I: Lines 1-4 </a:t>
            </a:r>
          </a:p>
          <a:p>
            <a:r>
              <a:rPr lang="en-GB" sz="1200" b="0" i="0" u="none" strike="noStrike" kern="1200" baseline="0" dirty="0">
                <a:solidFill>
                  <a:schemeClr val="tx1"/>
                </a:solidFill>
                <a:latin typeface="+mn-lt"/>
                <a:ea typeface="+mn-ea"/>
                <a:cs typeface="+mn-cs"/>
              </a:rPr>
              <a:t>Causes of death are entered sequentially starting with immediate cause and ending with the underlying cause </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200" b="0" i="0" u="none" strike="noStrike" kern="1200" baseline="0" dirty="0">
                <a:solidFill>
                  <a:schemeClr val="tx1"/>
                </a:solidFill>
                <a:latin typeface="+mn-lt"/>
                <a:ea typeface="+mn-ea"/>
                <a:cs typeface="+mn-cs"/>
              </a:rPr>
              <a:t>Part I: Enter the chain of events - - diseases, injuries, or complications - - that directly caused the death. DO NOT enter terminal events such as cardiac arrest, respiratory arrest, or ventricular fibrillation without showing the </a:t>
            </a:r>
            <a:r>
              <a:rPr lang="en-GB" sz="1200" b="0" i="0" u="none" strike="noStrike" kern="1200" baseline="0" dirty="0" err="1">
                <a:solidFill>
                  <a:schemeClr val="tx1"/>
                </a:solidFill>
                <a:latin typeface="+mn-lt"/>
                <a:ea typeface="+mn-ea"/>
                <a:cs typeface="+mn-cs"/>
              </a:rPr>
              <a:t>etiology</a:t>
            </a:r>
            <a:r>
              <a:rPr lang="en-GB" sz="1200" b="0" i="0" u="none" strike="noStrike" kern="1200" baseline="0" dirty="0">
                <a:solidFill>
                  <a:schemeClr val="tx1"/>
                </a:solidFill>
                <a:latin typeface="+mn-lt"/>
                <a:ea typeface="+mn-ea"/>
                <a:cs typeface="+mn-cs"/>
              </a:rPr>
              <a:t>. DO NOT ABBREVIATE. Enter only one cause on a line. Add additional lines if necessary.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200" b="0" i="0" u="none" strike="noStrike" kern="1200" baseline="0" dirty="0">
              <a:solidFill>
                <a:schemeClr val="tx1"/>
              </a:solidFill>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GB" sz="1200" b="1" i="0" u="none" strike="noStrike" kern="1200" baseline="0" dirty="0">
                <a:solidFill>
                  <a:schemeClr val="tx1"/>
                </a:solidFill>
                <a:latin typeface="+mn-lt"/>
                <a:ea typeface="+mn-ea"/>
                <a:cs typeface="+mn-cs"/>
              </a:rPr>
              <a:t>IMMEDIATE CAUSE </a:t>
            </a:r>
            <a:r>
              <a:rPr lang="en-GB" sz="1200" b="0" i="0" u="none" strike="noStrike" kern="1200" baseline="0" dirty="0">
                <a:solidFill>
                  <a:schemeClr val="tx1"/>
                </a:solidFill>
                <a:latin typeface="+mn-lt"/>
                <a:ea typeface="+mn-ea"/>
                <a:cs typeface="+mn-cs"/>
              </a:rPr>
              <a:t>(Final disease or condition resulting in death) </a:t>
            </a:r>
          </a:p>
          <a:p>
            <a:r>
              <a:rPr lang="en-GB" sz="1200" b="0" i="0" u="none" strike="noStrike" kern="1200" baseline="0" dirty="0">
                <a:solidFill>
                  <a:schemeClr val="tx1"/>
                </a:solidFill>
                <a:latin typeface="+mn-lt"/>
                <a:ea typeface="+mn-ea"/>
                <a:cs typeface="+mn-cs"/>
              </a:rPr>
              <a:t>Sequentially list conditions,  if any, leading to the cause listed on line a. Enter the  </a:t>
            </a:r>
            <a:r>
              <a:rPr lang="en-GB" sz="1200" b="1" i="0" u="none" strike="noStrike" kern="1200" baseline="0" dirty="0">
                <a:solidFill>
                  <a:schemeClr val="tx1"/>
                </a:solidFill>
                <a:latin typeface="+mn-lt"/>
                <a:ea typeface="+mn-ea"/>
                <a:cs typeface="+mn-cs"/>
              </a:rPr>
              <a:t>UNDERLYING CAUSE </a:t>
            </a:r>
            <a:r>
              <a:rPr lang="en-GB" sz="1200" b="0" i="0" u="none" strike="noStrike" kern="1200" baseline="0" dirty="0">
                <a:solidFill>
                  <a:schemeClr val="tx1"/>
                </a:solidFill>
                <a:latin typeface="+mn-lt"/>
                <a:ea typeface="+mn-ea"/>
                <a:cs typeface="+mn-cs"/>
              </a:rPr>
              <a:t>(disease or injury that initiated the events resulting in death) </a:t>
            </a:r>
            <a:r>
              <a:rPr lang="en-GB" sz="1200" b="1" i="0" u="none" strike="noStrike" kern="1200" baseline="0" dirty="0">
                <a:solidFill>
                  <a:schemeClr val="tx1"/>
                </a:solidFill>
                <a:latin typeface="+mn-lt"/>
                <a:ea typeface="+mn-ea"/>
                <a:cs typeface="+mn-cs"/>
              </a:rPr>
              <a:t>LAST </a:t>
            </a:r>
            <a:r>
              <a:rPr lang="en-GB" sz="1200" b="0" i="0" u="none" strike="noStrike" kern="1200" baseline="0" dirty="0">
                <a:solidFill>
                  <a:schemeClr val="tx1"/>
                </a:solidFill>
                <a:latin typeface="+mn-lt"/>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200" b="0" i="0" u="none" strike="noStrike" kern="1200" baseline="0" dirty="0">
                <a:solidFill>
                  <a:schemeClr val="tx1"/>
                </a:solidFill>
                <a:latin typeface="+mn-lt"/>
                <a:ea typeface="+mn-ea"/>
                <a:cs typeface="+mn-cs"/>
              </a:rPr>
              <a:t>	</a:t>
            </a:r>
          </a:p>
          <a:p>
            <a:r>
              <a:rPr lang="en-GB" sz="1200" b="0" i="0" u="none" strike="noStrike" kern="1200" baseline="0" dirty="0">
                <a:solidFill>
                  <a:schemeClr val="tx1"/>
                </a:solidFill>
                <a:latin typeface="+mn-lt"/>
                <a:ea typeface="+mn-ea"/>
                <a:cs typeface="+mn-cs"/>
              </a:rPr>
              <a:t>It is important to identify the underlying cause of death which should be used in death statistics.</a:t>
            </a:r>
          </a:p>
          <a:p>
            <a:r>
              <a:rPr lang="en-GB" sz="1200" b="0" i="0" u="none" strike="noStrike" kern="1200" baseline="0" dirty="0">
                <a:solidFill>
                  <a:schemeClr val="tx1"/>
                </a:solidFill>
                <a:latin typeface="+mn-lt"/>
                <a:ea typeface="+mn-ea"/>
                <a:cs typeface="+mn-cs"/>
              </a:rPr>
              <a:t>There are Automated Coding Systems for producing underlying cause of death: Software for capturing medical terms on death certificate, Software for converting text of medical terms into ICD codes (</a:t>
            </a:r>
            <a:r>
              <a:rPr lang="en-GB" sz="1200" b="0" i="0" u="none" strike="noStrike" kern="1200" baseline="0" dirty="0" err="1">
                <a:solidFill>
                  <a:schemeClr val="tx1"/>
                </a:solidFill>
                <a:latin typeface="+mn-lt"/>
                <a:ea typeface="+mn-ea"/>
                <a:cs typeface="+mn-cs"/>
              </a:rPr>
              <a:t>SuperMICAR</a:t>
            </a:r>
            <a:r>
              <a:rPr lang="en-GB" sz="1200" b="0" i="0" u="none" strike="noStrike" kern="1200" baseline="0" dirty="0">
                <a:solidFill>
                  <a:schemeClr val="tx1"/>
                </a:solidFill>
                <a:latin typeface="+mn-lt"/>
                <a:ea typeface="+mn-ea"/>
                <a:cs typeface="+mn-cs"/>
              </a:rPr>
              <a:t>) and Software for applying ICD’s Selection &amp; Modification rules to select underlying cause (ACME: Automated Classification of Medical Entities (underlying cause output).</a:t>
            </a:r>
          </a:p>
          <a:p>
            <a:r>
              <a:rPr lang="en-GB" sz="1200" b="0" i="0" u="none" strike="noStrike" kern="1200" baseline="0" dirty="0">
                <a:solidFill>
                  <a:schemeClr val="tx1"/>
                </a:solidFill>
                <a:latin typeface="+mn-lt"/>
                <a:ea typeface="+mn-ea"/>
                <a:cs typeface="+mn-cs"/>
              </a:rPr>
              <a:t>TRANSAX: Translation of Axes (multiple cause output)</a:t>
            </a:r>
          </a:p>
          <a:p>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General principle:</a:t>
            </a:r>
          </a:p>
          <a:p>
            <a:r>
              <a:rPr lang="en-GB" sz="1200" b="0" i="0" u="none" strike="noStrike" kern="1200" baseline="0" dirty="0">
                <a:solidFill>
                  <a:schemeClr val="tx1"/>
                </a:solidFill>
                <a:latin typeface="+mn-lt"/>
                <a:ea typeface="+mn-ea"/>
                <a:cs typeface="+mn-cs"/>
              </a:rPr>
              <a:t>When more than one condition is entered on the certificate, select the condition entered alone in the lowest-used line of Part I only if it could have given rise to all the conditions entered above it.</a:t>
            </a:r>
            <a:endParaRPr lang="en-GB" dirty="0"/>
          </a:p>
          <a:p>
            <a:pPr marL="0" marR="0" lvl="0" indent="0" algn="l" defTabSz="457200" rtl="0" eaLnBrk="1" fontAlgn="auto" latinLnBrk="0" hangingPunct="1">
              <a:lnSpc>
                <a:spcPct val="100000"/>
              </a:lnSpc>
              <a:spcBef>
                <a:spcPts val="0"/>
              </a:spcBef>
              <a:spcAft>
                <a:spcPts val="0"/>
              </a:spcAft>
              <a:buClrTx/>
              <a:buSzTx/>
              <a:buFontTx/>
              <a:buNone/>
              <a:tabLst/>
              <a:defRPr/>
            </a:pPr>
            <a:r>
              <a:rPr lang="en-GB" sz="1200" b="0" i="0" u="none" strike="noStrike" kern="1200" baseline="0" dirty="0">
                <a:solidFill>
                  <a:schemeClr val="tx1"/>
                </a:solidFill>
                <a:latin typeface="+mn-lt"/>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200" b="0" i="0" u="none" strike="noStrike" kern="1200" baseline="0" dirty="0">
                <a:solidFill>
                  <a:schemeClr val="tx1"/>
                </a:solidFill>
                <a:latin typeface="+mn-lt"/>
                <a:ea typeface="+mn-ea"/>
                <a:cs typeface="+mn-cs"/>
              </a:rPr>
              <a:t>PART II. other significant conditions contributing to death</a:t>
            </a:r>
            <a:endParaRPr lang="en-GB" dirty="0"/>
          </a:p>
        </p:txBody>
      </p:sp>
      <p:sp>
        <p:nvSpPr>
          <p:cNvPr id="4" name="Slide Number Placeholder 3"/>
          <p:cNvSpPr>
            <a:spLocks noGrp="1"/>
          </p:cNvSpPr>
          <p:nvPr>
            <p:ph type="sldNum" sz="quarter" idx="10"/>
          </p:nvPr>
        </p:nvSpPr>
        <p:spPr/>
        <p:txBody>
          <a:bodyPr/>
          <a:lstStyle/>
          <a:p>
            <a:fld id="{82713EF5-432F-444F-BF15-6D79B0B44ACD}" type="slidenum">
              <a:rPr lang="en-GB" smtClean="0"/>
              <a:pPr/>
              <a:t>11</a:t>
            </a:fld>
            <a:endParaRPr lang="en-GB"/>
          </a:p>
        </p:txBody>
      </p:sp>
    </p:spTree>
    <p:extLst>
      <p:ext uri="{BB962C8B-B14F-4D97-AF65-F5344CB8AC3E}">
        <p14:creationId xmlns:p14="http://schemas.microsoft.com/office/powerpoint/2010/main" val="27260798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endParaRPr lang="en-GB" sz="1200" kern="1200" dirty="0">
              <a:solidFill>
                <a:schemeClr val="tx1"/>
              </a:solidFill>
              <a:effectLst/>
              <a:latin typeface="+mn-lt"/>
              <a:ea typeface="+mn-ea"/>
              <a:cs typeface="+mn-cs"/>
            </a:endParaRPr>
          </a:p>
          <a:p>
            <a:pPr marL="0" indent="0">
              <a:spcBef>
                <a:spcPts val="1200"/>
              </a:spcBef>
              <a:buSzPct val="150000"/>
              <a:buNone/>
            </a:pPr>
            <a:r>
              <a:rPr lang="en-GB" dirty="0"/>
              <a:t>The neonatal and stillbirth certificates introduced in England &amp;Wales January 1986 follow recommendations of WHO in the ICD, whereby causes of death are given separately in the following categories:</a:t>
            </a:r>
          </a:p>
          <a:p>
            <a:pPr marL="0" indent="0">
              <a:spcBef>
                <a:spcPts val="1200"/>
              </a:spcBef>
              <a:buSzPct val="150000"/>
              <a:buNone/>
            </a:pPr>
            <a:endParaRPr lang="en-GB" dirty="0"/>
          </a:p>
          <a:p>
            <a:pPr indent="-180000">
              <a:spcBef>
                <a:spcPts val="1200"/>
              </a:spcBef>
              <a:buSzPct val="150000"/>
              <a:buFont typeface="Arial" panose="020B0604020202020204" pitchFamily="34" charset="0"/>
              <a:buChar char="•"/>
            </a:pPr>
            <a:r>
              <a:rPr lang="en-GB" dirty="0"/>
              <a:t>main diseases or conditions in infant or </a:t>
            </a:r>
            <a:r>
              <a:rPr lang="en-GB" dirty="0" err="1"/>
              <a:t>fetus</a:t>
            </a:r>
            <a:endParaRPr lang="en-GB" dirty="0"/>
          </a:p>
          <a:p>
            <a:pPr indent="-180000">
              <a:spcBef>
                <a:spcPts val="1200"/>
              </a:spcBef>
              <a:buSzPct val="150000"/>
              <a:buFont typeface="Arial" panose="020B0604020202020204" pitchFamily="34" charset="0"/>
              <a:buChar char="•"/>
            </a:pPr>
            <a:r>
              <a:rPr lang="en-GB" dirty="0"/>
              <a:t>other diseases or conditions in infant or </a:t>
            </a:r>
            <a:r>
              <a:rPr lang="en-GB" dirty="0" err="1"/>
              <a:t>fetus</a:t>
            </a:r>
            <a:endParaRPr lang="en-GB" dirty="0"/>
          </a:p>
          <a:p>
            <a:pPr indent="-180000">
              <a:spcBef>
                <a:spcPts val="1200"/>
              </a:spcBef>
              <a:buSzPct val="150000"/>
              <a:buFont typeface="Arial" panose="020B0604020202020204" pitchFamily="34" charset="0"/>
              <a:buChar char="•"/>
            </a:pPr>
            <a:r>
              <a:rPr lang="en-GB" dirty="0"/>
              <a:t>main maternal diseases or conditions affecting infant or </a:t>
            </a:r>
            <a:r>
              <a:rPr lang="en-GB" dirty="0" err="1"/>
              <a:t>fetus</a:t>
            </a:r>
            <a:endParaRPr lang="en-GB" dirty="0"/>
          </a:p>
          <a:p>
            <a:pPr indent="-180000">
              <a:spcBef>
                <a:spcPts val="1200"/>
              </a:spcBef>
              <a:buSzPct val="150000"/>
              <a:buFont typeface="Arial" panose="020B0604020202020204" pitchFamily="34" charset="0"/>
              <a:buChar char="•"/>
            </a:pPr>
            <a:r>
              <a:rPr lang="en-GB" dirty="0"/>
              <a:t>other maternal diseases or conditions affecting infant or </a:t>
            </a:r>
            <a:r>
              <a:rPr lang="en-GB" dirty="0" err="1"/>
              <a:t>fetus</a:t>
            </a:r>
            <a:endParaRPr lang="en-GB" dirty="0"/>
          </a:p>
          <a:p>
            <a:pPr indent="-180000">
              <a:spcBef>
                <a:spcPts val="1200"/>
              </a:spcBef>
              <a:buSzPct val="150000"/>
              <a:buFont typeface="Arial" panose="020B0604020202020204" pitchFamily="34" charset="0"/>
              <a:buChar char="•"/>
            </a:pPr>
            <a:r>
              <a:rPr lang="en-GB" dirty="0"/>
              <a:t>other relevant causes</a:t>
            </a:r>
          </a:p>
          <a:p>
            <a:pPr indent="-180000">
              <a:spcBef>
                <a:spcPts val="1200"/>
              </a:spcBef>
              <a:buSzPct val="150000"/>
              <a:buFont typeface="Arial" panose="020B0604020202020204" pitchFamily="34" charset="0"/>
              <a:buChar char="•"/>
            </a:pPr>
            <a:endParaRPr lang="en-GB" dirty="0"/>
          </a:p>
          <a:p>
            <a:pPr marL="0" indent="0">
              <a:spcBef>
                <a:spcPts val="1200"/>
              </a:spcBef>
              <a:buSzPct val="150000"/>
              <a:buFont typeface="Arial" panose="020B0604020202020204" pitchFamily="34" charset="0"/>
              <a:buNone/>
            </a:pPr>
            <a:endParaRPr lang="en-US" dirty="0"/>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82713EF5-432F-444F-BF15-6D79B0B44ACD}" type="slidenum">
              <a:rPr lang="en-GB" smtClean="0"/>
              <a:pPr/>
              <a:t>12</a:t>
            </a:fld>
            <a:endParaRPr lang="en-GB"/>
          </a:p>
        </p:txBody>
      </p:sp>
    </p:spTree>
    <p:extLst>
      <p:ext uri="{BB962C8B-B14F-4D97-AF65-F5344CB8AC3E}">
        <p14:creationId xmlns:p14="http://schemas.microsoft.com/office/powerpoint/2010/main" val="3693185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4" indent="0" algn="l" defTabSz="457200" rtl="0" eaLnBrk="1" fontAlgn="auto" latinLnBrk="0" hangingPunct="1">
              <a:lnSpc>
                <a:spcPct val="100000"/>
              </a:lnSpc>
              <a:spcBef>
                <a:spcPts val="0"/>
              </a:spcBef>
              <a:spcAft>
                <a:spcPts val="0"/>
              </a:spcAft>
              <a:buClrTx/>
              <a:buSzPct val="100000"/>
              <a:buFont typeface="Arial" panose="020B0604020202020204" pitchFamily="34" charset="0"/>
              <a:buNone/>
              <a:tabLst/>
              <a:defRPr/>
            </a:pPr>
            <a:r>
              <a:rPr lang="en-GB" sz="1200" b="0" i="0" u="none" strike="noStrike" kern="1200" baseline="0" dirty="0" smtClean="0">
                <a:solidFill>
                  <a:schemeClr val="tx1"/>
                </a:solidFill>
                <a:latin typeface="+mn-lt"/>
                <a:ea typeface="+mn-ea"/>
                <a:cs typeface="+mn-cs"/>
              </a:rPr>
              <a:t>We </a:t>
            </a:r>
            <a:r>
              <a:rPr lang="en-GB" sz="1200" b="0" i="0" u="none" strike="noStrike" kern="1200" baseline="0" dirty="0">
                <a:solidFill>
                  <a:schemeClr val="tx1"/>
                </a:solidFill>
                <a:latin typeface="+mn-lt"/>
                <a:ea typeface="+mn-ea"/>
                <a:cs typeface="+mn-cs"/>
              </a:rPr>
              <a:t>need the underlying cause of death for our statistics and analysis – the majority of participants have the underlying cause of death available and a number of registries will also be able to provide other causes of death. If a single cause of death is provided (ER or Basque Country) we expect this to be the underlying cause of death</a:t>
            </a:r>
            <a:r>
              <a:rPr lang="en-GB" sz="1200" b="0" i="0" u="none" strike="noStrike" kern="1200" baseline="0" dirty="0" smtClean="0">
                <a:solidFill>
                  <a:schemeClr val="tx1"/>
                </a:solidFill>
                <a:latin typeface="+mn-lt"/>
                <a:ea typeface="+mn-ea"/>
                <a:cs typeface="+mn-cs"/>
              </a:rPr>
              <a:t>.</a:t>
            </a:r>
          </a:p>
          <a:p>
            <a:pPr marL="0" marR="0" lvl="4" indent="0" algn="l" defTabSz="457200" rtl="0" eaLnBrk="1" fontAlgn="auto" latinLnBrk="0" hangingPunct="1">
              <a:lnSpc>
                <a:spcPct val="100000"/>
              </a:lnSpc>
              <a:spcBef>
                <a:spcPts val="0"/>
              </a:spcBef>
              <a:spcAft>
                <a:spcPts val="0"/>
              </a:spcAft>
              <a:buClrTx/>
              <a:buSzPct val="100000"/>
              <a:buFont typeface="Arial" panose="020B0604020202020204" pitchFamily="34" charset="0"/>
              <a:buNone/>
              <a:tabLst/>
              <a:defRPr/>
            </a:pPr>
            <a:endParaRPr lang="en-GB" sz="1200" b="0" i="0" u="none" strike="noStrike" kern="1200" baseline="0" dirty="0">
              <a:solidFill>
                <a:schemeClr val="tx1"/>
              </a:solidFill>
              <a:latin typeface="+mn-lt"/>
              <a:ea typeface="+mn-ea"/>
              <a:cs typeface="+mn-cs"/>
            </a:endParaRPr>
          </a:p>
          <a:p>
            <a:pPr marL="457200" lvl="4">
              <a:buSzPct val="100000"/>
              <a:buFont typeface="Arial" panose="020B0604020202020204" pitchFamily="34" charset="0"/>
              <a:buChar char="•"/>
            </a:pPr>
            <a:r>
              <a:rPr lang="en-GB" dirty="0"/>
              <a:t> Will ned to develop</a:t>
            </a:r>
            <a:r>
              <a:rPr lang="en-GB" baseline="0" dirty="0"/>
              <a:t> an algorithm for grouping an underlying cause of death into the WP3 major groups and also for grouping other causes of death (multiple, contributory).</a:t>
            </a:r>
          </a:p>
          <a:p>
            <a:pPr marL="457200" lvl="4">
              <a:buSzPct val="100000"/>
              <a:buFont typeface="Arial" panose="020B0604020202020204" pitchFamily="34" charset="0"/>
              <a:buChar char="•"/>
            </a:pPr>
            <a:r>
              <a:rPr lang="en-GB" baseline="0" dirty="0"/>
              <a:t> In the linked cases of death when there is no congenital anomaly recorded as an underlying cause of death and there are other causes of death provided, we will need an algorithm for picking up a congenital anomaly from other causes if a congenital anomaly is present in any of them.</a:t>
            </a:r>
            <a:endParaRPr lang="en-GB" dirty="0"/>
          </a:p>
          <a:p>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Multiple causes: causes of death including not only the underlying cause but also immediate cause of death and all other intermediate and contributory conditions entered by the certifying physician</a:t>
            </a:r>
          </a:p>
          <a:p>
            <a:r>
              <a:rPr lang="en-GB" sz="1200" b="1" i="0" u="none" strike="noStrike" kern="1200" baseline="0" dirty="0">
                <a:solidFill>
                  <a:schemeClr val="tx1"/>
                </a:solidFill>
                <a:latin typeface="+mn-lt"/>
                <a:ea typeface="+mn-ea"/>
                <a:cs typeface="+mn-cs"/>
              </a:rPr>
              <a:t>Multiple cause of deaths is:</a:t>
            </a:r>
          </a:p>
          <a:p>
            <a:r>
              <a:rPr lang="en-GB" sz="1200" b="0" i="0" u="none" strike="noStrike" kern="1200" baseline="0" dirty="0">
                <a:solidFill>
                  <a:schemeClr val="tx1"/>
                </a:solidFill>
                <a:latin typeface="+mn-lt"/>
                <a:ea typeface="+mn-ea"/>
                <a:cs typeface="+mn-cs"/>
              </a:rPr>
              <a:t>Valuable supplement to underlying cause data </a:t>
            </a:r>
          </a:p>
          <a:p>
            <a:r>
              <a:rPr lang="en-GB" sz="1200" b="0" i="0" u="none" strike="noStrike" kern="1200" baseline="0" dirty="0">
                <a:solidFill>
                  <a:schemeClr val="tx1"/>
                </a:solidFill>
                <a:latin typeface="+mn-lt"/>
                <a:ea typeface="+mn-ea"/>
                <a:cs typeface="+mn-cs"/>
              </a:rPr>
              <a:t>By using only the underlying cause of death, valuable information is lost </a:t>
            </a:r>
          </a:p>
          <a:p>
            <a:r>
              <a:rPr lang="en-GB" sz="1200" b="0" i="0" u="none" strike="noStrike" kern="1200" baseline="0" dirty="0">
                <a:solidFill>
                  <a:schemeClr val="tx1"/>
                </a:solidFill>
                <a:latin typeface="+mn-lt"/>
                <a:ea typeface="+mn-ea"/>
                <a:cs typeface="+mn-cs"/>
              </a:rPr>
              <a:t>In the United States, about 75% of death certificates have more than one condition listed, with the average about 3 conditions </a:t>
            </a:r>
          </a:p>
          <a:p>
            <a:r>
              <a:rPr lang="en-GB" sz="1200" b="0" i="0" u="none" strike="noStrike" kern="1200" baseline="0" dirty="0">
                <a:solidFill>
                  <a:schemeClr val="tx1"/>
                </a:solidFill>
                <a:latin typeface="+mn-lt"/>
                <a:ea typeface="+mn-ea"/>
                <a:cs typeface="+mn-cs"/>
              </a:rPr>
              <a:t>An underused resource</a:t>
            </a:r>
          </a:p>
          <a:p>
            <a:endParaRPr lang="en-GB"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2713EF5-432F-444F-BF15-6D79B0B44ACD}" type="slidenum">
              <a:rPr lang="en-GB" smtClean="0"/>
              <a:pPr/>
              <a:t>13</a:t>
            </a:fld>
            <a:endParaRPr lang="en-GB"/>
          </a:p>
        </p:txBody>
      </p:sp>
    </p:spTree>
    <p:extLst>
      <p:ext uri="{BB962C8B-B14F-4D97-AF65-F5344CB8AC3E}">
        <p14:creationId xmlns:p14="http://schemas.microsoft.com/office/powerpoint/2010/main" val="20263560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4">
              <a:buSzPct val="100000"/>
              <a:buFont typeface="Arial" panose="020B0604020202020204" pitchFamily="34" charset="0"/>
              <a:buChar char="•"/>
            </a:pPr>
            <a:endParaRPr lang="en-GB" dirty="0"/>
          </a:p>
          <a:p>
            <a:r>
              <a:rPr lang="en-GB" sz="1400" b="1" i="0" u="none" strike="noStrike" kern="1200" baseline="0" dirty="0">
                <a:solidFill>
                  <a:schemeClr val="tx1"/>
                </a:solidFill>
                <a:latin typeface="+mn-lt"/>
                <a:ea typeface="+mn-ea"/>
                <a:cs typeface="+mn-cs"/>
              </a:rPr>
              <a:t>ICD-10 - 4.3 Coding instructions for mortality: multiple causes</a:t>
            </a:r>
          </a:p>
          <a:p>
            <a:r>
              <a:rPr lang="en-GB" sz="1200" b="1" i="0" u="none" strike="noStrike" kern="1200" baseline="0" dirty="0">
                <a:solidFill>
                  <a:schemeClr val="tx1"/>
                </a:solidFill>
                <a:latin typeface="+mn-lt"/>
                <a:ea typeface="+mn-ea"/>
                <a:cs typeface="+mn-cs"/>
              </a:rPr>
              <a:t>4.3.1 Introduction</a:t>
            </a:r>
          </a:p>
          <a:p>
            <a:r>
              <a:rPr lang="en-GB" sz="1200" b="0" i="0" u="none" strike="noStrike" kern="1200" baseline="0" dirty="0">
                <a:solidFill>
                  <a:schemeClr val="tx1"/>
                </a:solidFill>
                <a:latin typeface="+mn-lt"/>
                <a:ea typeface="+mn-ea"/>
                <a:cs typeface="+mn-cs"/>
              </a:rPr>
              <a:t>Multiple-cause coding permits in-depth analysis of causes of death, for example of serious but avoidable complications of certain underlying causes, and the impact of coexisting conditions on the outcome of a disease process.</a:t>
            </a:r>
          </a:p>
          <a:p>
            <a:r>
              <a:rPr lang="en-GB" sz="1200" b="0" i="0" u="none" strike="noStrike" kern="1200" baseline="0" dirty="0">
                <a:solidFill>
                  <a:schemeClr val="tx1"/>
                </a:solidFill>
                <a:latin typeface="+mn-lt"/>
                <a:ea typeface="+mn-ea"/>
                <a:cs typeface="+mn-cs"/>
              </a:rPr>
              <a:t>Therefore, in mortality coding, both underlying cause and multiple causes should be recorded. Also, complete multiple-cause coding is essential for a correct application of the ICD instructions for selection and modification of</a:t>
            </a:r>
          </a:p>
          <a:p>
            <a:r>
              <a:rPr lang="en-GB" sz="1200" b="0" i="0" u="none" strike="noStrike" kern="1200" baseline="0" dirty="0">
                <a:solidFill>
                  <a:schemeClr val="tx1"/>
                </a:solidFill>
                <a:latin typeface="+mn-lt"/>
                <a:ea typeface="+mn-ea"/>
                <a:cs typeface="+mn-cs"/>
              </a:rPr>
              <a:t>the underlying cause of death (see Section 4.2).</a:t>
            </a:r>
          </a:p>
          <a:p>
            <a:endParaRPr lang="en-GB" dirty="0"/>
          </a:p>
        </p:txBody>
      </p:sp>
      <p:sp>
        <p:nvSpPr>
          <p:cNvPr id="4" name="Slide Number Placeholder 3"/>
          <p:cNvSpPr>
            <a:spLocks noGrp="1"/>
          </p:cNvSpPr>
          <p:nvPr>
            <p:ph type="sldNum" sz="quarter" idx="10"/>
          </p:nvPr>
        </p:nvSpPr>
        <p:spPr/>
        <p:txBody>
          <a:bodyPr/>
          <a:lstStyle/>
          <a:p>
            <a:fld id="{82713EF5-432F-444F-BF15-6D79B0B44ACD}" type="slidenum">
              <a:rPr lang="en-GB" smtClean="0"/>
              <a:pPr/>
              <a:t>14</a:t>
            </a:fld>
            <a:endParaRPr lang="en-GB"/>
          </a:p>
        </p:txBody>
      </p:sp>
    </p:spTree>
    <p:extLst>
      <p:ext uri="{BB962C8B-B14F-4D97-AF65-F5344CB8AC3E}">
        <p14:creationId xmlns:p14="http://schemas.microsoft.com/office/powerpoint/2010/main" val="35688601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indent="0">
              <a:buFont typeface="Arial" panose="020B0604020202020204" pitchFamily="34" charset="0"/>
              <a:buNone/>
            </a:pPr>
            <a:r>
              <a:rPr lang="en-GB" sz="1400" dirty="0"/>
              <a:t>Cause of</a:t>
            </a:r>
            <a:r>
              <a:rPr lang="en-GB" sz="1400" baseline="0" dirty="0"/>
              <a:t> death grouping</a:t>
            </a:r>
          </a:p>
          <a:p>
            <a:pPr marL="171450" lvl="2" indent="-171450">
              <a:buFont typeface="Arial" panose="020B0604020202020204" pitchFamily="34" charset="0"/>
              <a:buChar char="•"/>
            </a:pPr>
            <a:endParaRPr lang="en-GB" sz="1400" baseline="0" dirty="0"/>
          </a:p>
          <a:p>
            <a:pPr marL="0" lvl="2" indent="0">
              <a:buFont typeface="Arial" panose="020B0604020202020204" pitchFamily="34" charset="0"/>
              <a:buNone/>
            </a:pPr>
            <a:r>
              <a:rPr lang="en-GB" sz="1400" dirty="0"/>
              <a:t> Last year I reported that for</a:t>
            </a:r>
            <a:r>
              <a:rPr lang="en-GB" sz="1400" baseline="0" dirty="0"/>
              <a:t> neonatal and </a:t>
            </a:r>
            <a:r>
              <a:rPr lang="en-GB" sz="1400" baseline="0" dirty="0" err="1"/>
              <a:t>postneonatal</a:t>
            </a:r>
            <a:r>
              <a:rPr lang="en-GB" sz="1400" baseline="0" dirty="0"/>
              <a:t> deaths </a:t>
            </a:r>
            <a:r>
              <a:rPr lang="en-GB" sz="1400" dirty="0"/>
              <a:t>we</a:t>
            </a:r>
            <a:r>
              <a:rPr lang="en-GB" sz="1400" baseline="0" dirty="0"/>
              <a:t> were considering using the </a:t>
            </a:r>
            <a:r>
              <a:rPr lang="en-GB" sz="1400" dirty="0"/>
              <a:t>ONS cause of death groups based on a hierarchical classification allowing to determine a single cause group (congenital anomalies, antepartum infection, immaturity related conditions </a:t>
            </a:r>
            <a:r>
              <a:rPr lang="en-GB" sz="1400" dirty="0" err="1"/>
              <a:t>etc</a:t>
            </a:r>
            <a:r>
              <a:rPr lang="en-GB" sz="1400" dirty="0"/>
              <a:t>) with the corresponding ICD code</a:t>
            </a:r>
          </a:p>
          <a:p>
            <a:pPr marL="0" lvl="2" indent="0">
              <a:buFont typeface="Arial" panose="020B0604020202020204" pitchFamily="34" charset="0"/>
              <a:buNone/>
            </a:pPr>
            <a:r>
              <a:rPr lang="en-GB" sz="1400" dirty="0"/>
              <a:t>We decided to use</a:t>
            </a:r>
            <a:r>
              <a:rPr lang="en-GB" sz="1400" baseline="0" dirty="0"/>
              <a:t> this approach for grouping the causes of death for infant deaths as otherwise, if using the ICD chapters for grouping, the vast majority of cases are just </a:t>
            </a:r>
            <a:r>
              <a:rPr lang="en-GB" sz="1400" baseline="0"/>
              <a:t>classed as ‘Certain </a:t>
            </a:r>
            <a:r>
              <a:rPr lang="en-GB" sz="1400" baseline="0" dirty="0"/>
              <a:t>conditions originating in the </a:t>
            </a:r>
            <a:r>
              <a:rPr lang="en-GB" sz="1400" baseline="0"/>
              <a:t>perinatal period’ (chapter XVI) </a:t>
            </a:r>
            <a:endParaRPr lang="en-GB" sz="1400" dirty="0"/>
          </a:p>
          <a:p>
            <a:pPr marL="0" lvl="2" indent="0">
              <a:buFont typeface="Arial" panose="020B0604020202020204" pitchFamily="34" charset="0"/>
              <a:buNone/>
            </a:pPr>
            <a:endParaRPr lang="en-GB" sz="1400" dirty="0"/>
          </a:p>
          <a:p>
            <a:pPr marL="628650" lvl="4" indent="-171450">
              <a:buFont typeface="Arial" panose="020B0604020202020204" pitchFamily="34" charset="0"/>
              <a:buChar char="•"/>
            </a:pPr>
            <a:r>
              <a:rPr lang="en-GB" sz="1400" dirty="0"/>
              <a:t>Childhood death - 1-9 years (ICD-10 I-XX cause groups)</a:t>
            </a:r>
          </a:p>
          <a:p>
            <a:pPr marL="171450" lvl="3" indent="-171450">
              <a:buFont typeface="Arial" panose="020B0604020202020204" pitchFamily="34" charset="0"/>
              <a:buChar char="•"/>
            </a:pPr>
            <a:endParaRPr lang="en-GB" sz="1400" dirty="0"/>
          </a:p>
          <a:p>
            <a:r>
              <a:rPr lang="en-GB" sz="1600" dirty="0"/>
              <a:t>Combining antepartum and postpartum infections (keep in mind that for neonatal deaths, antepartum infections are much more frequent (88% based on the ONS 2015 data) when</a:t>
            </a:r>
            <a:r>
              <a:rPr lang="en-GB" sz="1600" baseline="0" dirty="0"/>
              <a:t> postpartum infections are much more frequent (80.5%) for </a:t>
            </a:r>
            <a:r>
              <a:rPr lang="en-GB" sz="1600" baseline="0" dirty="0" err="1"/>
              <a:t>posneonatal</a:t>
            </a:r>
            <a:r>
              <a:rPr lang="en-GB" sz="1600" baseline="0" dirty="0"/>
              <a:t> deaths)</a:t>
            </a:r>
            <a:endParaRPr lang="en-GB" sz="1600" dirty="0"/>
          </a:p>
          <a:p>
            <a:pPr lvl="2"/>
            <a:endParaRPr lang="en-GB" dirty="0"/>
          </a:p>
        </p:txBody>
      </p:sp>
      <p:sp>
        <p:nvSpPr>
          <p:cNvPr id="4" name="Slide Number Placeholder 3"/>
          <p:cNvSpPr>
            <a:spLocks noGrp="1"/>
          </p:cNvSpPr>
          <p:nvPr>
            <p:ph type="sldNum" sz="quarter" idx="10"/>
          </p:nvPr>
        </p:nvSpPr>
        <p:spPr/>
        <p:txBody>
          <a:bodyPr/>
          <a:lstStyle/>
          <a:p>
            <a:fld id="{82713EF5-432F-444F-BF15-6D79B0B44ACD}" type="slidenum">
              <a:rPr lang="en-GB" smtClean="0"/>
              <a:pPr/>
              <a:t>15</a:t>
            </a:fld>
            <a:endParaRPr lang="en-GB"/>
          </a:p>
        </p:txBody>
      </p:sp>
    </p:spTree>
    <p:extLst>
      <p:ext uri="{BB962C8B-B14F-4D97-AF65-F5344CB8AC3E}">
        <p14:creationId xmlns:p14="http://schemas.microsoft.com/office/powerpoint/2010/main" val="34330396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ONS has developed a hierarchical classification system producing broad cause groups to enable direct comparison of neonatal and </a:t>
            </a:r>
            <a:r>
              <a:rPr lang="en-GB" sz="1200" b="0" i="0" u="none" strike="noStrike" kern="1200" baseline="0" dirty="0" err="1">
                <a:solidFill>
                  <a:schemeClr val="tx1"/>
                </a:solidFill>
                <a:latin typeface="+mn-lt"/>
                <a:ea typeface="+mn-ea"/>
                <a:cs typeface="+mn-cs"/>
              </a:rPr>
              <a:t>postneonatal</a:t>
            </a:r>
            <a:r>
              <a:rPr lang="en-GB" sz="1200" b="0" i="0" u="none" strike="noStrike" kern="1200" baseline="0" dirty="0">
                <a:solidFill>
                  <a:schemeClr val="tx1"/>
                </a:solidFill>
                <a:latin typeface="+mn-lt"/>
                <a:ea typeface="+mn-ea"/>
                <a:cs typeface="+mn-cs"/>
              </a:rPr>
              <a:t> deaths. The hierarchical classification, which is referred to as the ONS</a:t>
            </a:r>
          </a:p>
          <a:p>
            <a:r>
              <a:rPr lang="en-GB" sz="1200" b="0" i="0" u="none" strike="noStrike" kern="1200" baseline="0" dirty="0">
                <a:solidFill>
                  <a:schemeClr val="tx1"/>
                </a:solidFill>
                <a:latin typeface="+mn-lt"/>
                <a:ea typeface="+mn-ea"/>
                <a:cs typeface="+mn-cs"/>
              </a:rPr>
              <a:t>cause groups, allows the death to be assigned to a specific category, based on the likely timing of the damage leading to the death.</a:t>
            </a:r>
            <a:endParaRPr lang="en-GB" dirty="0"/>
          </a:p>
          <a:p>
            <a:pPr lvl="2"/>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2713EF5-432F-444F-BF15-6D79B0B44ACD}"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922367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dirty="0"/>
              <a:t>Among neonatal deaths, conditions occurring before the onset of labour (</a:t>
            </a:r>
            <a:r>
              <a:rPr lang="en-GB" sz="1200" dirty="0">
                <a:solidFill>
                  <a:srgbClr val="1E0F49"/>
                </a:solidFill>
                <a:effectLst/>
                <a:latin typeface="Arial" panose="020B0604020202020204" pitchFamily="34" charset="0"/>
                <a:cs typeface="Times New Roman" panose="02020603050405020304" pitchFamily="18" charset="0"/>
              </a:rPr>
              <a:t>i</a:t>
            </a:r>
            <a:r>
              <a:rPr lang="en-GB" sz="1200" dirty="0">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mmaturity related conditions, </a:t>
            </a:r>
            <a:r>
              <a:rPr lang="en-GB" sz="1200" dirty="0"/>
              <a:t>congenital anomalies and antepartum infections) and during labour caused over 95% (88.1% plus 7.4%) of deaths, while among </a:t>
            </a:r>
            <a:r>
              <a:rPr lang="en-GB" sz="1200" dirty="0" err="1"/>
              <a:t>postneonatal</a:t>
            </a:r>
            <a:r>
              <a:rPr lang="en-GB" sz="1200" dirty="0"/>
              <a:t> deaths these caused only 62%,</a:t>
            </a:r>
            <a:r>
              <a:rPr lang="en-GB" sz="1200" baseline="0" dirty="0"/>
              <a:t> with 2/3 (66.6%) caused by congenital anomalies.</a:t>
            </a:r>
            <a:endParaRPr lang="en-GB" sz="1200" dirty="0"/>
          </a:p>
          <a:p>
            <a:r>
              <a:rPr lang="en-GB" sz="1200" dirty="0"/>
              <a:t>For neonatal deaths, antepartum infections are much more frequent (88% based on the ONS 2015 data) when</a:t>
            </a:r>
            <a:r>
              <a:rPr lang="en-GB" sz="1200" baseline="0" dirty="0"/>
              <a:t> postpartum infections are much more frequent (80.5%) in </a:t>
            </a:r>
            <a:r>
              <a:rPr lang="en-GB" sz="1200" baseline="0" dirty="0" err="1"/>
              <a:t>postneonatal</a:t>
            </a:r>
            <a:r>
              <a:rPr lang="en-GB" sz="1200" baseline="0" dirty="0"/>
              <a:t> deaths</a:t>
            </a:r>
          </a:p>
          <a:p>
            <a:endParaRPr lang="en-GB" sz="1200" baseline="0" dirty="0"/>
          </a:p>
          <a:p>
            <a:r>
              <a:rPr lang="en-GB" sz="1200" baseline="0" dirty="0"/>
              <a:t>The distribution of causes of death differs between the </a:t>
            </a:r>
            <a:r>
              <a:rPr lang="en-GB" sz="1200" baseline="0" dirty="0" err="1"/>
              <a:t>Eng</a:t>
            </a:r>
            <a:r>
              <a:rPr lang="en-GB" sz="1200" baseline="0" dirty="0"/>
              <a:t> &amp; W data and Italian data – reasons? ER and Tuscany cover an earlier period, may be classification differences, may be geographic differences</a:t>
            </a:r>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2713EF5-432F-444F-BF15-6D79B0B44ACD}"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39508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dirty="0"/>
              <a:t>Among neonatal deaths, conditions occurring before the onset of labour (</a:t>
            </a:r>
            <a:r>
              <a:rPr lang="en-GB" sz="1200" dirty="0">
                <a:solidFill>
                  <a:srgbClr val="1E0F49"/>
                </a:solidFill>
                <a:effectLst/>
                <a:latin typeface="Arial" panose="020B0604020202020204" pitchFamily="34" charset="0"/>
                <a:cs typeface="Times New Roman" panose="02020603050405020304" pitchFamily="18" charset="0"/>
              </a:rPr>
              <a:t>i</a:t>
            </a:r>
            <a:r>
              <a:rPr lang="en-GB" sz="1200" dirty="0">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mmaturity related conditions, </a:t>
            </a:r>
            <a:r>
              <a:rPr lang="en-GB" sz="1200" dirty="0"/>
              <a:t>congenital anomalies and antepartum infections) and during labour caused over 95% (88.1% plus 7.4%) of deaths, while among </a:t>
            </a:r>
            <a:r>
              <a:rPr lang="en-GB" sz="1200" dirty="0" err="1"/>
              <a:t>postneonatal</a:t>
            </a:r>
            <a:r>
              <a:rPr lang="en-GB" sz="1200" dirty="0"/>
              <a:t> deaths these caused only 62%,</a:t>
            </a:r>
            <a:r>
              <a:rPr lang="en-GB" sz="1200" baseline="0" dirty="0"/>
              <a:t> with 2/3 (66.6%) caused by congenital anomalies.</a:t>
            </a:r>
            <a:endParaRPr lang="en-GB" sz="1200" dirty="0"/>
          </a:p>
          <a:p>
            <a:r>
              <a:rPr lang="en-GB" sz="1200" dirty="0"/>
              <a:t>For neonatal deaths, antepartum infections are much more frequent (88% based on the ONS 2015 data) when</a:t>
            </a:r>
            <a:r>
              <a:rPr lang="en-GB" sz="1200" baseline="0" dirty="0"/>
              <a:t> postpartum infections are much more frequent (80.5%) in </a:t>
            </a:r>
            <a:r>
              <a:rPr lang="en-GB" sz="1200" baseline="0" dirty="0" err="1"/>
              <a:t>postneonatal</a:t>
            </a:r>
            <a:r>
              <a:rPr lang="en-GB" sz="1200" baseline="0" dirty="0"/>
              <a:t> deaths</a:t>
            </a:r>
          </a:p>
          <a:p>
            <a:endParaRPr lang="en-GB" sz="1200" baseline="0" dirty="0"/>
          </a:p>
          <a:p>
            <a:r>
              <a:rPr lang="en-GB" sz="1200" baseline="0" dirty="0"/>
              <a:t>The distribution of causes of death differs between the </a:t>
            </a:r>
            <a:r>
              <a:rPr lang="en-GB" sz="1200" baseline="0" dirty="0" err="1"/>
              <a:t>Eng</a:t>
            </a:r>
            <a:r>
              <a:rPr lang="en-GB" sz="1200" baseline="0" dirty="0"/>
              <a:t> &amp; W data and Italian data – reasons? ER and Tuscany cover an earlier period, may be classification differences, may be geographic differences</a:t>
            </a:r>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2713EF5-432F-444F-BF15-6D79B0B44ACD}"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962918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GB" sz="1200" b="1" i="0" u="none" strike="noStrike" kern="1200" dirty="0">
                <a:solidFill>
                  <a:schemeClr val="tx1"/>
                </a:solidFill>
                <a:effectLst/>
                <a:latin typeface="+mn-lt"/>
                <a:ea typeface="+mn-ea"/>
                <a:cs typeface="+mn-cs"/>
              </a:rPr>
              <a:t>Neonatal</a:t>
            </a:r>
            <a:r>
              <a:rPr lang="en-GB" sz="1200" b="1" i="0" u="none" strike="noStrike" kern="1200" baseline="0" dirty="0">
                <a:solidFill>
                  <a:schemeClr val="tx1"/>
                </a:solidFill>
                <a:effectLst/>
                <a:latin typeface="+mn-lt"/>
                <a:ea typeface="+mn-ea"/>
                <a:cs typeface="+mn-cs"/>
              </a:rPr>
              <a:t> deaths:</a:t>
            </a:r>
          </a:p>
          <a:p>
            <a:pPr marL="0" marR="0" lvl="0" indent="0" algn="l" defTabSz="457200" rtl="0" eaLnBrk="1" fontAlgn="b" latinLnBrk="0" hangingPunct="1">
              <a:lnSpc>
                <a:spcPct val="100000"/>
              </a:lnSpc>
              <a:spcBef>
                <a:spcPts val="0"/>
              </a:spcBef>
              <a:spcAft>
                <a:spcPts val="0"/>
              </a:spcAft>
              <a:buClrTx/>
              <a:buSzTx/>
              <a:buFontTx/>
              <a:buNone/>
              <a:tabLst/>
              <a:defRPr/>
            </a:pPr>
            <a:r>
              <a:rPr lang="en-GB" sz="1200" b="0" i="0" u="none" strike="noStrike" kern="1200" baseline="0" dirty="0">
                <a:solidFill>
                  <a:schemeClr val="tx1"/>
                </a:solidFill>
                <a:effectLst/>
                <a:latin typeface="+mn-lt"/>
                <a:ea typeface="+mn-ea"/>
                <a:cs typeface="+mn-cs"/>
              </a:rPr>
              <a:t> </a:t>
            </a:r>
            <a:r>
              <a:rPr lang="en-GB" dirty="0"/>
              <a:t>Immaturity related conditions (check</a:t>
            </a:r>
            <a:r>
              <a:rPr lang="en-GB" baseline="0" dirty="0"/>
              <a:t> </a:t>
            </a:r>
            <a:r>
              <a:rPr lang="en-GB" dirty="0"/>
              <a:t>gestational age) – </a:t>
            </a:r>
            <a:r>
              <a:rPr lang="en-GB" sz="1200" b="0" i="0" u="none" strike="noStrike" kern="1200" dirty="0">
                <a:solidFill>
                  <a:schemeClr val="tx1"/>
                </a:solidFill>
                <a:effectLst/>
                <a:latin typeface="+mn-lt"/>
                <a:ea typeface="+mn-ea"/>
                <a:cs typeface="+mn-cs"/>
              </a:rPr>
              <a:t>892 (49.3%)</a:t>
            </a:r>
            <a:r>
              <a:rPr lang="en-GB" sz="1200" b="0" i="0" u="none" strike="noStrike" kern="1200" baseline="0" dirty="0">
                <a:solidFill>
                  <a:schemeClr val="tx1"/>
                </a:solidFill>
                <a:effectLst/>
                <a:latin typeface="+mn-lt"/>
                <a:ea typeface="+mn-ea"/>
                <a:cs typeface="+mn-cs"/>
              </a:rPr>
              <a:t> – in about 2% (n=17) BW was above 2500g (in 11.8% BW was not stated), the vast majority (74%, n=662) had BW &lt;1000g.</a:t>
            </a:r>
          </a:p>
          <a:p>
            <a:pPr marL="0" marR="0" lvl="0" indent="0" algn="l" defTabSz="457200" rtl="0" eaLnBrk="1" fontAlgn="b" latinLnBrk="0" hangingPunct="1">
              <a:lnSpc>
                <a:spcPct val="100000"/>
              </a:lnSpc>
              <a:spcBef>
                <a:spcPts val="0"/>
              </a:spcBef>
              <a:spcAft>
                <a:spcPts val="0"/>
              </a:spcAft>
              <a:buClrTx/>
              <a:buSzTx/>
              <a:buFontTx/>
              <a:buNone/>
              <a:tabLst/>
              <a:defRPr/>
            </a:pPr>
            <a:endParaRPr lang="en-GB" sz="1200" b="0" i="0" u="none" strike="noStrike"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GB" sz="1200" b="1" i="0" u="none" strike="noStrike" kern="1200" dirty="0" err="1">
                <a:solidFill>
                  <a:schemeClr val="tx1"/>
                </a:solidFill>
                <a:effectLst/>
                <a:latin typeface="+mn-lt"/>
                <a:ea typeface="+mn-ea"/>
                <a:cs typeface="+mn-cs"/>
              </a:rPr>
              <a:t>Postneonatal</a:t>
            </a:r>
            <a:r>
              <a:rPr lang="en-GB" sz="1200" b="1" i="0" u="none" strike="noStrike" kern="1200" baseline="0" dirty="0">
                <a:solidFill>
                  <a:schemeClr val="tx1"/>
                </a:solidFill>
                <a:effectLst/>
                <a:latin typeface="+mn-lt"/>
                <a:ea typeface="+mn-ea"/>
                <a:cs typeface="+mn-cs"/>
              </a:rPr>
              <a:t> deaths:</a:t>
            </a:r>
          </a:p>
          <a:p>
            <a:pPr marL="0" marR="0" lvl="0" indent="0" algn="l" defTabSz="457200" rtl="0" eaLnBrk="1" fontAlgn="b" latinLnBrk="0" hangingPunct="1">
              <a:lnSpc>
                <a:spcPct val="100000"/>
              </a:lnSpc>
              <a:spcBef>
                <a:spcPts val="0"/>
              </a:spcBef>
              <a:spcAft>
                <a:spcPts val="0"/>
              </a:spcAft>
              <a:buClrTx/>
              <a:buSzTx/>
              <a:buFontTx/>
              <a:buNone/>
              <a:tabLst/>
              <a:defRPr/>
            </a:pPr>
            <a:r>
              <a:rPr lang="en-GB" sz="1200" b="0" i="0" u="none" strike="noStrike" kern="1200" dirty="0">
                <a:solidFill>
                  <a:schemeClr val="tx1"/>
                </a:solidFill>
                <a:effectLst/>
                <a:latin typeface="+mn-lt"/>
                <a:ea typeface="+mn-ea"/>
                <a:cs typeface="+mn-cs"/>
              </a:rPr>
              <a:t>Immaturity related conditions – 132 (18.3%) – none had BW &gt;2500g,</a:t>
            </a:r>
            <a:r>
              <a:rPr lang="en-GB" sz="1200" b="0" i="0" u="none" strike="noStrike" kern="1200" baseline="0" dirty="0">
                <a:solidFill>
                  <a:schemeClr val="tx1"/>
                </a:solidFill>
                <a:effectLst/>
                <a:latin typeface="+mn-lt"/>
                <a:ea typeface="+mn-ea"/>
                <a:cs typeface="+mn-cs"/>
              </a:rPr>
              <a:t> 20% (1/5) had unknown BW, about 70% (n=92) had BW &lt;1000g.</a:t>
            </a:r>
            <a:endParaRPr lang="en-GB" sz="1200" b="0" i="0" u="none" strike="noStrike"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200" b="0" i="0" u="none" strike="noStrike" kern="1200" baseline="0" dirty="0">
              <a:solidFill>
                <a:schemeClr val="tx1"/>
              </a:solidFill>
              <a:effectLst/>
              <a:latin typeface="+mn-lt"/>
              <a:ea typeface="+mn-ea"/>
              <a:cs typeface="+mn-cs"/>
            </a:endParaRPr>
          </a:p>
          <a:p>
            <a:r>
              <a:rPr lang="en-GB" dirty="0"/>
              <a:t>All other conditions, including external and unspecified/unclassified -</a:t>
            </a:r>
            <a:r>
              <a:rPr lang="en-GB" baseline="0" dirty="0"/>
              <a:t> are we interested in separating unspecified conditions to have an idea about how many were not classified?</a:t>
            </a:r>
            <a:endParaRPr lang="en-GB" dirty="0"/>
          </a:p>
          <a:p>
            <a:endParaRPr lang="en-GB" dirty="0"/>
          </a:p>
        </p:txBody>
      </p:sp>
      <p:sp>
        <p:nvSpPr>
          <p:cNvPr id="4" name="Slide Number Placeholder 3"/>
          <p:cNvSpPr>
            <a:spLocks noGrp="1"/>
          </p:cNvSpPr>
          <p:nvPr>
            <p:ph type="sldNum" sz="quarter" idx="10"/>
          </p:nvPr>
        </p:nvSpPr>
        <p:spPr/>
        <p:txBody>
          <a:bodyPr/>
          <a:lstStyle/>
          <a:p>
            <a:fld id="{82713EF5-432F-444F-BF15-6D79B0B44ACD}" type="slidenum">
              <a:rPr lang="en-GB" smtClean="0"/>
              <a:pPr/>
              <a:t>19</a:t>
            </a:fld>
            <a:endParaRPr lang="en-GB"/>
          </a:p>
        </p:txBody>
      </p:sp>
    </p:spTree>
    <p:extLst>
      <p:ext uri="{BB962C8B-B14F-4D97-AF65-F5344CB8AC3E}">
        <p14:creationId xmlns:p14="http://schemas.microsoft.com/office/powerpoint/2010/main" val="2230385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indent="-216000">
              <a:spcBef>
                <a:spcPts val="1200"/>
              </a:spcBef>
              <a:spcAft>
                <a:spcPts val="600"/>
              </a:spcAft>
              <a:buSzPct val="100000"/>
              <a:buFont typeface="Arial" panose="020B0604020202020204" pitchFamily="34" charset="0"/>
              <a:buChar char="•"/>
            </a:pPr>
            <a:r>
              <a:rPr lang="en-GB" dirty="0"/>
              <a:t>Norway joined the WP3 participants later in 2017 resulting in 21 participating registries</a:t>
            </a:r>
          </a:p>
          <a:p>
            <a:pPr indent="-216000">
              <a:spcBef>
                <a:spcPts val="1200"/>
              </a:spcBef>
              <a:spcAft>
                <a:spcPts val="600"/>
              </a:spcAft>
              <a:buSzPct val="100000"/>
              <a:buFont typeface="Arial" panose="020B0604020202020204" pitchFamily="34" charset="0"/>
              <a:buChar char="•"/>
            </a:pPr>
            <a:r>
              <a:rPr lang="en-GB" dirty="0"/>
              <a:t>WP3 protocol for Ethics approval completed and placed on the </a:t>
            </a:r>
            <a:r>
              <a:rPr lang="en-GB" dirty="0" err="1"/>
              <a:t>EUROlinkCAT</a:t>
            </a:r>
            <a:r>
              <a:rPr lang="en-GB" dirty="0"/>
              <a:t> website together with the lay summary (Nov 2017) </a:t>
            </a:r>
          </a:p>
          <a:p>
            <a:pPr indent="-216000">
              <a:spcBef>
                <a:spcPts val="1200"/>
              </a:spcBef>
              <a:spcAft>
                <a:spcPts val="600"/>
              </a:spcAft>
              <a:buSzPct val="100000"/>
              <a:buFont typeface="Arial" panose="020B0604020202020204" pitchFamily="34" charset="0"/>
              <a:buChar char="•"/>
            </a:pPr>
            <a:r>
              <a:rPr lang="en-GB" sz="1200" dirty="0"/>
              <a:t>All registries submitted their applications for Ethics/other approvals: </a:t>
            </a:r>
          </a:p>
          <a:p>
            <a:pPr marL="0" indent="0">
              <a:spcBef>
                <a:spcPts val="800"/>
              </a:spcBef>
              <a:buSzPct val="150000"/>
              <a:buNone/>
            </a:pPr>
            <a:r>
              <a:rPr lang="en-GB" sz="1200" dirty="0"/>
              <a:t>	obtained – 10; ongoing – 11 (5 BINOCAR)</a:t>
            </a:r>
          </a:p>
          <a:p>
            <a:r>
              <a:rPr lang="en-GB" sz="1200" b="0" i="0" u="none" strike="noStrike" kern="1200" baseline="0" dirty="0">
                <a:solidFill>
                  <a:schemeClr val="tx1"/>
                </a:solidFill>
                <a:latin typeface="+mn-lt"/>
                <a:ea typeface="+mn-ea"/>
                <a:cs typeface="+mn-cs"/>
              </a:rPr>
              <a:t>Depending on the local situation, all registries submitted either their applications for Ethics approval for data linkage or other permissions (e.g. to access linked data - Finland, Denmark and Norway).</a:t>
            </a:r>
          </a:p>
          <a:p>
            <a:r>
              <a:rPr lang="en-GB" sz="1200" b="0" i="0" u="none" strike="noStrike" kern="1200" baseline="0" dirty="0">
                <a:solidFill>
                  <a:schemeClr val="tx1"/>
                </a:solidFill>
                <a:latin typeface="+mn-lt"/>
                <a:ea typeface="+mn-ea"/>
                <a:cs typeface="+mn-cs"/>
              </a:rPr>
              <a:t>10 registries have already obtained permissions (e.g. BINOCAR received REC and CARG approvals) for data linkage and 6 have started the data linkage (Italy: ER, Italy: Tuscany, Malta, Spain: Valencia, Wales, Ukraine), other registries are awaiting other permissions (e.g. BINOCAR - GDPR, Denmark – Statistics Denmark, Antwerp – Privacy commission) and among them, three  - NNL, Spain: Basque estimate to start data linkage in June and Denmark anticipates to obtain linked data in June.</a:t>
            </a:r>
          </a:p>
          <a:p>
            <a:pPr indent="-216000">
              <a:spcBef>
                <a:spcPts val="1200"/>
              </a:spcBef>
              <a:spcAft>
                <a:spcPts val="600"/>
              </a:spcAft>
              <a:buSzPct val="100000"/>
              <a:buFont typeface="Arial" panose="020B0604020202020204" pitchFamily="34" charset="0"/>
              <a:buChar char="•"/>
            </a:pPr>
            <a:r>
              <a:rPr lang="en-GB" dirty="0"/>
              <a:t>EUROCAT registry-specific case files ready for download</a:t>
            </a:r>
          </a:p>
          <a:p>
            <a:pPr indent="-216000">
              <a:spcBef>
                <a:spcPts val="1200"/>
              </a:spcBef>
              <a:spcAft>
                <a:spcPts val="600"/>
              </a:spcAft>
              <a:buSzPct val="100000"/>
              <a:buFont typeface="Arial" panose="020B0604020202020204" pitchFamily="34" charset="0"/>
              <a:buChar char="•"/>
            </a:pPr>
            <a:r>
              <a:rPr lang="en-GB" dirty="0"/>
              <a:t>WP3 analysis plan (Excel spreadsheets and the descriptive Word document) completed in Mar 2018</a:t>
            </a:r>
          </a:p>
          <a:p>
            <a:pPr indent="-216000">
              <a:spcBef>
                <a:spcPts val="1200"/>
              </a:spcBef>
              <a:spcAft>
                <a:spcPts val="600"/>
              </a:spcAft>
              <a:buSzPct val="100000"/>
              <a:buFont typeface="Arial" panose="020B0604020202020204" pitchFamily="34" charset="0"/>
              <a:buChar char="•"/>
            </a:pPr>
            <a:r>
              <a:rPr lang="en-GB" dirty="0"/>
              <a:t>Updated in May 2018 by adding the modified grouping of causes of death (Tables 4), codes for the new subgroups and tables for the geographical analysis</a:t>
            </a:r>
          </a:p>
          <a:p>
            <a:pPr marL="0" marR="0" lvl="0" indent="-216000" algn="l" defTabSz="457200" rtl="0" eaLnBrk="1" fontAlgn="auto" latinLnBrk="0" hangingPunct="1">
              <a:lnSpc>
                <a:spcPct val="100000"/>
              </a:lnSpc>
              <a:spcBef>
                <a:spcPts val="1200"/>
              </a:spcBef>
              <a:spcAft>
                <a:spcPts val="600"/>
              </a:spcAft>
              <a:buClrTx/>
              <a:buSzPct val="100000"/>
              <a:buFont typeface="Arial" panose="020B0604020202020204" pitchFamily="34" charset="0"/>
              <a:buChar char="•"/>
              <a:tabLst/>
              <a:defRPr/>
            </a:pPr>
            <a:r>
              <a:rPr lang="en-GB" sz="1200" dirty="0"/>
              <a:t>Data linkage – progress differs by the registry</a:t>
            </a:r>
          </a:p>
          <a:p>
            <a:pPr marL="0" marR="0" lvl="0" indent="-216000" algn="l" defTabSz="457200" rtl="0" eaLnBrk="1" fontAlgn="auto" latinLnBrk="0" hangingPunct="1">
              <a:lnSpc>
                <a:spcPct val="100000"/>
              </a:lnSpc>
              <a:spcBef>
                <a:spcPts val="1200"/>
              </a:spcBef>
              <a:spcAft>
                <a:spcPts val="600"/>
              </a:spcAft>
              <a:buClrTx/>
              <a:buSzPct val="100000"/>
              <a:buFont typeface="Arial" panose="020B0604020202020204" pitchFamily="34" charset="0"/>
              <a:buChar char="•"/>
              <a:tabLst/>
              <a:defRPr/>
            </a:pPr>
            <a:r>
              <a:rPr lang="en-GB" sz="1200" dirty="0"/>
              <a:t>Systematic review (</a:t>
            </a:r>
            <a:r>
              <a:rPr lang="en-GB" sz="1200" u="sng" dirty="0"/>
              <a:t>not a project deliverable</a:t>
            </a:r>
            <a:r>
              <a:rPr lang="en-GB" sz="1200" dirty="0"/>
              <a:t>) –  "Long-term survival of children born with congenital anomalies: a systematic review of population-based studies“ – registered with the PROSPERO database (Oct 2017), literature searches and papers selection ongoing</a:t>
            </a:r>
          </a:p>
          <a:p>
            <a:pPr marL="0" marR="0" lvl="0" indent="-216000" algn="l" defTabSz="457200" rtl="0" eaLnBrk="1" fontAlgn="auto" latinLnBrk="0" hangingPunct="1">
              <a:lnSpc>
                <a:spcPct val="100000"/>
              </a:lnSpc>
              <a:spcBef>
                <a:spcPts val="1200"/>
              </a:spcBef>
              <a:spcAft>
                <a:spcPts val="600"/>
              </a:spcAft>
              <a:buClrTx/>
              <a:buSzPct val="100000"/>
              <a:buFont typeface="Arial" panose="020B0604020202020204" pitchFamily="34" charset="0"/>
              <a:buChar char="•"/>
              <a:tabLst/>
              <a:defRPr/>
            </a:pPr>
            <a:endParaRPr lang="en-GB" sz="1200" dirty="0"/>
          </a:p>
          <a:p>
            <a:pPr indent="-216000">
              <a:spcBef>
                <a:spcPts val="1200"/>
              </a:spcBef>
              <a:spcAft>
                <a:spcPts val="600"/>
              </a:spcAft>
              <a:buSzPct val="100000"/>
              <a:buFont typeface="Arial" panose="020B0604020202020204" pitchFamily="34" charset="0"/>
              <a:buChar char="•"/>
            </a:pPr>
            <a:endParaRPr lang="en-GB" dirty="0"/>
          </a:p>
          <a:p>
            <a:pPr indent="-216000"/>
            <a:endParaRPr lang="en-GB" dirty="0"/>
          </a:p>
        </p:txBody>
      </p:sp>
      <p:sp>
        <p:nvSpPr>
          <p:cNvPr id="4" name="Slide Number Placeholder 3"/>
          <p:cNvSpPr>
            <a:spLocks noGrp="1"/>
          </p:cNvSpPr>
          <p:nvPr>
            <p:ph type="sldNum" sz="quarter" idx="10"/>
          </p:nvPr>
        </p:nvSpPr>
        <p:spPr/>
        <p:txBody>
          <a:bodyPr/>
          <a:lstStyle/>
          <a:p>
            <a:fld id="{82713EF5-432F-444F-BF15-6D79B0B44ACD}" type="slidenum">
              <a:rPr lang="en-GB" smtClean="0"/>
              <a:pPr/>
              <a:t>2</a:t>
            </a:fld>
            <a:endParaRPr lang="en-GB"/>
          </a:p>
        </p:txBody>
      </p:sp>
    </p:spTree>
    <p:extLst>
      <p:ext uri="{BB962C8B-B14F-4D97-AF65-F5344CB8AC3E}">
        <p14:creationId xmlns:p14="http://schemas.microsoft.com/office/powerpoint/2010/main" val="7777704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713EF5-432F-444F-BF15-6D79B0B44ACD}" type="slidenum">
              <a:rPr lang="en-GB" smtClean="0"/>
              <a:pPr/>
              <a:t>20</a:t>
            </a:fld>
            <a:endParaRPr lang="en-GB"/>
          </a:p>
        </p:txBody>
      </p:sp>
    </p:spTree>
    <p:extLst>
      <p:ext uri="{BB962C8B-B14F-4D97-AF65-F5344CB8AC3E}">
        <p14:creationId xmlns:p14="http://schemas.microsoft.com/office/powerpoint/2010/main" val="4246797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2713EF5-432F-444F-BF15-6D79B0B44ACD}" type="slidenum">
              <a:rPr lang="en-GB" smtClean="0"/>
              <a:pPr/>
              <a:t>21</a:t>
            </a:fld>
            <a:endParaRPr lang="en-GB"/>
          </a:p>
        </p:txBody>
      </p:sp>
    </p:spTree>
    <p:extLst>
      <p:ext uri="{BB962C8B-B14F-4D97-AF65-F5344CB8AC3E}">
        <p14:creationId xmlns:p14="http://schemas.microsoft.com/office/powerpoint/2010/main" val="36487021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57200" lvl="2" indent="0">
              <a:buNone/>
            </a:pPr>
            <a:r>
              <a:rPr lang="en-US" sz="1400" b="1" dirty="0">
                <a:latin typeface="Arial" panose="020B0604020202020204" pitchFamily="34" charset="0"/>
                <a:cs typeface="Arial" panose="020B0604020202020204" pitchFamily="34" charset="0"/>
              </a:rPr>
              <a:t>Aim</a:t>
            </a:r>
            <a:r>
              <a:rPr lang="en-US" sz="1400" dirty="0">
                <a:latin typeface="Arial" panose="020B0604020202020204" pitchFamily="34" charset="0"/>
                <a:cs typeface="Arial" panose="020B0604020202020204" pitchFamily="34" charset="0"/>
              </a:rPr>
              <a:t> </a:t>
            </a:r>
          </a:p>
          <a:p>
            <a:pPr marL="457200" lvl="2" indent="0">
              <a:buNone/>
            </a:pPr>
            <a:r>
              <a:rPr lang="en-US" sz="1400" dirty="0">
                <a:latin typeface="Arial" panose="020B0604020202020204" pitchFamily="34" charset="0"/>
                <a:cs typeface="Arial" panose="020B0604020202020204" pitchFamily="34" charset="0"/>
              </a:rPr>
              <a:t>to investigate whether there are geographic variations in survival across Europe for selected EUROCAT congenital anomalies subgroups.</a:t>
            </a:r>
          </a:p>
          <a:p>
            <a:pPr marL="457200" lvl="2" indent="0">
              <a:buNone/>
            </a:pPr>
            <a:endParaRPr lang="en-US" sz="1400" dirty="0">
              <a:latin typeface="Arial" panose="020B0604020202020204" pitchFamily="34" charset="0"/>
              <a:cs typeface="Arial" panose="020B0604020202020204" pitchFamily="34" charset="0"/>
            </a:endParaRPr>
          </a:p>
          <a:p>
            <a:r>
              <a:rPr lang="en-GB" sz="1400" kern="1200" dirty="0">
                <a:solidFill>
                  <a:schemeClr val="tx1"/>
                </a:solidFill>
                <a:effectLst/>
                <a:latin typeface="Arial" panose="020B0604020202020204" pitchFamily="34" charset="0"/>
                <a:ea typeface="+mn-ea"/>
                <a:cs typeface="Arial" panose="020B0604020202020204" pitchFamily="34" charset="0"/>
              </a:rPr>
              <a:t>1) the results of the K-M survival analysis and Cox regression produced at registry level will be used and the between-registry heterogeneity will be calculated;</a:t>
            </a:r>
          </a:p>
          <a:p>
            <a:r>
              <a:rPr lang="en-GB" sz="1400" kern="1200" dirty="0">
                <a:solidFill>
                  <a:schemeClr val="tx1"/>
                </a:solidFill>
                <a:effectLst/>
                <a:latin typeface="Arial" panose="020B0604020202020204" pitchFamily="34" charset="0"/>
                <a:ea typeface="+mn-ea"/>
                <a:cs typeface="Arial" panose="020B0604020202020204" pitchFamily="34" charset="0"/>
              </a:rPr>
              <a:t>2) general information on mortality (including </a:t>
            </a:r>
            <a:r>
              <a:rPr lang="en-GB" sz="1400" kern="1200" dirty="0" err="1">
                <a:solidFill>
                  <a:schemeClr val="tx1"/>
                </a:solidFill>
                <a:effectLst/>
                <a:latin typeface="Arial" panose="020B0604020202020204" pitchFamily="34" charset="0"/>
                <a:ea typeface="+mn-ea"/>
                <a:cs typeface="Arial" panose="020B0604020202020204" pitchFamily="34" charset="0"/>
              </a:rPr>
              <a:t>fetal</a:t>
            </a:r>
            <a:r>
              <a:rPr lang="en-GB" sz="1400" kern="1200" dirty="0">
                <a:solidFill>
                  <a:schemeClr val="tx1"/>
                </a:solidFill>
                <a:effectLst/>
                <a:latin typeface="Arial" panose="020B0604020202020204" pitchFamily="34" charset="0"/>
                <a:ea typeface="+mn-ea"/>
                <a:cs typeface="Arial" panose="020B0604020202020204" pitchFamily="34" charset="0"/>
              </a:rPr>
              <a:t> and neonatal) will be used for the interpretation of the variation in mortality associated with congenital anomalies;</a:t>
            </a:r>
          </a:p>
          <a:p>
            <a:r>
              <a:rPr lang="en-GB" sz="1400" kern="1200" dirty="0">
                <a:solidFill>
                  <a:schemeClr val="tx1"/>
                </a:solidFill>
                <a:effectLst/>
                <a:latin typeface="Arial" panose="020B0604020202020204" pitchFamily="34" charset="0"/>
                <a:ea typeface="+mn-ea"/>
                <a:cs typeface="Arial" panose="020B0604020202020204" pitchFamily="34" charset="0"/>
              </a:rPr>
              <a:t>3) Use information on risk factors for the specific anomalies to interpret the geographic variations.</a:t>
            </a:r>
          </a:p>
        </p:txBody>
      </p:sp>
      <p:sp>
        <p:nvSpPr>
          <p:cNvPr id="4" name="Slide Number Placeholder 3"/>
          <p:cNvSpPr>
            <a:spLocks noGrp="1"/>
          </p:cNvSpPr>
          <p:nvPr>
            <p:ph type="sldNum" sz="quarter" idx="10"/>
          </p:nvPr>
        </p:nvSpPr>
        <p:spPr/>
        <p:txBody>
          <a:bodyPr/>
          <a:lstStyle/>
          <a:p>
            <a:fld id="{82713EF5-432F-444F-BF15-6D79B0B44ACD}" type="slidenum">
              <a:rPr lang="en-GB" smtClean="0"/>
              <a:pPr/>
              <a:t>22</a:t>
            </a:fld>
            <a:endParaRPr lang="en-GB"/>
          </a:p>
        </p:txBody>
      </p:sp>
    </p:spTree>
    <p:extLst>
      <p:ext uri="{BB962C8B-B14F-4D97-AF65-F5344CB8AC3E}">
        <p14:creationId xmlns:p14="http://schemas.microsoft.com/office/powerpoint/2010/main" val="9440073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kern="1200" dirty="0">
                <a:solidFill>
                  <a:schemeClr val="tx1"/>
                </a:solidFill>
                <a:effectLst/>
                <a:latin typeface="Arial" panose="020B0604020202020204" pitchFamily="34" charset="0"/>
                <a:ea typeface="+mn-ea"/>
                <a:cs typeface="Arial" panose="020B0604020202020204" pitchFamily="34" charset="0"/>
              </a:rPr>
              <a:t>Data from five spreadsheets will be used:</a:t>
            </a:r>
          </a:p>
          <a:p>
            <a:r>
              <a:rPr lang="en-GB" sz="1400" kern="1200" dirty="0">
                <a:solidFill>
                  <a:schemeClr val="tx1"/>
                </a:solidFill>
                <a:effectLst/>
                <a:latin typeface="Arial" panose="020B0604020202020204" pitchFamily="34" charset="0"/>
                <a:ea typeface="+mn-ea"/>
                <a:cs typeface="Arial" panose="020B0604020202020204" pitchFamily="34" charset="0"/>
              </a:rPr>
              <a:t>T 7A and B - resident populations and deaths (including </a:t>
            </a:r>
            <a:r>
              <a:rPr lang="en-GB" sz="1400" kern="1200" dirty="0" err="1">
                <a:solidFill>
                  <a:schemeClr val="tx1"/>
                </a:solidFill>
                <a:effectLst/>
                <a:latin typeface="Arial" panose="020B0604020202020204" pitchFamily="34" charset="0"/>
                <a:ea typeface="+mn-ea"/>
                <a:cs typeface="Arial" panose="020B0604020202020204" pitchFamily="34" charset="0"/>
              </a:rPr>
              <a:t>fetal</a:t>
            </a:r>
            <a:r>
              <a:rPr lang="en-GB" sz="1400" kern="1200" dirty="0">
                <a:solidFill>
                  <a:schemeClr val="tx1"/>
                </a:solidFill>
                <a:effectLst/>
                <a:latin typeface="Arial" panose="020B0604020202020204" pitchFamily="34" charset="0"/>
                <a:ea typeface="+mn-ea"/>
                <a:cs typeface="Arial" panose="020B0604020202020204" pitchFamily="34" charset="0"/>
              </a:rPr>
              <a:t> and neonatal) by year of death and age at death</a:t>
            </a:r>
          </a:p>
          <a:p>
            <a:r>
              <a:rPr lang="en-GB" sz="1400" kern="1200" dirty="0">
                <a:solidFill>
                  <a:schemeClr val="tx1"/>
                </a:solidFill>
                <a:effectLst/>
                <a:latin typeface="Arial" panose="020B0604020202020204" pitchFamily="34" charset="0"/>
                <a:ea typeface="+mn-ea"/>
                <a:cs typeface="Arial" panose="020B0604020202020204" pitchFamily="34" charset="0"/>
              </a:rPr>
              <a:t>T 8A-C - Risk factors distribution and adjusted survival estimates for different age groups and types of congenital anomalies.</a:t>
            </a:r>
          </a:p>
          <a:p>
            <a:endParaRPr lang="en-GB" sz="1400" kern="1200" dirty="0">
              <a:solidFill>
                <a:schemeClr val="tx1"/>
              </a:solidFill>
              <a:effectLst/>
              <a:latin typeface="Arial" panose="020B0604020202020204" pitchFamily="34" charset="0"/>
              <a:ea typeface="+mn-ea"/>
              <a:cs typeface="Arial" panose="020B0604020202020204" pitchFamily="34" charset="0"/>
            </a:endParaRPr>
          </a:p>
          <a:p>
            <a:pPr marL="171450" indent="-171450">
              <a:buFont typeface="Arial" panose="020B0604020202020204" pitchFamily="34" charset="0"/>
              <a:buChar char="•"/>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2713EF5-432F-444F-BF15-6D79B0B44ACD}"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303388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400" kern="1200" dirty="0">
                <a:solidFill>
                  <a:schemeClr val="tx1"/>
                </a:solidFill>
                <a:effectLst/>
                <a:latin typeface="Arial" panose="020B0604020202020204" pitchFamily="34" charset="0"/>
                <a:ea typeface="+mn-ea"/>
                <a:cs typeface="Arial" panose="020B0604020202020204" pitchFamily="34" charset="0"/>
              </a:rPr>
              <a:t>This slides describes additional and supplementary analyses that are proposed to be performed, for example,</a:t>
            </a:r>
          </a:p>
          <a:p>
            <a:r>
              <a:rPr lang="en-GB" sz="1400" kern="1200" dirty="0">
                <a:solidFill>
                  <a:schemeClr val="tx1"/>
                </a:solidFill>
                <a:effectLst/>
                <a:latin typeface="Arial" panose="020B0604020202020204" pitchFamily="34" charset="0"/>
                <a:ea typeface="+mn-ea"/>
                <a:cs typeface="Arial" panose="020B0604020202020204" pitchFamily="34" charset="0"/>
              </a:rPr>
              <a:t>a) calculation of pooled estimates of the European areas (i.e. Northern, Western, Eastern, Southern) using the registry-based estimates;</a:t>
            </a:r>
          </a:p>
          <a:p>
            <a:r>
              <a:rPr lang="en-GB" sz="1400" kern="1200" dirty="0">
                <a:solidFill>
                  <a:schemeClr val="tx1"/>
                </a:solidFill>
                <a:effectLst/>
                <a:latin typeface="Arial" panose="020B0604020202020204" pitchFamily="34" charset="0"/>
                <a:ea typeface="+mn-ea"/>
                <a:cs typeface="Arial" panose="020B0604020202020204" pitchFamily="34" charset="0"/>
              </a:rPr>
              <a:t>b) some specific statistical exploratory techniques, e.g. cluster analysis or random forest.</a:t>
            </a:r>
          </a:p>
        </p:txBody>
      </p:sp>
      <p:sp>
        <p:nvSpPr>
          <p:cNvPr id="4" name="Slide Number Placeholder 3"/>
          <p:cNvSpPr>
            <a:spLocks noGrp="1"/>
          </p:cNvSpPr>
          <p:nvPr>
            <p:ph type="sldNum" sz="quarter" idx="10"/>
          </p:nvPr>
        </p:nvSpPr>
        <p:spPr/>
        <p:txBody>
          <a:bodyPr/>
          <a:lstStyle/>
          <a:p>
            <a:fld id="{82713EF5-432F-444F-BF15-6D79B0B44ACD}" type="slidenum">
              <a:rPr lang="en-GB" smtClean="0"/>
              <a:pPr/>
              <a:t>24</a:t>
            </a:fld>
            <a:endParaRPr lang="en-GB"/>
          </a:p>
        </p:txBody>
      </p:sp>
    </p:spTree>
    <p:extLst>
      <p:ext uri="{BB962C8B-B14F-4D97-AF65-F5344CB8AC3E}">
        <p14:creationId xmlns:p14="http://schemas.microsoft.com/office/powerpoint/2010/main" val="38303952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85750" lvl="2" indent="-285750">
              <a:spcBef>
                <a:spcPts val="1200"/>
              </a:spcBef>
              <a:buSzPct val="150000"/>
              <a:buFont typeface="Arial" panose="020B0604020202020204" pitchFamily="34" charset="0"/>
              <a:buChar char="•"/>
            </a:pPr>
            <a:r>
              <a:rPr lang="en-GB" sz="1600" dirty="0"/>
              <a:t>Obtaining Ethics approvals and other permissions for WP3</a:t>
            </a:r>
          </a:p>
          <a:p>
            <a:pPr marL="285750" lvl="2" indent="-285750">
              <a:spcBef>
                <a:spcPts val="1200"/>
              </a:spcBef>
              <a:buSzPct val="150000"/>
              <a:buFont typeface="Arial" panose="020B0604020202020204" pitchFamily="34" charset="0"/>
              <a:buChar char="•"/>
            </a:pPr>
            <a:r>
              <a:rPr lang="en-GB" sz="1600" dirty="0"/>
              <a:t>Linkage between the EUROCAT congenital anomaly data and mortality data</a:t>
            </a:r>
          </a:p>
          <a:p>
            <a:pPr marL="285750" lvl="2" indent="-285750">
              <a:spcBef>
                <a:spcPts val="1200"/>
              </a:spcBef>
              <a:buSzPct val="150000"/>
              <a:buFont typeface="Arial" panose="020B0604020202020204" pitchFamily="34" charset="0"/>
              <a:buChar char="•"/>
            </a:pPr>
            <a:r>
              <a:rPr lang="en-GB" sz="1600" dirty="0"/>
              <a:t>Assessment of the linkage quality and quality of the linked data </a:t>
            </a:r>
          </a:p>
          <a:p>
            <a:pPr marL="285750" lvl="2" indent="-285750">
              <a:spcBef>
                <a:spcPts val="1200"/>
              </a:spcBef>
              <a:buSzPct val="150000"/>
              <a:buFont typeface="Arial" panose="020B0604020202020204" pitchFamily="34" charset="0"/>
              <a:buChar char="•"/>
            </a:pPr>
            <a:r>
              <a:rPr lang="en-GB" sz="1600" dirty="0"/>
              <a:t>Writing registry-specific syntax scripts</a:t>
            </a:r>
          </a:p>
          <a:p>
            <a:pPr marL="285750" lvl="2" indent="-285750">
              <a:spcBef>
                <a:spcPts val="1200"/>
              </a:spcBef>
              <a:buSzPct val="150000"/>
              <a:buFont typeface="Arial" panose="020B0604020202020204" pitchFamily="34" charset="0"/>
              <a:buChar char="•"/>
            </a:pPr>
            <a:r>
              <a:rPr lang="en-GB" sz="1600" dirty="0"/>
              <a:t>Meeting with local statisticians at QMUL in October in relation to syntax scripts issues</a:t>
            </a:r>
          </a:p>
          <a:p>
            <a:pPr marL="285750" lvl="2" indent="-285750">
              <a:spcBef>
                <a:spcPts val="1200"/>
              </a:spcBef>
              <a:buSzPct val="150000"/>
              <a:buFont typeface="Arial" panose="020B0604020202020204" pitchFamily="34" charset="0"/>
              <a:buChar char="•"/>
            </a:pPr>
            <a:r>
              <a:rPr lang="en-GB" sz="1600" dirty="0"/>
              <a:t>Running local analyses for WP3 using the syntax scripts</a:t>
            </a:r>
          </a:p>
          <a:p>
            <a:pPr marL="285750" lvl="2" indent="-285750">
              <a:spcBef>
                <a:spcPts val="1200"/>
              </a:spcBef>
              <a:buSzPct val="150000"/>
              <a:buFont typeface="Arial" panose="020B0604020202020204" pitchFamily="34" charset="0"/>
              <a:buChar char="•"/>
            </a:pPr>
            <a:r>
              <a:rPr lang="en-GB" sz="1600" dirty="0"/>
              <a:t>WP3 Systematic review</a:t>
            </a:r>
            <a:endParaRPr lang="en-US" sz="1600" dirty="0"/>
          </a:p>
          <a:p>
            <a:pPr marL="0" indent="0">
              <a:buNone/>
            </a:pPr>
            <a:endParaRPr lang="en-GB" dirty="0"/>
          </a:p>
        </p:txBody>
      </p:sp>
      <p:sp>
        <p:nvSpPr>
          <p:cNvPr id="4" name="Slide Number Placeholder 3"/>
          <p:cNvSpPr>
            <a:spLocks noGrp="1"/>
          </p:cNvSpPr>
          <p:nvPr>
            <p:ph type="sldNum" sz="quarter" idx="10"/>
          </p:nvPr>
        </p:nvSpPr>
        <p:spPr/>
        <p:txBody>
          <a:bodyPr/>
          <a:lstStyle/>
          <a:p>
            <a:fld id="{82713EF5-432F-444F-BF15-6D79B0B44ACD}" type="slidenum">
              <a:rPr lang="en-GB" smtClean="0"/>
              <a:pPr/>
              <a:t>25</a:t>
            </a:fld>
            <a:endParaRPr lang="en-GB"/>
          </a:p>
        </p:txBody>
      </p:sp>
    </p:spTree>
    <p:extLst>
      <p:ext uri="{BB962C8B-B14F-4D97-AF65-F5344CB8AC3E}">
        <p14:creationId xmlns:p14="http://schemas.microsoft.com/office/powerpoint/2010/main" val="42097400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14400" marR="0" lvl="2" indent="0" algn="l" defTabSz="457200" rtl="0" eaLnBrk="1" fontAlgn="auto" latinLnBrk="0" hangingPunct="1">
              <a:lnSpc>
                <a:spcPct val="100000"/>
              </a:lnSpc>
              <a:spcBef>
                <a:spcPts val="0"/>
              </a:spcBef>
              <a:spcAft>
                <a:spcPts val="0"/>
              </a:spcAft>
              <a:buClrTx/>
              <a:buSzTx/>
              <a:buFontTx/>
              <a:buNone/>
              <a:tabLst/>
              <a:defRPr/>
            </a:pPr>
            <a:endParaRPr lang="en-US" dirty="0">
              <a:solidFill>
                <a:srgbClr val="180355"/>
              </a:solidFill>
            </a:endParaRPr>
          </a:p>
          <a:p>
            <a:pPr lvl="2"/>
            <a:endParaRPr lang="en-GB" dirty="0"/>
          </a:p>
        </p:txBody>
      </p:sp>
      <p:sp>
        <p:nvSpPr>
          <p:cNvPr id="4" name="Slide Number Placeholder 3"/>
          <p:cNvSpPr>
            <a:spLocks noGrp="1"/>
          </p:cNvSpPr>
          <p:nvPr>
            <p:ph type="sldNum" sz="quarter" idx="10"/>
          </p:nvPr>
        </p:nvSpPr>
        <p:spPr/>
        <p:txBody>
          <a:bodyPr/>
          <a:lstStyle/>
          <a:p>
            <a:fld id="{82713EF5-432F-444F-BF15-6D79B0B44ACD}" type="slidenum">
              <a:rPr lang="en-GB" smtClean="0"/>
              <a:pPr/>
              <a:t>26</a:t>
            </a:fld>
            <a:endParaRPr lang="en-GB"/>
          </a:p>
        </p:txBody>
      </p:sp>
    </p:spTree>
    <p:extLst>
      <p:ext uri="{BB962C8B-B14F-4D97-AF65-F5344CB8AC3E}">
        <p14:creationId xmlns:p14="http://schemas.microsoft.com/office/powerpoint/2010/main" val="1280115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This table gives a snapshot of the progress with Ethics approvals (or other permissions) and data linkage for 21 WP3 participants.</a:t>
            </a:r>
          </a:p>
          <a:p>
            <a:r>
              <a:rPr lang="en-GB" sz="1200" b="0" i="0" u="none" strike="noStrike" kern="1200" baseline="0" dirty="0">
                <a:solidFill>
                  <a:schemeClr val="tx1"/>
                </a:solidFill>
                <a:latin typeface="+mn-lt"/>
                <a:ea typeface="+mn-ea"/>
                <a:cs typeface="+mn-cs"/>
              </a:rPr>
              <a:t>Depending on the local situation, all registries submitted either their applications for Ethics approval for data linkage or other permissions (e.g. to access linked data - Finland, Denmark and Norway).</a:t>
            </a:r>
          </a:p>
          <a:p>
            <a:r>
              <a:rPr lang="en-GB" sz="1200" b="0" i="0" u="none" strike="noStrike" kern="1200" baseline="0" dirty="0">
                <a:solidFill>
                  <a:schemeClr val="tx1"/>
                </a:solidFill>
                <a:latin typeface="+mn-lt"/>
                <a:ea typeface="+mn-ea"/>
                <a:cs typeface="+mn-cs"/>
              </a:rPr>
              <a:t>10 registries have already obtained permissions (e.g. BINOCAR received REC and CARG approvals) for data linkage and 6 have started the data linkage (Italy: ER, Italy: Tuscany, Malta, Spain: Valencia, Wales, Ukraine), other registries are awaiting other permissions (e.g. BINOCAR - GDPR, Denmark – Statistics Denmark, Antwerp – Privacy commission) and among them, three (Denmark, NNL, Spain, Basque) estimated to start it in June.</a:t>
            </a:r>
          </a:p>
          <a:p>
            <a:endParaRPr lang="en-GB" sz="1200" b="0" i="0" u="none" strike="noStrike" kern="1200" baseline="0" dirty="0">
              <a:solidFill>
                <a:schemeClr val="tx1"/>
              </a:solidFill>
              <a:latin typeface="+mn-lt"/>
              <a:ea typeface="+mn-ea"/>
              <a:cs typeface="+mn-cs"/>
            </a:endParaRPr>
          </a:p>
          <a:p>
            <a:r>
              <a:rPr lang="en-GB" sz="1200" b="1" kern="1200" dirty="0">
                <a:solidFill>
                  <a:schemeClr val="tx1"/>
                </a:solidFill>
                <a:effectLst/>
                <a:latin typeface="+mn-lt"/>
                <a:ea typeface="+mn-ea"/>
                <a:cs typeface="+mn-cs"/>
              </a:rPr>
              <a:t>GDPR</a:t>
            </a:r>
            <a:r>
              <a:rPr lang="en-GB" sz="1200" b="0" kern="1200" dirty="0">
                <a:solidFill>
                  <a:schemeClr val="tx1"/>
                </a:solidFill>
                <a:effectLst/>
                <a:latin typeface="+mn-lt"/>
                <a:ea typeface="+mn-ea"/>
                <a:cs typeface="+mn-cs"/>
              </a:rPr>
              <a:t>=General Data Protection Regulation form to establish legal/lawful basis for processing with the data linkage and document/publish it</a:t>
            </a:r>
            <a:endParaRPr lang="en-GB" b="0" dirty="0"/>
          </a:p>
        </p:txBody>
      </p:sp>
      <p:sp>
        <p:nvSpPr>
          <p:cNvPr id="4" name="Slide Number Placeholder 3"/>
          <p:cNvSpPr>
            <a:spLocks noGrp="1"/>
          </p:cNvSpPr>
          <p:nvPr>
            <p:ph type="sldNum" sz="quarter" idx="10"/>
          </p:nvPr>
        </p:nvSpPr>
        <p:spPr/>
        <p:txBody>
          <a:bodyPr/>
          <a:lstStyle/>
          <a:p>
            <a:fld id="{82713EF5-432F-444F-BF15-6D79B0B44ACD}" type="slidenum">
              <a:rPr lang="en-GB" smtClean="0"/>
              <a:pPr/>
              <a:t>27</a:t>
            </a:fld>
            <a:endParaRPr lang="en-GB"/>
          </a:p>
        </p:txBody>
      </p:sp>
    </p:spTree>
    <p:extLst>
      <p:ext uri="{BB962C8B-B14F-4D97-AF65-F5344CB8AC3E}">
        <p14:creationId xmlns:p14="http://schemas.microsoft.com/office/powerpoint/2010/main" val="4033221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82713EF5-432F-444F-BF15-6D79B0B44ACD}" type="slidenum">
              <a:rPr lang="en-GB" smtClean="0"/>
              <a:pPr/>
              <a:t>3</a:t>
            </a:fld>
            <a:endParaRPr lang="en-GB"/>
          </a:p>
        </p:txBody>
      </p:sp>
    </p:spTree>
    <p:extLst>
      <p:ext uri="{BB962C8B-B14F-4D97-AF65-F5344CB8AC3E}">
        <p14:creationId xmlns:p14="http://schemas.microsoft.com/office/powerpoint/2010/main" val="1291131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indent="0">
              <a:buNone/>
            </a:pPr>
            <a:r>
              <a:rPr lang="en-US" b="1" dirty="0"/>
              <a:t>Stage 1 – WP2 team</a:t>
            </a:r>
          </a:p>
          <a:p>
            <a:pPr lvl="2">
              <a:buSzPct val="150000"/>
              <a:buFont typeface="Arial" panose="020B0604020202020204" pitchFamily="34" charset="0"/>
              <a:buChar char="•"/>
            </a:pPr>
            <a:r>
              <a:rPr lang="en-US" dirty="0"/>
              <a:t> EUROCAT tables and data quality checking for each registry</a:t>
            </a:r>
          </a:p>
          <a:p>
            <a:pPr lvl="2">
              <a:buSzPct val="150000"/>
              <a:buFont typeface="Arial" panose="020B0604020202020204" pitchFamily="34" charset="0"/>
              <a:buChar char="•"/>
            </a:pPr>
            <a:r>
              <a:rPr lang="en-US" dirty="0"/>
              <a:t> Frequency tables for mortality data – each registry</a:t>
            </a:r>
          </a:p>
          <a:p>
            <a:pPr lvl="2">
              <a:buSzPct val="150000"/>
              <a:buFont typeface="Arial" panose="020B0604020202020204" pitchFamily="34" charset="0"/>
              <a:buChar char="•"/>
            </a:pPr>
            <a:r>
              <a:rPr lang="en-US" dirty="0"/>
              <a:t> Summary of registry-specific linkage details </a:t>
            </a:r>
          </a:p>
          <a:p>
            <a:pPr lvl="2">
              <a:buSzPct val="150000"/>
              <a:buFont typeface="Arial" panose="020B0604020202020204" pitchFamily="34" charset="0"/>
              <a:buChar char="•"/>
            </a:pPr>
            <a:r>
              <a:rPr lang="en-US" dirty="0"/>
              <a:t> Assessment of quality of data linkage and linked data</a:t>
            </a:r>
          </a:p>
          <a:p>
            <a:pPr marL="171450" indent="-171450">
              <a:buFont typeface="Arial" panose="020B0604020202020204" pitchFamily="34" charset="0"/>
              <a:buChar char="•"/>
            </a:pPr>
            <a:endParaRPr lang="en-GB" sz="1200" kern="1200" dirty="0">
              <a:solidFill>
                <a:schemeClr val="tx1"/>
              </a:solidFill>
              <a:effectLst/>
              <a:latin typeface="+mn-lt"/>
              <a:ea typeface="+mn-ea"/>
              <a:cs typeface="+mn-cs"/>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After the first five spreadsheets with descriptive tables,</a:t>
            </a:r>
            <a:r>
              <a:rPr lang="en-GB" baseline="0" dirty="0"/>
              <a:t> including two spreadsheets with causes of death by child’s age (T 4A  - infant - and T 4B – 1-9 years</a:t>
            </a:r>
            <a:r>
              <a:rPr lang="en-GB" baseline="0" dirty="0" smtClean="0"/>
              <a:t>), </a:t>
            </a:r>
            <a:r>
              <a:rPr lang="en-GB" baseline="0" dirty="0"/>
              <a:t>seven spreadsheets with the K-M survival analysis and further seven ones with the Cox regression are given.</a:t>
            </a:r>
            <a:endParaRPr lang="en-GB" dirty="0"/>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82713EF5-432F-444F-BF15-6D79B0B44ACD}" type="slidenum">
              <a:rPr lang="en-GB" smtClean="0"/>
              <a:pPr/>
              <a:t>4</a:t>
            </a:fld>
            <a:endParaRPr lang="en-GB"/>
          </a:p>
        </p:txBody>
      </p:sp>
    </p:spTree>
    <p:extLst>
      <p:ext uri="{BB962C8B-B14F-4D97-AF65-F5344CB8AC3E}">
        <p14:creationId xmlns:p14="http://schemas.microsoft.com/office/powerpoint/2010/main" val="1645111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Seven tables are devoted to the K-M survival analyses, the tables differ by the child’s age at death and by the EUROCAT CA subgroups – e.g. isolated anomalies, all structural anomalies, Down syndrome, rare genetic and structural anomalies.</a:t>
            </a:r>
          </a:p>
          <a:p>
            <a:pPr marL="0" indent="0">
              <a:buNone/>
            </a:pPr>
            <a:endParaRPr lang="en-GB" dirty="0"/>
          </a:p>
          <a:p>
            <a:pPr marL="0" indent="0">
              <a:buNone/>
            </a:pPr>
            <a:r>
              <a:rPr lang="en-GB" dirty="0"/>
              <a:t>Groups for age at death to be used for the K-M survival analyses:</a:t>
            </a:r>
          </a:p>
          <a:p>
            <a:pPr marL="0" indent="0">
              <a:lnSpc>
                <a:spcPct val="120000"/>
              </a:lnSpc>
              <a:spcBef>
                <a:spcPts val="600"/>
              </a:spcBef>
              <a:buNone/>
            </a:pPr>
            <a:r>
              <a:rPr lang="en-GB" dirty="0"/>
              <a:t>0-6 days of age, 7-27 days, 1-2 months (28-90 days), 3-5 months (91-182 days), 6-11 months (183-364 days), and then for each year after the first year of life up to 10 years (see Excel tables T 5A-T C). For</a:t>
            </a:r>
            <a:r>
              <a:rPr lang="en-GB" b="1" dirty="0"/>
              <a:t> T 5D – </a:t>
            </a:r>
            <a:r>
              <a:rPr lang="en-GB" dirty="0"/>
              <a:t>after the first year, the years are combined to 1-4 years and 5-9 years.</a:t>
            </a:r>
          </a:p>
          <a:p>
            <a:pPr marL="171450" indent="-171450">
              <a:buFont typeface="Arial" panose="020B0604020202020204" pitchFamily="34" charset="0"/>
              <a:buChar char="•"/>
            </a:pPr>
            <a:endParaRPr lang="en-GB"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82713EF5-432F-444F-BF15-6D79B0B44ACD}" type="slidenum">
              <a:rPr lang="en-GB" smtClean="0"/>
              <a:pPr/>
              <a:t>5</a:t>
            </a:fld>
            <a:endParaRPr lang="en-GB"/>
          </a:p>
        </p:txBody>
      </p:sp>
    </p:spTree>
    <p:extLst>
      <p:ext uri="{BB962C8B-B14F-4D97-AF65-F5344CB8AC3E}">
        <p14:creationId xmlns:p14="http://schemas.microsoft.com/office/powerpoint/2010/main" val="24493318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An example given: Kaplan-Meier Survival analysis up to 10 years of age by subgroups of congenital anomalies </a:t>
            </a:r>
          </a:p>
          <a:p>
            <a:pPr marL="0" indent="0">
              <a:buNone/>
            </a:pPr>
            <a:r>
              <a:rPr lang="en-GB" dirty="0"/>
              <a:t>All linked live births (singletons and multiples) - Down syndrome</a:t>
            </a:r>
          </a:p>
          <a:p>
            <a:pPr marL="0" indent="0">
              <a:buNone/>
            </a:pPr>
            <a:endParaRPr lang="en-GB" dirty="0"/>
          </a:p>
          <a:p>
            <a:pPr marL="0" marR="0" lvl="0" indent="0" algn="l" defTabSz="457200" rtl="0" eaLnBrk="1" fontAlgn="auto" latinLnBrk="0" hangingPunct="1">
              <a:lnSpc>
                <a:spcPct val="100000"/>
              </a:lnSpc>
              <a:spcBef>
                <a:spcPts val="0"/>
              </a:spcBef>
              <a:spcAft>
                <a:spcPts val="0"/>
              </a:spcAft>
              <a:buClrTx/>
              <a:buSzTx/>
              <a:buFontTx/>
              <a:buNone/>
              <a:tabLst/>
              <a:defRPr/>
            </a:pPr>
            <a:r>
              <a:rPr lang="en-GB" dirty="0"/>
              <a:t>Subjects at risk for each age group, number of deaths, K-M survival estimates (% with 95% CI) will be provided. </a:t>
            </a:r>
          </a:p>
          <a:p>
            <a:pPr marL="0" marR="0" lvl="0" indent="0" algn="l" defTabSz="457200" rtl="0" eaLnBrk="1" fontAlgn="auto" latinLnBrk="0" hangingPunct="1">
              <a:lnSpc>
                <a:spcPct val="100000"/>
              </a:lnSpc>
              <a:spcBef>
                <a:spcPts val="0"/>
              </a:spcBef>
              <a:spcAft>
                <a:spcPts val="0"/>
              </a:spcAft>
              <a:buClrTx/>
              <a:buSzTx/>
              <a:buFontTx/>
              <a:buNone/>
              <a:tabLst/>
              <a:defRPr/>
            </a:pPr>
            <a:r>
              <a:rPr lang="en-GB" dirty="0"/>
              <a:t>Surviving children with congenital anomalies should be censored at their 10</a:t>
            </a:r>
            <a:r>
              <a:rPr lang="en-GB" baseline="30000" dirty="0"/>
              <a:t>th</a:t>
            </a:r>
            <a:r>
              <a:rPr lang="en-GB" dirty="0"/>
              <a:t> birthday or at 31 Dec 2015 if the follow-up was shorter than 10 years, or if they have migrated outside the study area before the end of follow-up.</a:t>
            </a:r>
          </a:p>
          <a:p>
            <a:pPr marL="0" indent="0">
              <a:buNone/>
            </a:pPr>
            <a:endParaRPr lang="en-GB" dirty="0"/>
          </a:p>
          <a:p>
            <a:pPr marL="0" indent="0">
              <a:buNone/>
            </a:pPr>
            <a:r>
              <a:rPr lang="en-GB" sz="1200" b="1" i="0" u="none" strike="noStrike" kern="1200" dirty="0">
                <a:solidFill>
                  <a:schemeClr val="tx1"/>
                </a:solidFill>
                <a:effectLst/>
                <a:latin typeface="+mn-lt"/>
                <a:ea typeface="+mn-ea"/>
                <a:cs typeface="+mn-cs"/>
              </a:rPr>
              <a:t>Select those with Down syndrome and categorise: </a:t>
            </a:r>
            <a:r>
              <a:rPr lang="en-GB" dirty="0"/>
              <a:t> </a:t>
            </a:r>
          </a:p>
          <a:p>
            <a:pPr marL="228600" indent="-228600">
              <a:buAutoNum type="alphaLcParenR"/>
            </a:pPr>
            <a:r>
              <a:rPr lang="en-GB" sz="1200" b="0" i="0" u="none" strike="noStrike" kern="1200" dirty="0">
                <a:solidFill>
                  <a:schemeClr val="tx1"/>
                </a:solidFill>
                <a:effectLst/>
                <a:latin typeface="+mn-lt"/>
                <a:ea typeface="+mn-ea"/>
                <a:cs typeface="+mn-cs"/>
              </a:rPr>
              <a:t>any with Down syndrome (al89 - no exclusions)</a:t>
            </a:r>
            <a:r>
              <a:rPr lang="en-GB" dirty="0"/>
              <a:t> </a:t>
            </a:r>
          </a:p>
          <a:p>
            <a:pPr marL="0" indent="0">
              <a:buNone/>
            </a:pPr>
            <a:r>
              <a:rPr lang="en-GB" sz="1200" b="0" i="0" u="none" strike="noStrike" kern="1200" dirty="0">
                <a:solidFill>
                  <a:schemeClr val="tx1"/>
                </a:solidFill>
                <a:effectLst/>
                <a:latin typeface="+mn-lt"/>
                <a:ea typeface="+mn-ea"/>
                <a:cs typeface="+mn-cs"/>
              </a:rPr>
              <a:t>b) Down syndrome with CHD and gastrointestinal anomaly (al89 + al17 +al40) </a:t>
            </a:r>
            <a:r>
              <a:rPr lang="en-GB" dirty="0"/>
              <a:t> </a:t>
            </a:r>
          </a:p>
          <a:p>
            <a:pPr marL="0" indent="0">
              <a:buNone/>
            </a:pPr>
            <a:r>
              <a:rPr lang="en-GB" sz="1200" b="0" i="0" u="none" strike="noStrike" kern="1200" dirty="0">
                <a:solidFill>
                  <a:schemeClr val="tx1"/>
                </a:solidFill>
                <a:effectLst/>
                <a:latin typeface="+mn-lt"/>
                <a:ea typeface="+mn-ea"/>
                <a:cs typeface="+mn-cs"/>
              </a:rPr>
              <a:t>c) Down syndrome with CHD (al89 + any CHD (al17) but not with gastrointestinal anomaly (exclude those with al40); </a:t>
            </a:r>
            <a:r>
              <a:rPr lang="en-GB" dirty="0"/>
              <a:t> </a:t>
            </a:r>
          </a:p>
          <a:p>
            <a:pPr marL="0" indent="0">
              <a:buNone/>
            </a:pPr>
            <a:r>
              <a:rPr lang="en-GB" sz="1200" b="0" i="0" u="none" strike="noStrike" kern="1200" dirty="0">
                <a:solidFill>
                  <a:schemeClr val="tx1"/>
                </a:solidFill>
                <a:effectLst/>
                <a:latin typeface="+mn-lt"/>
                <a:ea typeface="+mn-ea"/>
                <a:cs typeface="+mn-cs"/>
              </a:rPr>
              <a:t>d) Down syndrome with gastrointestinal anomaly (al89 +al40) and not with CHD (exclude those with al17);</a:t>
            </a:r>
            <a:r>
              <a:rPr lang="en-GB" dirty="0"/>
              <a:t> </a:t>
            </a:r>
          </a:p>
          <a:p>
            <a:pPr marL="0" indent="0">
              <a:buNone/>
            </a:pPr>
            <a:r>
              <a:rPr lang="en-GB" sz="1200" b="0" i="0" u="none" strike="noStrike" kern="1200" dirty="0">
                <a:solidFill>
                  <a:schemeClr val="tx1"/>
                </a:solidFill>
                <a:effectLst/>
                <a:latin typeface="+mn-lt"/>
                <a:ea typeface="+mn-ea"/>
                <a:cs typeface="+mn-cs"/>
              </a:rPr>
              <a:t>f) Down syndrome with neither CHD nor gastrointestinal anomaly (exclude those with codes al17 and al40);</a:t>
            </a:r>
            <a:r>
              <a:rPr lang="en-GB" dirty="0"/>
              <a:t> </a:t>
            </a:r>
          </a:p>
          <a:p>
            <a:pPr marL="0" indent="0">
              <a:buNone/>
            </a:pPr>
            <a:endParaRPr lang="en-GB" dirty="0"/>
          </a:p>
        </p:txBody>
      </p:sp>
      <p:sp>
        <p:nvSpPr>
          <p:cNvPr id="4" name="Slide Number Placeholder 3"/>
          <p:cNvSpPr>
            <a:spLocks noGrp="1"/>
          </p:cNvSpPr>
          <p:nvPr>
            <p:ph type="sldNum" sz="quarter" idx="10"/>
          </p:nvPr>
        </p:nvSpPr>
        <p:spPr/>
        <p:txBody>
          <a:bodyPr/>
          <a:lstStyle/>
          <a:p>
            <a:fld id="{82713EF5-432F-444F-BF15-6D79B0B44ACD}" type="slidenum">
              <a:rPr lang="en-GB" smtClean="0"/>
              <a:pPr/>
              <a:t>6</a:t>
            </a:fld>
            <a:endParaRPr lang="en-GB"/>
          </a:p>
        </p:txBody>
      </p:sp>
    </p:spTree>
    <p:extLst>
      <p:ext uri="{BB962C8B-B14F-4D97-AF65-F5344CB8AC3E}">
        <p14:creationId xmlns:p14="http://schemas.microsoft.com/office/powerpoint/2010/main" val="365619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sz="1200" kern="1200" dirty="0">
              <a:solidFill>
                <a:schemeClr val="tx1"/>
              </a:solidFill>
              <a:effectLst/>
              <a:latin typeface="+mn-lt"/>
              <a:ea typeface="+mn-ea"/>
              <a:cs typeface="+mn-cs"/>
            </a:endParaRPr>
          </a:p>
          <a:p>
            <a:pPr marL="0" indent="0">
              <a:spcBef>
                <a:spcPts val="1200"/>
              </a:spcBef>
              <a:buSzPct val="150000"/>
              <a:buNone/>
            </a:pPr>
            <a:r>
              <a:rPr lang="en-GB" sz="1200" dirty="0"/>
              <a:t>Survival analysis to explore the associations between the risk factors (e.g. prenatal diagnosis for infant deaths with four specific congenital anomalies, year of birth, maternal age, gestational age, SES variables) and the congenital anomaly subgroup-specific survival by age groups will be run using Cox proportional hazards regression.</a:t>
            </a:r>
            <a:endParaRPr lang="en-GB" sz="1200" b="1" dirty="0"/>
          </a:p>
          <a:p>
            <a:pPr marL="0" indent="0">
              <a:spcBef>
                <a:spcPts val="800"/>
              </a:spcBef>
              <a:buSzPct val="150000"/>
              <a:buNone/>
            </a:pPr>
            <a:r>
              <a:rPr lang="en-GB" sz="1200" b="1" dirty="0"/>
              <a:t>T 6A-T 6G spreadsheets </a:t>
            </a:r>
            <a:r>
              <a:rPr lang="en-GB" sz="1200" dirty="0"/>
              <a:t>for seven models differing by age groups or congenital anomaly subgroups included</a:t>
            </a:r>
          </a:p>
        </p:txBody>
      </p:sp>
      <p:sp>
        <p:nvSpPr>
          <p:cNvPr id="4" name="Slide Number Placeholder 3"/>
          <p:cNvSpPr>
            <a:spLocks noGrp="1"/>
          </p:cNvSpPr>
          <p:nvPr>
            <p:ph type="sldNum" sz="quarter" idx="10"/>
          </p:nvPr>
        </p:nvSpPr>
        <p:spPr/>
        <p:txBody>
          <a:bodyPr/>
          <a:lstStyle/>
          <a:p>
            <a:fld id="{82713EF5-432F-444F-BF15-6D79B0B44ACD}" type="slidenum">
              <a:rPr lang="en-GB" smtClean="0"/>
              <a:pPr/>
              <a:t>7</a:t>
            </a:fld>
            <a:endParaRPr lang="en-GB"/>
          </a:p>
        </p:txBody>
      </p:sp>
    </p:spTree>
    <p:extLst>
      <p:ext uri="{BB962C8B-B14F-4D97-AF65-F5344CB8AC3E}">
        <p14:creationId xmlns:p14="http://schemas.microsoft.com/office/powerpoint/2010/main" val="20899997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indent="0">
              <a:buNone/>
            </a:pPr>
            <a:r>
              <a:rPr lang="en-GB" baseline="0" dirty="0"/>
              <a:t>Seven spreadsheets cover the Cox regression analysis for different child age groups and various types of congenital anomaly subgroups.</a:t>
            </a:r>
            <a:endParaRPr lang="en-GB" dirty="0"/>
          </a:p>
          <a:p>
            <a:pPr marL="0" indent="0">
              <a:buNone/>
            </a:pPr>
            <a:endParaRPr lang="en-GB" dirty="0"/>
          </a:p>
          <a:p>
            <a:r>
              <a:rPr lang="en-US" sz="1200" b="1" kern="1200" dirty="0">
                <a:solidFill>
                  <a:schemeClr val="tx1"/>
                </a:solidFill>
                <a:effectLst/>
                <a:latin typeface="+mn-lt"/>
                <a:ea typeface="+mn-ea"/>
                <a:cs typeface="+mn-cs"/>
              </a:rPr>
              <a:t>For all T 6 tables</a:t>
            </a:r>
            <a:r>
              <a:rPr lang="en-US" sz="1200" kern="1200" dirty="0">
                <a:solidFill>
                  <a:schemeClr val="tx1"/>
                </a:solidFill>
                <a:effectLst/>
                <a:latin typeface="+mn-lt"/>
                <a:ea typeface="+mn-ea"/>
                <a:cs typeface="+mn-cs"/>
              </a:rPr>
              <a:t>, the unadjusted and adjusted models will be run for each of the agreed</a:t>
            </a:r>
            <a:r>
              <a:rPr lang="en-US" sz="1200" kern="1200" baseline="0" dirty="0">
                <a:solidFill>
                  <a:schemeClr val="tx1"/>
                </a:solidFill>
                <a:effectLst/>
                <a:latin typeface="+mn-lt"/>
                <a:ea typeface="+mn-ea"/>
                <a:cs typeface="+mn-cs"/>
              </a:rPr>
              <a:t> risk </a:t>
            </a:r>
            <a:r>
              <a:rPr lang="en-US" sz="1200" kern="1200" dirty="0">
                <a:solidFill>
                  <a:schemeClr val="tx1"/>
                </a:solidFill>
                <a:effectLst/>
                <a:latin typeface="+mn-lt"/>
                <a:ea typeface="+mn-ea"/>
                <a:cs typeface="+mn-cs"/>
              </a:rPr>
              <a:t>factors (except for ‘prenatal diagnosis’ which relates to T 6A only) reporting </a:t>
            </a:r>
            <a:r>
              <a:rPr lang="en-GB" sz="1200" kern="1200" dirty="0">
                <a:solidFill>
                  <a:schemeClr val="tx1"/>
                </a:solidFill>
                <a:effectLst/>
                <a:latin typeface="+mn-lt"/>
                <a:ea typeface="+mn-ea"/>
                <a:cs typeface="+mn-cs"/>
              </a:rPr>
              <a:t>crude β coefficients with the standard errors and the adjusted β coefficients with the standard errors respectively.</a:t>
            </a:r>
          </a:p>
          <a:p>
            <a:r>
              <a:rPr lang="en-GB" sz="1200" kern="1200" dirty="0">
                <a:solidFill>
                  <a:schemeClr val="tx1"/>
                </a:solidFill>
                <a:effectLst/>
                <a:latin typeface="+mn-lt"/>
                <a:ea typeface="+mn-ea"/>
                <a:cs typeface="+mn-cs"/>
              </a:rPr>
              <a:t>Crude global </a:t>
            </a:r>
            <a:r>
              <a:rPr lang="en-GB" sz="1200" b="0" i="0" u="none" strike="noStrike" kern="1200" dirty="0" smtClean="0">
                <a:solidFill>
                  <a:schemeClr val="tx1"/>
                </a:solidFill>
                <a:effectLst/>
                <a:latin typeface="+mn-lt"/>
                <a:ea typeface="+mn-ea"/>
                <a:cs typeface="+mn-cs"/>
              </a:rPr>
              <a:t>proportional hazards (</a:t>
            </a:r>
            <a:r>
              <a:rPr lang="en-GB" sz="1200" kern="1200" dirty="0" smtClean="0">
                <a:solidFill>
                  <a:schemeClr val="tx1"/>
                </a:solidFill>
                <a:effectLst/>
                <a:latin typeface="+mn-lt"/>
                <a:ea typeface="+mn-ea"/>
                <a:cs typeface="+mn-cs"/>
              </a:rPr>
              <a:t>PH) </a:t>
            </a:r>
            <a:r>
              <a:rPr lang="en-GB" sz="1200" kern="1200" dirty="0">
                <a:solidFill>
                  <a:schemeClr val="tx1"/>
                </a:solidFill>
                <a:effectLst/>
                <a:latin typeface="+mn-lt"/>
                <a:ea typeface="+mn-ea"/>
                <a:cs typeface="+mn-cs"/>
              </a:rPr>
              <a:t>test p-value will be reported for each unadjusted analysis and adjusted model global PH test (p-value) will be reported for the adjusted models for each outcome and anomaly. </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Definition: </a:t>
            </a:r>
            <a:r>
              <a:rPr lang="en-GB" sz="1200" b="1" kern="1200" dirty="0" err="1" smtClean="0">
                <a:solidFill>
                  <a:schemeClr val="tx1"/>
                </a:solidFill>
                <a:effectLst/>
                <a:latin typeface="+mn-lt"/>
                <a:ea typeface="+mn-ea"/>
                <a:cs typeface="+mn-cs"/>
              </a:rPr>
              <a:t>Schoenfeld</a:t>
            </a:r>
            <a:r>
              <a:rPr lang="en-GB" sz="1200" b="1" kern="1200" dirty="0" smtClean="0">
                <a:solidFill>
                  <a:schemeClr val="tx1"/>
                </a:solidFill>
                <a:effectLst/>
                <a:latin typeface="+mn-lt"/>
                <a:ea typeface="+mn-ea"/>
                <a:cs typeface="+mn-cs"/>
              </a:rPr>
              <a:t> Residuals Test</a:t>
            </a:r>
          </a:p>
          <a:p>
            <a:r>
              <a:rPr lang="en-GB" dirty="0" smtClean="0">
                <a:effectLst/>
              </a:rPr>
              <a:t>The </a:t>
            </a:r>
            <a:r>
              <a:rPr lang="en-GB" b="1" dirty="0" err="1" smtClean="0">
                <a:effectLst/>
              </a:rPr>
              <a:t>Schoenfeld</a:t>
            </a:r>
            <a:r>
              <a:rPr lang="en-GB" b="1" dirty="0" smtClean="0">
                <a:effectLst/>
              </a:rPr>
              <a:t> Residuals Test </a:t>
            </a:r>
            <a:r>
              <a:rPr lang="en-GB" dirty="0" smtClean="0">
                <a:effectLst/>
              </a:rPr>
              <a:t>is used to test the independence between residuals and time and hence is used to test the proportional Hazard assumption in Cox Model.</a:t>
            </a:r>
          </a:p>
          <a:p>
            <a:r>
              <a:rPr lang="en-GB" dirty="0" smtClean="0">
                <a:effectLst/>
              </a:rPr>
              <a:t/>
            </a:r>
            <a:br>
              <a:rPr lang="en-GB" dirty="0" smtClean="0">
                <a:effectLst/>
              </a:rPr>
            </a:br>
            <a:endParaRPr lang="en-GB" dirty="0" smtClean="0">
              <a:effectLst/>
            </a:endParaRPr>
          </a:p>
          <a:p>
            <a:r>
              <a:rPr lang="en-GB" dirty="0" smtClean="0">
                <a:effectLst/>
              </a:rPr>
              <a:t>One of key assumptions in the Cox Proportional Hazard model is that of proportional hazards. According to proportional hazard condition, the covariates are multiplicatively related to the hazard i.e. in a regression type setting the survival distributions should have hazard functions that are proportional over time. In simple words hazard for any individual is a fixed proportion of hazard for any other individual. </a:t>
            </a:r>
          </a:p>
          <a:p>
            <a:endParaRPr lang="en-GB" dirty="0" smtClean="0">
              <a:effectLst/>
            </a:endParaRPr>
          </a:p>
          <a:p>
            <a:r>
              <a:rPr lang="en-GB" dirty="0" smtClean="0">
                <a:effectLst/>
              </a:rPr>
              <a:t>The </a:t>
            </a:r>
            <a:r>
              <a:rPr lang="en-GB" dirty="0" err="1" smtClean="0">
                <a:effectLst/>
              </a:rPr>
              <a:t>Schoenfeld</a:t>
            </a:r>
            <a:r>
              <a:rPr lang="en-GB" dirty="0" smtClean="0">
                <a:effectLst/>
              </a:rPr>
              <a:t> Residuals Test is analogous to testing whether the slope of scaled residuals on time is zero or not. If the slope is not zero then the proportional hazard assumption has been violated. In this test, there is separate residual for each individual for each covariate, and the covariate value for individuals that failed minus its expected value is defined as </a:t>
            </a:r>
            <a:r>
              <a:rPr lang="en-GB" dirty="0" err="1" smtClean="0">
                <a:effectLst/>
              </a:rPr>
              <a:t>Schoenfeld</a:t>
            </a:r>
            <a:r>
              <a:rPr lang="en-GB" dirty="0" smtClean="0">
                <a:effectLst/>
              </a:rPr>
              <a:t> residuals. If the plot of </a:t>
            </a:r>
            <a:r>
              <a:rPr lang="en-GB" dirty="0" err="1" smtClean="0">
                <a:effectLst/>
              </a:rPr>
              <a:t>Schoenfeld</a:t>
            </a:r>
            <a:r>
              <a:rPr lang="en-GB" dirty="0" smtClean="0">
                <a:effectLst/>
              </a:rPr>
              <a:t> residuals against time shows a non-random pattern, the PH assumption has been violated. The residuals can be regressed against time to further test independence between residuals and time.</a:t>
            </a:r>
          </a:p>
          <a:p>
            <a:endParaRPr lang="en-GB" sz="1200" kern="1200" dirty="0">
              <a:solidFill>
                <a:schemeClr val="tx1"/>
              </a:solidFill>
              <a:effectLst/>
              <a:latin typeface="+mn-lt"/>
              <a:ea typeface="+mn-ea"/>
              <a:cs typeface="+mn-cs"/>
            </a:endParaRPr>
          </a:p>
          <a:p>
            <a:pPr marL="0" indent="0">
              <a:buNone/>
            </a:pPr>
            <a:endParaRPr lang="en-GB" dirty="0"/>
          </a:p>
        </p:txBody>
      </p:sp>
      <p:sp>
        <p:nvSpPr>
          <p:cNvPr id="4" name="Slide Number Placeholder 3"/>
          <p:cNvSpPr>
            <a:spLocks noGrp="1"/>
          </p:cNvSpPr>
          <p:nvPr>
            <p:ph type="sldNum" sz="quarter" idx="10"/>
          </p:nvPr>
        </p:nvSpPr>
        <p:spPr/>
        <p:txBody>
          <a:bodyPr/>
          <a:lstStyle/>
          <a:p>
            <a:fld id="{82713EF5-432F-444F-BF15-6D79B0B44ACD}" type="slidenum">
              <a:rPr lang="en-GB" smtClean="0"/>
              <a:pPr/>
              <a:t>8</a:t>
            </a:fld>
            <a:endParaRPr lang="en-GB"/>
          </a:p>
        </p:txBody>
      </p:sp>
    </p:spTree>
    <p:extLst>
      <p:ext uri="{BB962C8B-B14F-4D97-AF65-F5344CB8AC3E}">
        <p14:creationId xmlns:p14="http://schemas.microsoft.com/office/powerpoint/2010/main" val="7212259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dirty="0"/>
          </a:p>
        </p:txBody>
      </p:sp>
      <p:sp>
        <p:nvSpPr>
          <p:cNvPr id="4" name="Slide Number Placeholder 3"/>
          <p:cNvSpPr>
            <a:spLocks noGrp="1"/>
          </p:cNvSpPr>
          <p:nvPr>
            <p:ph type="sldNum" sz="quarter" idx="10"/>
          </p:nvPr>
        </p:nvSpPr>
        <p:spPr/>
        <p:txBody>
          <a:bodyPr/>
          <a:lstStyle/>
          <a:p>
            <a:fld id="{82713EF5-432F-444F-BF15-6D79B0B44ACD}" type="slidenum">
              <a:rPr lang="en-GB" smtClean="0"/>
              <a:pPr/>
              <a:t>9</a:t>
            </a:fld>
            <a:endParaRPr lang="en-GB"/>
          </a:p>
        </p:txBody>
      </p:sp>
    </p:spTree>
    <p:extLst>
      <p:ext uri="{BB962C8B-B14F-4D97-AF65-F5344CB8AC3E}">
        <p14:creationId xmlns:p14="http://schemas.microsoft.com/office/powerpoint/2010/main" val="36803418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99592" y="2132856"/>
            <a:ext cx="7344816" cy="1872208"/>
          </a:xfrm>
        </p:spPr>
        <p:txBody>
          <a:bodyPr>
            <a:noAutofit/>
          </a:bodyPr>
          <a:lstStyle>
            <a:lvl1pPr>
              <a:defRPr sz="3600" b="0"/>
            </a:lvl1pPr>
          </a:lstStyle>
          <a:p>
            <a:r>
              <a:rPr lang="en-US" dirty="0"/>
              <a:t>WP3 – Mortality associated with congenital anomalies – </a:t>
            </a:r>
            <a:br>
              <a:rPr lang="en-US" dirty="0"/>
            </a:br>
            <a:r>
              <a:rPr lang="en-US" dirty="0"/>
              <a:t>Study Protocol </a:t>
            </a:r>
            <a:endParaRPr dirty="0"/>
          </a:p>
        </p:txBody>
      </p:sp>
      <p:sp>
        <p:nvSpPr>
          <p:cNvPr id="3" name="Subtitle 2"/>
          <p:cNvSpPr>
            <a:spLocks noGrp="1"/>
          </p:cNvSpPr>
          <p:nvPr>
            <p:ph type="subTitle" idx="1" hasCustomPrompt="1"/>
          </p:nvPr>
        </p:nvSpPr>
        <p:spPr>
          <a:xfrm>
            <a:off x="1326780" y="4270468"/>
            <a:ext cx="5910801" cy="829355"/>
          </a:xfrm>
        </p:spPr>
        <p:txBody>
          <a:bodyPr>
            <a:normAutofit/>
          </a:bodyPr>
          <a:lstStyle>
            <a:lvl1pPr marL="0" indent="0" algn="l">
              <a:spcBef>
                <a:spcPts val="1200"/>
              </a:spcBef>
              <a:buNone/>
              <a:defRPr sz="1800" b="1" baseline="0">
                <a:solidFill>
                  <a:srgbClr val="00B05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Judith Rankin, Svetlana Glinianaia </a:t>
            </a:r>
          </a:p>
          <a:p>
            <a:r>
              <a:rPr lang="en-US" dirty="0"/>
              <a:t>on behalf of the WP3 and WP2 teams</a:t>
            </a:r>
            <a:endParaRPr dirty="0"/>
          </a:p>
        </p:txBody>
      </p:sp>
      <p:sp>
        <p:nvSpPr>
          <p:cNvPr id="4" name="Date Placeholder 3"/>
          <p:cNvSpPr>
            <a:spLocks noGrp="1"/>
          </p:cNvSpPr>
          <p:nvPr>
            <p:ph type="dt" sz="half" idx="10"/>
          </p:nvPr>
        </p:nvSpPr>
        <p:spPr>
          <a:xfrm>
            <a:off x="1326780" y="6309320"/>
            <a:ext cx="6067400" cy="365125"/>
          </a:xfrm>
          <a:prstGeom prst="rect">
            <a:avLst/>
          </a:prstGeom>
        </p:spPr>
        <p:txBody>
          <a:bodyPr/>
          <a:lstStyle>
            <a:lvl1pPr algn="r">
              <a:defRPr sz="1400">
                <a:solidFill>
                  <a:schemeClr val="tx1"/>
                </a:solidFill>
              </a:defRPr>
            </a:lvl1pPr>
          </a:lstStyle>
          <a:p>
            <a:r>
              <a:rPr lang="en-GB" dirty="0" err="1"/>
              <a:t>EUROlinkCAT</a:t>
            </a:r>
            <a:r>
              <a:rPr lang="en-GB" dirty="0"/>
              <a:t> meeting 7</a:t>
            </a:r>
            <a:r>
              <a:rPr lang="en-GB" baseline="30000" dirty="0"/>
              <a:t>th</a:t>
            </a:r>
            <a:r>
              <a:rPr lang="en-GB" dirty="0"/>
              <a:t> June 2017</a:t>
            </a:r>
          </a:p>
        </p:txBody>
      </p:sp>
      <p:pic>
        <p:nvPicPr>
          <p:cNvPr id="20" name="Picture 19" descr="logo11.png"/>
          <p:cNvPicPr>
            <a:picLocks noChangeAspect="1"/>
          </p:cNvPicPr>
          <p:nvPr userDrawn="1"/>
        </p:nvPicPr>
        <p:blipFill>
          <a:blip r:embed="rId2"/>
          <a:stretch>
            <a:fillRect/>
          </a:stretch>
        </p:blipFill>
        <p:spPr>
          <a:xfrm>
            <a:off x="7242441" y="228600"/>
            <a:ext cx="1596759" cy="1066800"/>
          </a:xfrm>
          <a:prstGeom prst="rect">
            <a:avLst/>
          </a:prstGeom>
        </p:spPr>
      </p:pic>
      <p:pic>
        <p:nvPicPr>
          <p:cNvPr id="7"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57296" y="260648"/>
            <a:ext cx="3278600" cy="1105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uroMediCat END">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endParaRPr dirty="0"/>
          </a:p>
        </p:txBody>
      </p:sp>
      <p:sp>
        <p:nvSpPr>
          <p:cNvPr id="3" name="Content Placeholder 2"/>
          <p:cNvSpPr>
            <a:spLocks noGrp="1"/>
          </p:cNvSpPr>
          <p:nvPr>
            <p:ph idx="1"/>
          </p:nvPr>
        </p:nvSpPr>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Tree>
    <p:extLst>
      <p:ext uri="{BB962C8B-B14F-4D97-AF65-F5344CB8AC3E}">
        <p14:creationId xmlns:p14="http://schemas.microsoft.com/office/powerpoint/2010/main" val="2900783116"/>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2" name="Title 1"/>
          <p:cNvSpPr>
            <a:spLocks noGrp="1"/>
          </p:cNvSpPr>
          <p:nvPr>
            <p:ph type="title"/>
          </p:nvPr>
        </p:nvSpPr>
        <p:spPr>
          <a:xfrm>
            <a:off x="498474" y="134471"/>
            <a:ext cx="7556313" cy="995082"/>
          </a:xfrm>
        </p:spPr>
        <p:txBody>
          <a:bodyPr anchor="b" anchorCtr="0"/>
          <a:lstStyle/>
          <a:p>
            <a:r>
              <a:rPr lang="en-US"/>
              <a:t>Click to edit Master title style</a:t>
            </a:r>
            <a:endParaRPr/>
          </a:p>
        </p:txBody>
      </p:sp>
      <p:sp>
        <p:nvSpPr>
          <p:cNvPr id="3" name="Content Placeholder 2"/>
          <p:cNvSpPr>
            <a:spLocks noGrp="1"/>
          </p:cNvSpPr>
          <p:nvPr>
            <p:ph idx="1"/>
          </p:nvPr>
        </p:nvSpPr>
        <p:spPr/>
        <p:txBody>
          <a:bodyPr/>
          <a:lstStyle>
            <a:lvl1pPr>
              <a:defRPr>
                <a:solidFill>
                  <a:srgbClr val="1E0F49"/>
                </a:solidFill>
              </a:defRPr>
            </a:lvl1pPr>
            <a:lvl2pPr>
              <a:defRPr>
                <a:solidFill>
                  <a:srgbClr val="1E0F49"/>
                </a:solidFill>
              </a:defRPr>
            </a:lvl2pPr>
            <a:lvl3pPr>
              <a:defRPr>
                <a:solidFill>
                  <a:srgbClr val="1E0F49"/>
                </a:solidFill>
              </a:defRPr>
            </a:lvl3pPr>
            <a:lvl4pPr>
              <a:defRPr>
                <a:solidFill>
                  <a:srgbClr val="1E0F49"/>
                </a:solidFill>
              </a:defRPr>
            </a:lvl4pPr>
            <a:lvl5pPr>
              <a:defRPr>
                <a:solidFill>
                  <a:srgbClr val="1E0F49"/>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2"/>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text styles</a:t>
            </a: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Rectangle 9"/>
          <p:cNvSpPr/>
          <p:nvPr userDrawn="1"/>
        </p:nvSpPr>
        <p:spPr>
          <a:xfrm>
            <a:off x="0" y="6172200"/>
            <a:ext cx="9144000" cy="2286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Rectangle 6"/>
          <p:cNvSpPr/>
          <p:nvPr/>
        </p:nvSpPr>
        <p:spPr>
          <a:xfrm>
            <a:off x="658907" y="404664"/>
            <a:ext cx="7585501" cy="5843736"/>
          </a:xfrm>
          <a:prstGeom prst="rect">
            <a:avLst/>
          </a:prstGeom>
          <a:solidFill>
            <a:srgbClr val="1E0F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a:t>Click to edit Master title style</a:t>
            </a:r>
            <a:endParaRPr dirty="0"/>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Rectangle 8"/>
          <p:cNvSpPr/>
          <p:nvPr/>
        </p:nvSpPr>
        <p:spPr>
          <a:xfrm>
            <a:off x="285750" y="405320"/>
            <a:ext cx="212725" cy="5842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Text Placeholder 2"/>
          <p:cNvSpPr>
            <a:spLocks noGrp="1"/>
          </p:cNvSpPr>
          <p:nvPr>
            <p:ph type="body" idx="1"/>
          </p:nvPr>
        </p:nvSpPr>
        <p:spPr>
          <a:xfrm>
            <a:off x="497541" y="2070847"/>
            <a:ext cx="3657600" cy="322729"/>
          </a:xfrm>
          <a:prstGeom prst="rect">
            <a:avLst/>
          </a:prstGeom>
          <a:solidFill>
            <a:schemeClr val="accent2">
              <a:lumMod val="40000"/>
              <a:lumOff val="60000"/>
            </a:schemeClr>
          </a:solidFill>
        </p:spPr>
        <p:txBody>
          <a:bodyPr tIns="0" bIns="0" anchor="ctr" anchorCtr="0">
            <a:noAutofit/>
          </a:bodyPr>
          <a:lstStyle>
            <a:lvl1pPr marL="0" indent="0" algn="ctr">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5">
              <a:lumMod val="60000"/>
              <a:lumOff val="40000"/>
            </a:schemeClr>
          </a:solidFill>
        </p:spPr>
        <p:txBody>
          <a:bodyPr tIns="0" bIns="0" anchor="ctr" anchorCtr="0">
            <a:noAutofit/>
          </a:bodyPr>
          <a:lstStyle>
            <a:lvl1pPr marL="0" indent="0" algn="ctr">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a:t>Click to edit Master title style</a:t>
            </a:r>
            <a:endParaRPr dirty="0"/>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cxnSp>
        <p:nvCxnSpPr>
          <p:cNvPr id="8" name="Straight Connector 7"/>
          <p:cNvCxnSpPr/>
          <p:nvPr/>
        </p:nvCxnSpPr>
        <p:spPr>
          <a:xfrm>
            <a:off x="0" y="6324600"/>
            <a:ext cx="9144000" cy="1588"/>
          </a:xfrm>
          <a:prstGeom prst="line">
            <a:avLst/>
          </a:prstGeom>
          <a:ln w="3175">
            <a:solidFill>
              <a:schemeClr val="accent1">
                <a:shade val="95000"/>
                <a:satMod val="105000"/>
              </a:schemeClr>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6950606" y="6381328"/>
            <a:ext cx="1869866" cy="403952"/>
          </a:xfrm>
          <a:prstGeom prst="rect">
            <a:avLst/>
          </a:prstGeom>
        </p:spPr>
      </p:pic>
      <p:pic>
        <p:nvPicPr>
          <p:cNvPr id="10"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330777" y="150755"/>
            <a:ext cx="678189" cy="666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9"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p:fade/>
  </p:transition>
  <p:txStyles>
    <p:titleStyle>
      <a:lvl1pPr algn="l" defTabSz="914400" rtl="0" eaLnBrk="1" latinLnBrk="0" hangingPunct="1">
        <a:spcBef>
          <a:spcPct val="0"/>
        </a:spcBef>
        <a:buNone/>
        <a:defRPr sz="30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tx2"/>
        </a:buClr>
        <a:buSzPct val="75000"/>
        <a:buFont typeface="Wingdings" pitchFamily="2" charset="2"/>
        <a:buChar char="n"/>
        <a:defRPr sz="2000" kern="1200">
          <a:solidFill>
            <a:schemeClr val="accent1"/>
          </a:solidFill>
          <a:latin typeface="+mn-lt"/>
          <a:ea typeface="+mn-ea"/>
          <a:cs typeface="+mn-cs"/>
        </a:defRPr>
      </a:lvl1pPr>
      <a:lvl2pPr marL="4572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2pPr>
      <a:lvl3pPr marL="6858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3pPr>
      <a:lvl4pPr marL="9144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4pPr>
      <a:lvl5pPr marL="11430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2143614"/>
            <a:ext cx="7344816" cy="1656184"/>
          </a:xfrm>
        </p:spPr>
        <p:txBody>
          <a:bodyPr>
            <a:normAutofit/>
          </a:bodyPr>
          <a:lstStyle/>
          <a:p>
            <a:pPr algn="ctr"/>
            <a:r>
              <a:rPr lang="en-US" dirty="0">
                <a:latin typeface="Franklin Gothic Medium" panose="020B0603020102020204" pitchFamily="34" charset="0"/>
              </a:rPr>
              <a:t>WP3 – Mortality associated with congenital anomalies</a:t>
            </a:r>
            <a:endParaRPr lang="en-GB" dirty="0">
              <a:latin typeface="Franklin Gothic Medium" panose="020B0603020102020204" pitchFamily="34" charset="0"/>
            </a:endParaRPr>
          </a:p>
        </p:txBody>
      </p:sp>
      <p:sp>
        <p:nvSpPr>
          <p:cNvPr id="3" name="Subtitle 2"/>
          <p:cNvSpPr>
            <a:spLocks noGrp="1"/>
          </p:cNvSpPr>
          <p:nvPr>
            <p:ph type="subTitle" idx="1"/>
          </p:nvPr>
        </p:nvSpPr>
        <p:spPr>
          <a:xfrm>
            <a:off x="2699792" y="3955805"/>
            <a:ext cx="6198833" cy="829355"/>
          </a:xfrm>
        </p:spPr>
        <p:txBody>
          <a:bodyPr>
            <a:normAutofit fontScale="92500"/>
          </a:bodyPr>
          <a:lstStyle/>
          <a:p>
            <a:r>
              <a:rPr lang="en-GB" dirty="0"/>
              <a:t>WP3 team: Judith Rankin, Svetlana Glinianaia (UNEW) </a:t>
            </a:r>
          </a:p>
          <a:p>
            <a:r>
              <a:rPr lang="en-GB" dirty="0"/>
              <a:t>Anna Pierini, Michele Santoro and Alessio Coi (</a:t>
            </a:r>
            <a:r>
              <a:rPr lang="it-IT" dirty="0"/>
              <a:t>CNR-IFC)</a:t>
            </a:r>
            <a:endParaRPr lang="en-GB" dirty="0"/>
          </a:p>
        </p:txBody>
      </p:sp>
      <p:pic>
        <p:nvPicPr>
          <p:cNvPr id="5" name="Picture 4"/>
          <p:cNvPicPr>
            <a:picLocks noChangeAspect="1"/>
          </p:cNvPicPr>
          <p:nvPr/>
        </p:nvPicPr>
        <p:blipFill>
          <a:blip r:embed="rId3"/>
          <a:stretch>
            <a:fillRect/>
          </a:stretch>
        </p:blipFill>
        <p:spPr>
          <a:xfrm>
            <a:off x="251520" y="4941168"/>
            <a:ext cx="1798476" cy="1774090"/>
          </a:xfrm>
          <a:prstGeom prst="rect">
            <a:avLst/>
          </a:prstGeom>
        </p:spPr>
      </p:pic>
      <p:sp>
        <p:nvSpPr>
          <p:cNvPr id="6" name="TextBox 5"/>
          <p:cNvSpPr txBox="1"/>
          <p:nvPr/>
        </p:nvSpPr>
        <p:spPr>
          <a:xfrm>
            <a:off x="4283968" y="6165304"/>
            <a:ext cx="4261103" cy="369332"/>
          </a:xfrm>
          <a:prstGeom prst="rect">
            <a:avLst/>
          </a:prstGeom>
          <a:noFill/>
        </p:spPr>
        <p:txBody>
          <a:bodyPr wrap="none" rtlCol="0">
            <a:spAutoFit/>
          </a:bodyPr>
          <a:lstStyle/>
          <a:p>
            <a:r>
              <a:rPr lang="en-GB" dirty="0" err="1"/>
              <a:t>EUROlinkCAT</a:t>
            </a:r>
            <a:r>
              <a:rPr lang="en-GB" dirty="0"/>
              <a:t> meeting 12</a:t>
            </a:r>
            <a:r>
              <a:rPr lang="en-GB" baseline="30000" dirty="0"/>
              <a:t>th</a:t>
            </a:r>
            <a:r>
              <a:rPr lang="en-GB" dirty="0"/>
              <a:t> June 2018</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74390" y="116632"/>
            <a:ext cx="7556313" cy="877687"/>
          </a:xfrm>
        </p:spPr>
        <p:txBody>
          <a:bodyPr/>
          <a:lstStyle/>
          <a:p>
            <a:r>
              <a:rPr lang="en-GB" sz="3200" b="1" dirty="0"/>
              <a:t>Cause of death</a:t>
            </a:r>
          </a:p>
        </p:txBody>
      </p:sp>
      <p:sp>
        <p:nvSpPr>
          <p:cNvPr id="3" name="Content Placeholder 2"/>
          <p:cNvSpPr>
            <a:spLocks noGrp="1"/>
          </p:cNvSpPr>
          <p:nvPr>
            <p:ph idx="4294967295"/>
          </p:nvPr>
        </p:nvSpPr>
        <p:spPr>
          <a:xfrm>
            <a:off x="478654" y="908720"/>
            <a:ext cx="7765754" cy="5256584"/>
          </a:xfrm>
        </p:spPr>
        <p:txBody>
          <a:bodyPr>
            <a:normAutofit fontScale="92500" lnSpcReduction="10000"/>
          </a:bodyPr>
          <a:lstStyle/>
          <a:p>
            <a:pPr marL="489150" lvl="2" indent="-285750">
              <a:buSzPct val="150000"/>
              <a:buFont typeface="Arial" panose="020B0604020202020204" pitchFamily="34" charset="0"/>
              <a:buChar char="•"/>
            </a:pPr>
            <a:r>
              <a:rPr lang="en-GB" sz="2000" dirty="0"/>
              <a:t>One of the WP3 tasks is to determine the contribution of congenital anomalies to mortality up to 10 years of age</a:t>
            </a:r>
          </a:p>
          <a:p>
            <a:pPr marL="489150" lvl="2" indent="-285750">
              <a:buSzPct val="150000"/>
              <a:buFont typeface="Arial" panose="020B0604020202020204" pitchFamily="34" charset="0"/>
              <a:buChar char="•"/>
            </a:pPr>
            <a:r>
              <a:rPr lang="en-GB" sz="2000" dirty="0"/>
              <a:t>an existing congenital anomaly is not commonly reported as an underlying cause on a death certificate (Copeland, 2007)</a:t>
            </a:r>
          </a:p>
          <a:p>
            <a:pPr marL="489150" lvl="2" indent="-285750">
              <a:buSzPct val="150000"/>
              <a:buFont typeface="Arial" panose="020B0604020202020204" pitchFamily="34" charset="0"/>
              <a:buChar char="•"/>
            </a:pPr>
            <a:r>
              <a:rPr lang="en-GB" sz="2000" dirty="0"/>
              <a:t>Consider comparison between the EUROCAT congenital anomalies in the mortality cases and those recorded on a death certificate</a:t>
            </a:r>
          </a:p>
          <a:p>
            <a:pPr marL="203400" lvl="2" indent="0">
              <a:buSzPct val="150000"/>
              <a:buNone/>
            </a:pPr>
            <a:r>
              <a:rPr lang="en-GB" sz="2000" dirty="0"/>
              <a:t> </a:t>
            </a:r>
          </a:p>
          <a:p>
            <a:pPr marL="0" lvl="2" indent="0">
              <a:buSzPct val="150000"/>
              <a:buNone/>
            </a:pPr>
            <a:r>
              <a:rPr lang="en-GB" sz="2000" b="1" dirty="0">
                <a:solidFill>
                  <a:schemeClr val="tx1"/>
                </a:solidFill>
              </a:rPr>
              <a:t>ICD-10: </a:t>
            </a:r>
            <a:r>
              <a:rPr lang="en-GB" sz="2000" dirty="0">
                <a:solidFill>
                  <a:schemeClr val="tx1"/>
                </a:solidFill>
              </a:rPr>
              <a:t>the cause of death for primary tabulation should be designated the </a:t>
            </a:r>
            <a:r>
              <a:rPr lang="en-GB" sz="2000" b="1" dirty="0">
                <a:solidFill>
                  <a:schemeClr val="tx1"/>
                </a:solidFill>
              </a:rPr>
              <a:t>underlying cause of death</a:t>
            </a:r>
            <a:endParaRPr lang="en-GB" sz="2000" b="1" dirty="0"/>
          </a:p>
          <a:p>
            <a:pPr marL="0" lvl="2" indent="0">
              <a:buNone/>
            </a:pPr>
            <a:endParaRPr lang="en-GB" sz="2800" b="1" dirty="0"/>
          </a:p>
          <a:p>
            <a:pPr marL="0" lvl="2" indent="0">
              <a:buNone/>
            </a:pPr>
            <a:r>
              <a:rPr lang="en-GB" sz="2800" b="1" dirty="0"/>
              <a:t>Definition</a:t>
            </a:r>
          </a:p>
          <a:p>
            <a:pPr marL="0" indent="0">
              <a:spcBef>
                <a:spcPts val="600"/>
              </a:spcBef>
              <a:buNone/>
            </a:pPr>
            <a:r>
              <a:rPr lang="en-GB" dirty="0"/>
              <a:t>The </a:t>
            </a:r>
            <a:r>
              <a:rPr lang="en-GB" b="1" dirty="0"/>
              <a:t>underlying cause of death</a:t>
            </a:r>
            <a:r>
              <a:rPr lang="en-GB" dirty="0"/>
              <a:t> is defined as (a) the disease or injury which initiated the train of morbid events which led directly to death, or (b) the circumstances of the accident or violence which produced the fatal injury</a:t>
            </a:r>
          </a:p>
          <a:p>
            <a:pPr lvl="2">
              <a:lnSpc>
                <a:spcPct val="150000"/>
              </a:lnSpc>
            </a:pPr>
            <a:endParaRPr lang="en-US" dirty="0"/>
          </a:p>
          <a:p>
            <a:pPr marL="0" indent="0">
              <a:buNone/>
            </a:pPr>
            <a:endParaRPr lang="en-GB" dirty="0"/>
          </a:p>
        </p:txBody>
      </p:sp>
    </p:spTree>
    <p:extLst>
      <p:ext uri="{BB962C8B-B14F-4D97-AF65-F5344CB8AC3E}">
        <p14:creationId xmlns:p14="http://schemas.microsoft.com/office/powerpoint/2010/main" val="2177624555"/>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23528" y="116632"/>
            <a:ext cx="7707175" cy="877687"/>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GB" sz="3200" b="1" dirty="0"/>
              <a:t>International form of medical certificate of cause of death – ICD-10</a:t>
            </a:r>
          </a:p>
        </p:txBody>
      </p:sp>
      <p:pic>
        <p:nvPicPr>
          <p:cNvPr id="5" name="Picture 4"/>
          <p:cNvPicPr>
            <a:picLocks noChangeAspect="1"/>
          </p:cNvPicPr>
          <p:nvPr/>
        </p:nvPicPr>
        <p:blipFill>
          <a:blip r:embed="rId3"/>
          <a:stretch>
            <a:fillRect/>
          </a:stretch>
        </p:blipFill>
        <p:spPr>
          <a:xfrm>
            <a:off x="247650" y="1485900"/>
            <a:ext cx="8648700" cy="3886200"/>
          </a:xfrm>
          <a:prstGeom prst="rect">
            <a:avLst/>
          </a:prstGeom>
        </p:spPr>
      </p:pic>
    </p:spTree>
    <p:extLst>
      <p:ext uri="{BB962C8B-B14F-4D97-AF65-F5344CB8AC3E}">
        <p14:creationId xmlns:p14="http://schemas.microsoft.com/office/powerpoint/2010/main" val="2081776730"/>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3758" y="116632"/>
            <a:ext cx="7556313" cy="1116106"/>
          </a:xfrm>
        </p:spPr>
        <p:txBody>
          <a:bodyPr/>
          <a:lstStyle/>
          <a:p>
            <a:r>
              <a:rPr lang="en-GB" sz="3200" b="1" dirty="0"/>
              <a:t>Cause of neonatal death</a:t>
            </a:r>
          </a:p>
        </p:txBody>
      </p:sp>
      <p:pic>
        <p:nvPicPr>
          <p:cNvPr id="4" name="Picture 3"/>
          <p:cNvPicPr>
            <a:picLocks noChangeAspect="1"/>
          </p:cNvPicPr>
          <p:nvPr/>
        </p:nvPicPr>
        <p:blipFill>
          <a:blip r:embed="rId3"/>
          <a:stretch>
            <a:fillRect/>
          </a:stretch>
        </p:blipFill>
        <p:spPr>
          <a:xfrm>
            <a:off x="23334" y="1299310"/>
            <a:ext cx="8296275" cy="904875"/>
          </a:xfrm>
          <a:prstGeom prst="rect">
            <a:avLst/>
          </a:prstGeom>
        </p:spPr>
      </p:pic>
      <p:pic>
        <p:nvPicPr>
          <p:cNvPr id="5" name="Picture 4"/>
          <p:cNvPicPr>
            <a:picLocks noChangeAspect="1"/>
          </p:cNvPicPr>
          <p:nvPr/>
        </p:nvPicPr>
        <p:blipFill>
          <a:blip r:embed="rId4"/>
          <a:stretch>
            <a:fillRect/>
          </a:stretch>
        </p:blipFill>
        <p:spPr>
          <a:xfrm>
            <a:off x="23334" y="2294956"/>
            <a:ext cx="9144000" cy="3098659"/>
          </a:xfrm>
          <a:prstGeom prst="rect">
            <a:avLst/>
          </a:prstGeom>
        </p:spPr>
      </p:pic>
    </p:spTree>
    <p:extLst>
      <p:ext uri="{BB962C8B-B14F-4D97-AF65-F5344CB8AC3E}">
        <p14:creationId xmlns:p14="http://schemas.microsoft.com/office/powerpoint/2010/main" val="692670877"/>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905973753"/>
              </p:ext>
            </p:extLst>
          </p:nvPr>
        </p:nvGraphicFramePr>
        <p:xfrm>
          <a:off x="251520" y="1052737"/>
          <a:ext cx="8352929" cy="4890561"/>
        </p:xfrm>
        <a:graphic>
          <a:graphicData uri="http://schemas.openxmlformats.org/drawingml/2006/table">
            <a:tbl>
              <a:tblPr firstRow="1" firstCol="1" bandRow="1">
                <a:tableStyleId>{5C22544A-7EE6-4342-B048-85BDC9FD1C3A}</a:tableStyleId>
              </a:tblPr>
              <a:tblGrid>
                <a:gridCol w="2606770">
                  <a:extLst>
                    <a:ext uri="{9D8B030D-6E8A-4147-A177-3AD203B41FA5}">
                      <a16:colId xmlns="" xmlns:a16="http://schemas.microsoft.com/office/drawing/2014/main" val="20000"/>
                    </a:ext>
                  </a:extLst>
                </a:gridCol>
                <a:gridCol w="362699">
                  <a:extLst>
                    <a:ext uri="{9D8B030D-6E8A-4147-A177-3AD203B41FA5}">
                      <a16:colId xmlns="" xmlns:a16="http://schemas.microsoft.com/office/drawing/2014/main" val="20001"/>
                    </a:ext>
                  </a:extLst>
                </a:gridCol>
                <a:gridCol w="362795">
                  <a:extLst>
                    <a:ext uri="{9D8B030D-6E8A-4147-A177-3AD203B41FA5}">
                      <a16:colId xmlns="" xmlns:a16="http://schemas.microsoft.com/office/drawing/2014/main" val="20002"/>
                    </a:ext>
                  </a:extLst>
                </a:gridCol>
                <a:gridCol w="344189">
                  <a:extLst>
                    <a:ext uri="{9D8B030D-6E8A-4147-A177-3AD203B41FA5}">
                      <a16:colId xmlns="" xmlns:a16="http://schemas.microsoft.com/office/drawing/2014/main" val="20003"/>
                    </a:ext>
                  </a:extLst>
                </a:gridCol>
                <a:gridCol w="316281">
                  <a:extLst>
                    <a:ext uri="{9D8B030D-6E8A-4147-A177-3AD203B41FA5}">
                      <a16:colId xmlns="" xmlns:a16="http://schemas.microsoft.com/office/drawing/2014/main" val="20004"/>
                    </a:ext>
                  </a:extLst>
                </a:gridCol>
                <a:gridCol w="381399">
                  <a:extLst>
                    <a:ext uri="{9D8B030D-6E8A-4147-A177-3AD203B41FA5}">
                      <a16:colId xmlns="" xmlns:a16="http://schemas.microsoft.com/office/drawing/2014/main" val="20005"/>
                    </a:ext>
                  </a:extLst>
                </a:gridCol>
                <a:gridCol w="353492">
                  <a:extLst>
                    <a:ext uri="{9D8B030D-6E8A-4147-A177-3AD203B41FA5}">
                      <a16:colId xmlns="" xmlns:a16="http://schemas.microsoft.com/office/drawing/2014/main" val="20006"/>
                    </a:ext>
                  </a:extLst>
                </a:gridCol>
                <a:gridCol w="325584">
                  <a:extLst>
                    <a:ext uri="{9D8B030D-6E8A-4147-A177-3AD203B41FA5}">
                      <a16:colId xmlns="" xmlns:a16="http://schemas.microsoft.com/office/drawing/2014/main" val="20007"/>
                    </a:ext>
                  </a:extLst>
                </a:gridCol>
                <a:gridCol w="400004">
                  <a:extLst>
                    <a:ext uri="{9D8B030D-6E8A-4147-A177-3AD203B41FA5}">
                      <a16:colId xmlns="" xmlns:a16="http://schemas.microsoft.com/office/drawing/2014/main" val="20008"/>
                    </a:ext>
                  </a:extLst>
                </a:gridCol>
                <a:gridCol w="400004">
                  <a:extLst>
                    <a:ext uri="{9D8B030D-6E8A-4147-A177-3AD203B41FA5}">
                      <a16:colId xmlns="" xmlns:a16="http://schemas.microsoft.com/office/drawing/2014/main" val="20009"/>
                    </a:ext>
                  </a:extLst>
                </a:gridCol>
                <a:gridCol w="334887">
                  <a:extLst>
                    <a:ext uri="{9D8B030D-6E8A-4147-A177-3AD203B41FA5}">
                      <a16:colId xmlns="" xmlns:a16="http://schemas.microsoft.com/office/drawing/2014/main" val="20010"/>
                    </a:ext>
                  </a:extLst>
                </a:gridCol>
                <a:gridCol w="344189">
                  <a:extLst>
                    <a:ext uri="{9D8B030D-6E8A-4147-A177-3AD203B41FA5}">
                      <a16:colId xmlns="" xmlns:a16="http://schemas.microsoft.com/office/drawing/2014/main" val="20011"/>
                    </a:ext>
                  </a:extLst>
                </a:gridCol>
                <a:gridCol w="362795">
                  <a:extLst>
                    <a:ext uri="{9D8B030D-6E8A-4147-A177-3AD203B41FA5}">
                      <a16:colId xmlns="" xmlns:a16="http://schemas.microsoft.com/office/drawing/2014/main" val="20012"/>
                    </a:ext>
                  </a:extLst>
                </a:gridCol>
                <a:gridCol w="334887">
                  <a:extLst>
                    <a:ext uri="{9D8B030D-6E8A-4147-A177-3AD203B41FA5}">
                      <a16:colId xmlns="" xmlns:a16="http://schemas.microsoft.com/office/drawing/2014/main" val="20013"/>
                    </a:ext>
                  </a:extLst>
                </a:gridCol>
                <a:gridCol w="362794">
                  <a:extLst>
                    <a:ext uri="{9D8B030D-6E8A-4147-A177-3AD203B41FA5}">
                      <a16:colId xmlns="" xmlns:a16="http://schemas.microsoft.com/office/drawing/2014/main" val="20014"/>
                    </a:ext>
                  </a:extLst>
                </a:gridCol>
                <a:gridCol w="372095">
                  <a:extLst>
                    <a:ext uri="{9D8B030D-6E8A-4147-A177-3AD203B41FA5}">
                      <a16:colId xmlns="" xmlns:a16="http://schemas.microsoft.com/office/drawing/2014/main" val="20015"/>
                    </a:ext>
                  </a:extLst>
                </a:gridCol>
                <a:gridCol w="388065">
                  <a:extLst>
                    <a:ext uri="{9D8B030D-6E8A-4147-A177-3AD203B41FA5}">
                      <a16:colId xmlns="" xmlns:a16="http://schemas.microsoft.com/office/drawing/2014/main" val="20016"/>
                    </a:ext>
                  </a:extLst>
                </a:gridCol>
              </a:tblGrid>
              <a:tr h="1426060">
                <a:tc>
                  <a:txBody>
                    <a:bodyPr/>
                    <a:lstStyle/>
                    <a:p>
                      <a:pPr algn="ctr">
                        <a:lnSpc>
                          <a:spcPct val="107000"/>
                        </a:lnSpc>
                        <a:spcAft>
                          <a:spcPts val="0"/>
                        </a:spcAft>
                      </a:pPr>
                      <a:r>
                        <a:rPr lang="en-US" sz="1400" dirty="0">
                          <a:solidFill>
                            <a:schemeClr val="tx1"/>
                          </a:solidFill>
                          <a:effectLst/>
                        </a:rPr>
                        <a:t>Variable</a:t>
                      </a:r>
                      <a:endParaRPr lang="en-GB"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gn="l">
                        <a:lnSpc>
                          <a:spcPct val="107000"/>
                        </a:lnSpc>
                        <a:spcAft>
                          <a:spcPts val="0"/>
                        </a:spcAft>
                      </a:pPr>
                      <a:r>
                        <a:rPr lang="en-US" sz="1400" dirty="0">
                          <a:solidFill>
                            <a:schemeClr val="tx1"/>
                          </a:solidFill>
                          <a:effectLst/>
                        </a:rPr>
                        <a:t>Antwerp</a:t>
                      </a:r>
                      <a:endParaRPr lang="en-GB"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vert="vert27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gn="l">
                        <a:lnSpc>
                          <a:spcPct val="107000"/>
                        </a:lnSpc>
                        <a:spcAft>
                          <a:spcPts val="0"/>
                        </a:spcAft>
                      </a:pPr>
                      <a:r>
                        <a:rPr lang="en-US" sz="1400" dirty="0" err="1">
                          <a:solidFill>
                            <a:schemeClr val="tx1"/>
                          </a:solidFill>
                          <a:effectLst/>
                        </a:rPr>
                        <a:t>BasqueCountry</a:t>
                      </a:r>
                      <a:endParaRPr lang="en-GB"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vert="vert27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gn="l">
                        <a:lnSpc>
                          <a:spcPct val="107000"/>
                        </a:lnSpc>
                        <a:spcAft>
                          <a:spcPts val="0"/>
                        </a:spcAft>
                      </a:pPr>
                      <a:r>
                        <a:rPr lang="en-US" sz="1400" dirty="0">
                          <a:solidFill>
                            <a:schemeClr val="tx1"/>
                          </a:solidFill>
                          <a:effectLst/>
                        </a:rPr>
                        <a:t>BINOCAR</a:t>
                      </a:r>
                      <a:endParaRPr lang="en-GB"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vert="vert27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gn="l">
                        <a:lnSpc>
                          <a:spcPct val="107000"/>
                        </a:lnSpc>
                        <a:spcAft>
                          <a:spcPts val="0"/>
                        </a:spcAft>
                      </a:pPr>
                      <a:r>
                        <a:rPr lang="en-US" sz="1400" dirty="0">
                          <a:solidFill>
                            <a:schemeClr val="tx1"/>
                          </a:solidFill>
                          <a:effectLst/>
                        </a:rPr>
                        <a:t>Denmark</a:t>
                      </a:r>
                      <a:endParaRPr lang="en-GB"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vert="vert27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gn="l">
                        <a:lnSpc>
                          <a:spcPct val="107000"/>
                        </a:lnSpc>
                        <a:spcAft>
                          <a:spcPts val="0"/>
                        </a:spcAft>
                      </a:pPr>
                      <a:r>
                        <a:rPr lang="en-US" sz="1400" dirty="0" err="1">
                          <a:solidFill>
                            <a:schemeClr val="tx1"/>
                          </a:solidFill>
                          <a:effectLst/>
                        </a:rPr>
                        <a:t>EmiliaRomagna</a:t>
                      </a:r>
                      <a:endParaRPr lang="en-GB"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vert="vert27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gn="l">
                        <a:lnSpc>
                          <a:spcPct val="107000"/>
                        </a:lnSpc>
                        <a:spcAft>
                          <a:spcPts val="0"/>
                        </a:spcAft>
                      </a:pPr>
                      <a:r>
                        <a:rPr lang="en-US" sz="1400" dirty="0">
                          <a:solidFill>
                            <a:schemeClr val="tx1"/>
                          </a:solidFill>
                          <a:effectLst/>
                        </a:rPr>
                        <a:t>Finland</a:t>
                      </a:r>
                      <a:endParaRPr lang="en-GB"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vert="vert27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gn="l">
                        <a:lnSpc>
                          <a:spcPct val="107000"/>
                        </a:lnSpc>
                        <a:spcAft>
                          <a:spcPts val="0"/>
                        </a:spcAft>
                      </a:pPr>
                      <a:r>
                        <a:rPr lang="en-US" sz="1400" dirty="0">
                          <a:solidFill>
                            <a:schemeClr val="tx1"/>
                          </a:solidFill>
                          <a:effectLst/>
                        </a:rPr>
                        <a:t>Malta</a:t>
                      </a:r>
                      <a:endParaRPr lang="en-GB"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vert="vert27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gn="l">
                        <a:lnSpc>
                          <a:spcPct val="107000"/>
                        </a:lnSpc>
                        <a:spcAft>
                          <a:spcPts val="0"/>
                        </a:spcAft>
                      </a:pPr>
                      <a:r>
                        <a:rPr lang="en-US" sz="1400" dirty="0" err="1">
                          <a:solidFill>
                            <a:schemeClr val="tx1"/>
                          </a:solidFill>
                          <a:effectLst/>
                        </a:rPr>
                        <a:t>NNetherlands</a:t>
                      </a:r>
                      <a:endParaRPr lang="en-GB"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vert="vert27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gn="l">
                        <a:lnSpc>
                          <a:spcPct val="107000"/>
                        </a:lnSpc>
                        <a:spcAft>
                          <a:spcPts val="0"/>
                        </a:spcAft>
                      </a:pPr>
                      <a:r>
                        <a:rPr lang="en-US" sz="1400" dirty="0">
                          <a:solidFill>
                            <a:schemeClr val="tx1"/>
                          </a:solidFill>
                          <a:effectLst/>
                        </a:rPr>
                        <a:t>Paris</a:t>
                      </a:r>
                      <a:endParaRPr lang="en-GB"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vert="vert27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gn="l">
                        <a:lnSpc>
                          <a:spcPct val="107000"/>
                        </a:lnSpc>
                        <a:spcAft>
                          <a:spcPts val="0"/>
                        </a:spcAft>
                      </a:pPr>
                      <a:r>
                        <a:rPr lang="en-US" sz="1400" dirty="0">
                          <a:solidFill>
                            <a:schemeClr val="tx1"/>
                          </a:solidFill>
                          <a:effectLst/>
                        </a:rPr>
                        <a:t>Reunion</a:t>
                      </a:r>
                      <a:endParaRPr lang="en-GB"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vert="vert27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gn="l">
                        <a:lnSpc>
                          <a:spcPct val="107000"/>
                        </a:lnSpc>
                        <a:spcAft>
                          <a:spcPts val="0"/>
                        </a:spcAft>
                      </a:pPr>
                      <a:r>
                        <a:rPr lang="en-US" sz="1400" dirty="0">
                          <a:solidFill>
                            <a:schemeClr val="tx1"/>
                          </a:solidFill>
                          <a:effectLst/>
                        </a:rPr>
                        <a:t>Saxony-Anhalt</a:t>
                      </a:r>
                      <a:endParaRPr lang="en-GB"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vert="vert27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gn="l">
                        <a:lnSpc>
                          <a:spcPct val="107000"/>
                        </a:lnSpc>
                        <a:spcAft>
                          <a:spcPts val="0"/>
                        </a:spcAft>
                      </a:pPr>
                      <a:r>
                        <a:rPr lang="en-US" sz="1400" dirty="0">
                          <a:solidFill>
                            <a:schemeClr val="tx1"/>
                          </a:solidFill>
                          <a:effectLst/>
                        </a:rPr>
                        <a:t>Tuscany</a:t>
                      </a:r>
                      <a:endParaRPr lang="en-GB"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vert="vert27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gn="l">
                        <a:lnSpc>
                          <a:spcPct val="107000"/>
                        </a:lnSpc>
                        <a:spcAft>
                          <a:spcPts val="0"/>
                        </a:spcAft>
                      </a:pPr>
                      <a:r>
                        <a:rPr lang="en-US" sz="1400" dirty="0">
                          <a:solidFill>
                            <a:schemeClr val="tx1"/>
                          </a:solidFill>
                          <a:effectLst/>
                        </a:rPr>
                        <a:t>Ukraine</a:t>
                      </a:r>
                      <a:endParaRPr lang="en-GB"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vert="vert27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gn="l">
                        <a:lnSpc>
                          <a:spcPct val="107000"/>
                        </a:lnSpc>
                        <a:spcAft>
                          <a:spcPts val="0"/>
                        </a:spcAft>
                      </a:pPr>
                      <a:r>
                        <a:rPr lang="en-US" sz="1400" dirty="0">
                          <a:solidFill>
                            <a:schemeClr val="tx1"/>
                          </a:solidFill>
                          <a:effectLst/>
                        </a:rPr>
                        <a:t>Valencia</a:t>
                      </a:r>
                      <a:endParaRPr lang="en-GB"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vert="vert27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gn="l">
                        <a:lnSpc>
                          <a:spcPct val="107000"/>
                        </a:lnSpc>
                        <a:spcAft>
                          <a:spcPts val="0"/>
                        </a:spcAft>
                      </a:pPr>
                      <a:r>
                        <a:rPr lang="en-US" sz="1400" dirty="0">
                          <a:solidFill>
                            <a:schemeClr val="tx1"/>
                          </a:solidFill>
                          <a:effectLst/>
                        </a:rPr>
                        <a:t>Wales</a:t>
                      </a:r>
                      <a:endParaRPr lang="en-GB"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vert="vert27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gn="l">
                        <a:lnSpc>
                          <a:spcPct val="107000"/>
                        </a:lnSpc>
                        <a:spcAft>
                          <a:spcPts val="0"/>
                        </a:spcAft>
                      </a:pPr>
                      <a:r>
                        <a:rPr lang="en-US" sz="1400" dirty="0">
                          <a:solidFill>
                            <a:schemeClr val="tx1"/>
                          </a:solidFill>
                          <a:effectLst/>
                        </a:rPr>
                        <a:t>Zagreb</a:t>
                      </a:r>
                      <a:endParaRPr lang="en-GB"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vert="vert27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extLst>
                  <a:ext uri="{0D108BD9-81ED-4DB2-BD59-A6C34878D82A}">
                    <a16:rowId xmlns="" xmlns:a16="http://schemas.microsoft.com/office/drawing/2014/main" val="10000"/>
                  </a:ext>
                </a:extLst>
              </a:tr>
              <a:tr h="290947">
                <a:tc>
                  <a:txBody>
                    <a:bodyPr/>
                    <a:lstStyle/>
                    <a:p>
                      <a:pPr algn="l">
                        <a:lnSpc>
                          <a:spcPct val="107000"/>
                        </a:lnSpc>
                        <a:spcAft>
                          <a:spcPts val="0"/>
                        </a:spcAft>
                      </a:pPr>
                      <a:r>
                        <a:rPr lang="en-US" sz="1400" dirty="0">
                          <a:solidFill>
                            <a:schemeClr val="tx1"/>
                          </a:solidFill>
                          <a:effectLst/>
                        </a:rPr>
                        <a:t>Cause of death text - IA</a:t>
                      </a:r>
                      <a:endParaRPr lang="en-GB"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y</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y</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y</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y</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10001"/>
                  </a:ext>
                </a:extLst>
              </a:tr>
              <a:tr h="240112">
                <a:tc>
                  <a:txBody>
                    <a:bodyPr/>
                    <a:lstStyle/>
                    <a:p>
                      <a:pPr algn="l">
                        <a:lnSpc>
                          <a:spcPct val="107000"/>
                        </a:lnSpc>
                        <a:spcAft>
                          <a:spcPts val="0"/>
                        </a:spcAft>
                      </a:pPr>
                      <a:r>
                        <a:rPr lang="en-US" sz="1400" dirty="0">
                          <a:solidFill>
                            <a:schemeClr val="tx1"/>
                          </a:solidFill>
                          <a:effectLst/>
                        </a:rPr>
                        <a:t>Cause of death text - B</a:t>
                      </a:r>
                      <a:endParaRPr lang="en-GB"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y</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y</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320149">
                <a:tc>
                  <a:txBody>
                    <a:bodyPr/>
                    <a:lstStyle/>
                    <a:p>
                      <a:pPr algn="l">
                        <a:lnSpc>
                          <a:spcPct val="107000"/>
                        </a:lnSpc>
                        <a:spcAft>
                          <a:spcPts val="0"/>
                        </a:spcAft>
                      </a:pPr>
                      <a:r>
                        <a:rPr lang="en-US" sz="1400" dirty="0">
                          <a:solidFill>
                            <a:schemeClr val="tx1"/>
                          </a:solidFill>
                          <a:effectLst/>
                        </a:rPr>
                        <a:t>Cause of death text - C</a:t>
                      </a:r>
                      <a:endParaRPr lang="en-GB"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y</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y</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10003"/>
                  </a:ext>
                </a:extLst>
              </a:tr>
              <a:tr h="467400">
                <a:tc>
                  <a:txBody>
                    <a:bodyPr/>
                    <a:lstStyle/>
                    <a:p>
                      <a:pPr algn="l">
                        <a:lnSpc>
                          <a:spcPct val="107000"/>
                        </a:lnSpc>
                        <a:spcAft>
                          <a:spcPts val="0"/>
                        </a:spcAft>
                      </a:pPr>
                      <a:r>
                        <a:rPr lang="en-US" sz="1400" dirty="0">
                          <a:solidFill>
                            <a:schemeClr val="tx1"/>
                          </a:solidFill>
                          <a:effectLst/>
                        </a:rPr>
                        <a:t>Cause of death, first 3 digits ICD9/ ICD10</a:t>
                      </a:r>
                      <a:endParaRPr lang="en-GB"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y</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r h="467400">
                <a:tc>
                  <a:txBody>
                    <a:bodyPr/>
                    <a:lstStyle/>
                    <a:p>
                      <a:pPr algn="l">
                        <a:lnSpc>
                          <a:spcPct val="107000"/>
                        </a:lnSpc>
                        <a:spcAft>
                          <a:spcPts val="0"/>
                        </a:spcAft>
                      </a:pPr>
                      <a:r>
                        <a:rPr lang="en-US" sz="1400" dirty="0">
                          <a:solidFill>
                            <a:schemeClr val="tx1"/>
                          </a:solidFill>
                          <a:effectLst/>
                        </a:rPr>
                        <a:t>Cause of death, 4th digit ICD9/ ICD10</a:t>
                      </a:r>
                      <a:endParaRPr lang="en-GB"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y</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y</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y</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y</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y</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10005"/>
                  </a:ext>
                </a:extLst>
              </a:tr>
              <a:tr h="263674">
                <a:tc>
                  <a:txBody>
                    <a:bodyPr/>
                    <a:lstStyle/>
                    <a:p>
                      <a:pPr algn="l">
                        <a:lnSpc>
                          <a:spcPct val="107000"/>
                        </a:lnSpc>
                        <a:spcAft>
                          <a:spcPts val="0"/>
                        </a:spcAft>
                      </a:pPr>
                      <a:r>
                        <a:rPr lang="en-US" sz="1400" dirty="0">
                          <a:solidFill>
                            <a:schemeClr val="tx1"/>
                          </a:solidFill>
                          <a:effectLst/>
                        </a:rPr>
                        <a:t>Cause of death text -II</a:t>
                      </a:r>
                      <a:endParaRPr lang="en-GB"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y</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y</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extLst>
                  <a:ext uri="{0D108BD9-81ED-4DB2-BD59-A6C34878D82A}">
                    <a16:rowId xmlns="" xmlns:a16="http://schemas.microsoft.com/office/drawing/2014/main" val="10006"/>
                  </a:ext>
                </a:extLst>
              </a:tr>
              <a:tr h="240112">
                <a:tc>
                  <a:txBody>
                    <a:bodyPr/>
                    <a:lstStyle/>
                    <a:p>
                      <a:pPr algn="l">
                        <a:lnSpc>
                          <a:spcPct val="107000"/>
                        </a:lnSpc>
                        <a:spcAft>
                          <a:spcPts val="0"/>
                        </a:spcAft>
                      </a:pPr>
                      <a:r>
                        <a:rPr lang="en-US" sz="1400" dirty="0">
                          <a:solidFill>
                            <a:schemeClr val="tx1"/>
                          </a:solidFill>
                          <a:effectLst/>
                        </a:rPr>
                        <a:t>Cause of death text</a:t>
                      </a:r>
                      <a:endParaRPr lang="en-GB"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y</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10007"/>
                  </a:ext>
                </a:extLst>
              </a:tr>
              <a:tr h="467400">
                <a:tc>
                  <a:txBody>
                    <a:bodyPr/>
                    <a:lstStyle/>
                    <a:p>
                      <a:pPr algn="l">
                        <a:lnSpc>
                          <a:spcPct val="107000"/>
                        </a:lnSpc>
                        <a:spcAft>
                          <a:spcPts val="0"/>
                        </a:spcAft>
                      </a:pPr>
                      <a:r>
                        <a:rPr lang="en-US" sz="1400" dirty="0">
                          <a:solidFill>
                            <a:schemeClr val="tx1"/>
                          </a:solidFill>
                          <a:effectLst/>
                        </a:rPr>
                        <a:t>Underlying cause - ICD9/ ICD10</a:t>
                      </a:r>
                      <a:endParaRPr lang="en-GB"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gn="l">
                        <a:lnSpc>
                          <a:spcPct val="107000"/>
                        </a:lnSpc>
                        <a:spcAft>
                          <a:spcPts val="0"/>
                        </a:spcAft>
                      </a:pPr>
                      <a:r>
                        <a:rPr lang="en-US" sz="1400" b="1" dirty="0">
                          <a:solidFill>
                            <a:srgbClr val="4224F4"/>
                          </a:solidFill>
                          <a:effectLst/>
                        </a:rPr>
                        <a:t>y</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y</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y</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y</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y</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y</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y</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y</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y</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y</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y</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y</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y</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400" b="1" dirty="0">
                          <a:solidFill>
                            <a:srgbClr val="4224F4"/>
                          </a:solidFill>
                          <a:effectLst/>
                        </a:rPr>
                        <a:t>y</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extLst>
                  <a:ext uri="{0D108BD9-81ED-4DB2-BD59-A6C34878D82A}">
                    <a16:rowId xmlns="" xmlns:a16="http://schemas.microsoft.com/office/drawing/2014/main" val="10008"/>
                  </a:ext>
                </a:extLst>
              </a:tr>
              <a:tr h="707307">
                <a:tc>
                  <a:txBody>
                    <a:bodyPr/>
                    <a:lstStyle/>
                    <a:p>
                      <a:pPr algn="l">
                        <a:lnSpc>
                          <a:spcPct val="107000"/>
                        </a:lnSpc>
                        <a:spcAft>
                          <a:spcPts val="0"/>
                        </a:spcAft>
                      </a:pPr>
                      <a:r>
                        <a:rPr lang="en-US" sz="1400" dirty="0">
                          <a:solidFill>
                            <a:schemeClr val="tx1"/>
                          </a:solidFill>
                          <a:effectLst/>
                        </a:rPr>
                        <a:t>Any multiple  cause code – ICD9 or ICD10, where provided</a:t>
                      </a:r>
                      <a:endParaRPr lang="en-GB"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y</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y</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y</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y</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y</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y</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y</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l">
                        <a:lnSpc>
                          <a:spcPct val="107000"/>
                        </a:lnSpc>
                        <a:spcAft>
                          <a:spcPts val="0"/>
                        </a:spcAft>
                      </a:pPr>
                      <a:r>
                        <a:rPr lang="en-US" sz="1400" b="1" dirty="0">
                          <a:solidFill>
                            <a:srgbClr val="4224F4"/>
                          </a:solidFill>
                          <a:effectLst/>
                        </a:rPr>
                        <a:t> </a:t>
                      </a:r>
                      <a:endParaRPr lang="en-GB" sz="1400" b="1" dirty="0">
                        <a:solidFill>
                          <a:srgbClr val="4224F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626" marR="66626" marT="0" marB="0" anchor="ctr">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10009"/>
                  </a:ext>
                </a:extLst>
              </a:tr>
            </a:tbl>
          </a:graphicData>
        </a:graphic>
      </p:graphicFrame>
      <p:sp>
        <p:nvSpPr>
          <p:cNvPr id="5" name="Title 1"/>
          <p:cNvSpPr txBox="1">
            <a:spLocks/>
          </p:cNvSpPr>
          <p:nvPr/>
        </p:nvSpPr>
        <p:spPr>
          <a:xfrm>
            <a:off x="107504" y="188640"/>
            <a:ext cx="7992888" cy="877687"/>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GB" sz="3200" b="1" dirty="0"/>
              <a:t>Availability of cause of death variables</a:t>
            </a:r>
          </a:p>
        </p:txBody>
      </p:sp>
      <p:sp>
        <p:nvSpPr>
          <p:cNvPr id="4" name="Rectangle 3">
            <a:extLst>
              <a:ext uri="{FF2B5EF4-FFF2-40B4-BE49-F238E27FC236}">
                <a16:creationId xmlns="" xmlns:a16="http://schemas.microsoft.com/office/drawing/2014/main" id="{CE9B2E1D-7EAF-47DB-84DD-73B3F9805BF0}"/>
              </a:ext>
            </a:extLst>
          </p:cNvPr>
          <p:cNvSpPr/>
          <p:nvPr/>
        </p:nvSpPr>
        <p:spPr>
          <a:xfrm>
            <a:off x="259512" y="4797152"/>
            <a:ext cx="8352928" cy="432048"/>
          </a:xfrm>
          <a:prstGeom prst="rect">
            <a:avLst/>
          </a:prstGeom>
          <a:noFill/>
          <a:ln w="158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60081309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58051" y="260648"/>
            <a:ext cx="7556313" cy="648072"/>
          </a:xfrm>
        </p:spPr>
        <p:txBody>
          <a:bodyPr/>
          <a:lstStyle/>
          <a:p>
            <a:r>
              <a:rPr lang="en-GB" sz="3200" b="1" dirty="0"/>
              <a:t>Cause of death – ten WP3 variables</a:t>
            </a:r>
            <a:endParaRPr lang="en-GB" sz="3200" dirty="0"/>
          </a:p>
        </p:txBody>
      </p:sp>
      <p:sp>
        <p:nvSpPr>
          <p:cNvPr id="8" name="Content Placeholder 2"/>
          <p:cNvSpPr txBox="1">
            <a:spLocks/>
          </p:cNvSpPr>
          <p:nvPr/>
        </p:nvSpPr>
        <p:spPr>
          <a:xfrm>
            <a:off x="48923" y="763024"/>
            <a:ext cx="8378730" cy="5040560"/>
          </a:xfrm>
          <a:prstGeom prst="rect">
            <a:avLst/>
          </a:prstGeom>
        </p:spPr>
        <p:txBody>
          <a:bodyPr vert="horz" lIns="91440" tIns="45720" rIns="91440" bIns="45720" rtlCol="0">
            <a:normAutofit/>
          </a:bodyPr>
          <a:lstStyle>
            <a:lvl1pPr marL="228600" indent="-228600" algn="l" defTabSz="914400" rtl="0" eaLnBrk="1" latinLnBrk="0" hangingPunct="1">
              <a:spcBef>
                <a:spcPts val="2000"/>
              </a:spcBef>
              <a:buClr>
                <a:schemeClr val="tx2"/>
              </a:buClr>
              <a:buSzPct val="75000"/>
              <a:buFont typeface="Wingdings" pitchFamily="2" charset="2"/>
              <a:buChar char="n"/>
              <a:defRPr sz="2000" kern="1200">
                <a:solidFill>
                  <a:schemeClr val="accent1"/>
                </a:solidFill>
                <a:latin typeface="+mn-lt"/>
                <a:ea typeface="+mn-ea"/>
                <a:cs typeface="+mn-cs"/>
              </a:defRPr>
            </a:lvl1pPr>
            <a:lvl2pPr marL="4572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2pPr>
            <a:lvl3pPr marL="6858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3pPr>
            <a:lvl4pPr marL="9144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4pPr>
            <a:lvl5pPr marL="11430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3">
              <a:buSzPct val="100000"/>
              <a:buFont typeface="Arial" panose="020B0604020202020204" pitchFamily="34" charset="0"/>
              <a:buChar char="•"/>
            </a:pPr>
            <a:endParaRPr lang="en-GB" dirty="0"/>
          </a:p>
          <a:p>
            <a:pPr lvl="2"/>
            <a:endParaRPr lang="en-GB" dirty="0"/>
          </a:p>
          <a:p>
            <a:pPr lvl="3">
              <a:buSzPct val="100000"/>
              <a:buFont typeface="Arial" panose="020B0604020202020204" pitchFamily="34" charset="0"/>
              <a:buChar char="•"/>
            </a:pPr>
            <a:endParaRPr lang="en-GB" dirty="0"/>
          </a:p>
          <a:p>
            <a:pPr lvl="3">
              <a:buSzPct val="100000"/>
              <a:buFont typeface="Arial" panose="020B0604020202020204" pitchFamily="34" charset="0"/>
              <a:buChar char="•"/>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683760219"/>
              </p:ext>
            </p:extLst>
          </p:nvPr>
        </p:nvGraphicFramePr>
        <p:xfrm>
          <a:off x="323529" y="1415046"/>
          <a:ext cx="7704855" cy="4479732"/>
        </p:xfrm>
        <a:graphic>
          <a:graphicData uri="http://schemas.openxmlformats.org/drawingml/2006/table">
            <a:tbl>
              <a:tblPr firstRow="1" firstCol="1" bandRow="1">
                <a:tableStyleId>{5C22544A-7EE6-4342-B048-85BDC9FD1C3A}</a:tableStyleId>
              </a:tblPr>
              <a:tblGrid>
                <a:gridCol w="1512167">
                  <a:extLst>
                    <a:ext uri="{9D8B030D-6E8A-4147-A177-3AD203B41FA5}">
                      <a16:colId xmlns="" xmlns:a16="http://schemas.microsoft.com/office/drawing/2014/main" val="20000"/>
                    </a:ext>
                  </a:extLst>
                </a:gridCol>
                <a:gridCol w="3528392">
                  <a:extLst>
                    <a:ext uri="{9D8B030D-6E8A-4147-A177-3AD203B41FA5}">
                      <a16:colId xmlns="" xmlns:a16="http://schemas.microsoft.com/office/drawing/2014/main" val="20001"/>
                    </a:ext>
                  </a:extLst>
                </a:gridCol>
                <a:gridCol w="1158339">
                  <a:extLst>
                    <a:ext uri="{9D8B030D-6E8A-4147-A177-3AD203B41FA5}">
                      <a16:colId xmlns="" xmlns:a16="http://schemas.microsoft.com/office/drawing/2014/main" val="20002"/>
                    </a:ext>
                  </a:extLst>
                </a:gridCol>
                <a:gridCol w="1505957">
                  <a:extLst>
                    <a:ext uri="{9D8B030D-6E8A-4147-A177-3AD203B41FA5}">
                      <a16:colId xmlns="" xmlns:a16="http://schemas.microsoft.com/office/drawing/2014/main" val="20003"/>
                    </a:ext>
                  </a:extLst>
                </a:gridCol>
              </a:tblGrid>
              <a:tr h="200025">
                <a:tc>
                  <a:txBody>
                    <a:bodyPr/>
                    <a:lstStyle/>
                    <a:p>
                      <a:pPr>
                        <a:lnSpc>
                          <a:spcPct val="107000"/>
                        </a:lnSpc>
                        <a:spcAft>
                          <a:spcPts val="800"/>
                        </a:spcAft>
                        <a:tabLst>
                          <a:tab pos="6469380" algn="l"/>
                          <a:tab pos="7078980" algn="l"/>
                          <a:tab pos="7688580" algn="l"/>
                          <a:tab pos="8298180" algn="l"/>
                          <a:tab pos="8907780" algn="l"/>
                        </a:tabLst>
                      </a:pPr>
                      <a:r>
                        <a:rPr lang="en-GB" sz="1400" b="1"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Variable Name</a:t>
                      </a:r>
                      <a:endParaRPr lang="en-GB" sz="18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nSpc>
                          <a:spcPct val="107000"/>
                        </a:lnSpc>
                        <a:spcAft>
                          <a:spcPts val="800"/>
                        </a:spcAft>
                        <a:tabLst>
                          <a:tab pos="6469380" algn="l"/>
                          <a:tab pos="7078980" algn="l"/>
                          <a:tab pos="7688580" algn="l"/>
                          <a:tab pos="8298180" algn="l"/>
                          <a:tab pos="8907780" algn="l"/>
                        </a:tabLst>
                      </a:pPr>
                      <a:r>
                        <a:rPr lang="en-GB" sz="1400" b="1"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Variable Definition and Instructions</a:t>
                      </a:r>
                      <a:endParaRPr lang="en-GB" sz="18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nSpc>
                          <a:spcPct val="107000"/>
                        </a:lnSpc>
                        <a:spcAft>
                          <a:spcPts val="0"/>
                        </a:spcAft>
                        <a:tabLst>
                          <a:tab pos="6469380" algn="l"/>
                          <a:tab pos="7078980" algn="l"/>
                          <a:tab pos="7688580" algn="l"/>
                          <a:tab pos="8298180" algn="l"/>
                          <a:tab pos="8907780" algn="l"/>
                        </a:tabLst>
                      </a:pPr>
                      <a:r>
                        <a:rPr lang="en-GB" sz="1400" b="1"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Variable Values/ format</a:t>
                      </a:r>
                      <a:endParaRPr lang="en-GB" sz="18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nSpc>
                          <a:spcPct val="107000"/>
                        </a:lnSpc>
                        <a:spcAft>
                          <a:spcPts val="800"/>
                        </a:spcAft>
                        <a:tabLst>
                          <a:tab pos="6469380" algn="l"/>
                          <a:tab pos="7078980" algn="l"/>
                          <a:tab pos="7688580" algn="l"/>
                          <a:tab pos="8298180" algn="l"/>
                          <a:tab pos="8907780" algn="l"/>
                        </a:tabLst>
                      </a:pPr>
                      <a:r>
                        <a:rPr lang="en-GB" sz="1400" b="1"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Variable released to researcher</a:t>
                      </a:r>
                      <a:endParaRPr lang="en-GB" sz="1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extLst>
                  <a:ext uri="{0D108BD9-81ED-4DB2-BD59-A6C34878D82A}">
                    <a16:rowId xmlns="" xmlns:a16="http://schemas.microsoft.com/office/drawing/2014/main" val="10000"/>
                  </a:ext>
                </a:extLst>
              </a:tr>
              <a:tr h="200025">
                <a:tc>
                  <a:txBody>
                    <a:bodyPr/>
                    <a:lstStyle/>
                    <a:p>
                      <a:pPr>
                        <a:lnSpc>
                          <a:spcPct val="107000"/>
                        </a:lnSpc>
                        <a:spcAft>
                          <a:spcPts val="800"/>
                        </a:spcAft>
                        <a:tabLst>
                          <a:tab pos="6469380" algn="l"/>
                          <a:tab pos="7078980" algn="l"/>
                          <a:tab pos="7688580" algn="l"/>
                          <a:tab pos="8298180" algn="l"/>
                          <a:tab pos="8907780" algn="l"/>
                        </a:tabLst>
                      </a:pPr>
                      <a:r>
                        <a:rPr lang="en-GB" sz="1200" dirty="0">
                          <a:solidFill>
                            <a:schemeClr val="tx1"/>
                          </a:solidFill>
                          <a:effectLst/>
                        </a:rPr>
                        <a:t>L_CAU</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nSpc>
                          <a:spcPct val="107000"/>
                        </a:lnSpc>
                        <a:spcAft>
                          <a:spcPts val="800"/>
                        </a:spcAft>
                        <a:tabLst>
                          <a:tab pos="6469380" algn="l"/>
                          <a:tab pos="7078980" algn="l"/>
                          <a:tab pos="7688580" algn="l"/>
                          <a:tab pos="8298180" algn="l"/>
                          <a:tab pos="8907780" algn="l"/>
                        </a:tabLst>
                      </a:pPr>
                      <a:r>
                        <a:rPr lang="en-GB" sz="1200" dirty="0">
                          <a:effectLst/>
                        </a:rPr>
                        <a:t>Cause of death, ICD9 or ICD10 code (3 or 4 digits)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spcAft>
                          <a:spcPts val="0"/>
                        </a:spcAft>
                      </a:pPr>
                      <a:r>
                        <a:rPr lang="en-GB" sz="1200" dirty="0">
                          <a:effectLst/>
                        </a:rPr>
                        <a:t>ICD code</a:t>
                      </a:r>
                      <a:endPar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nSpc>
                          <a:spcPct val="107000"/>
                        </a:lnSpc>
                        <a:spcAft>
                          <a:spcPts val="0"/>
                        </a:spcAft>
                      </a:pPr>
                      <a:r>
                        <a:rPr lang="en-GB" sz="1200" dirty="0">
                          <a:effectLst/>
                        </a:rPr>
                        <a:t>Yes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10001"/>
                  </a:ext>
                </a:extLst>
              </a:tr>
              <a:tr h="387347">
                <a:tc>
                  <a:txBody>
                    <a:bodyPr/>
                    <a:lstStyle/>
                    <a:p>
                      <a:pPr>
                        <a:lnSpc>
                          <a:spcPct val="107000"/>
                        </a:lnSpc>
                        <a:spcAft>
                          <a:spcPts val="800"/>
                        </a:spcAft>
                        <a:tabLst>
                          <a:tab pos="6469380" algn="l"/>
                          <a:tab pos="7078980" algn="l"/>
                          <a:tab pos="7688580" algn="l"/>
                          <a:tab pos="8298180" algn="l"/>
                          <a:tab pos="8907780" algn="l"/>
                        </a:tabLst>
                      </a:pPr>
                      <a:r>
                        <a:rPr lang="en-GB" sz="1200" dirty="0">
                          <a:solidFill>
                            <a:schemeClr val="tx1"/>
                          </a:solidFill>
                          <a:effectLst/>
                        </a:rPr>
                        <a:t>L_CAUSE_1A</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gn="just">
                        <a:lnSpc>
                          <a:spcPct val="107000"/>
                        </a:lnSpc>
                        <a:spcAft>
                          <a:spcPts val="800"/>
                        </a:spcAft>
                        <a:tabLst>
                          <a:tab pos="6469380" algn="l"/>
                          <a:tab pos="7078980" algn="l"/>
                          <a:tab pos="7688580" algn="l"/>
                          <a:tab pos="8298180" algn="l"/>
                          <a:tab pos="8907780" algn="l"/>
                        </a:tabLst>
                      </a:pPr>
                      <a:r>
                        <a:rPr lang="en-GB" sz="1200" dirty="0">
                          <a:effectLst/>
                        </a:rPr>
                        <a:t>DIRECT CAUSE OF DEATH (ICD code or text)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nSpc>
                          <a:spcPct val="107000"/>
                        </a:lnSpc>
                        <a:spcAft>
                          <a:spcPts val="0"/>
                        </a:spcAft>
                      </a:pPr>
                      <a:r>
                        <a:rPr lang="en-GB" sz="1200" dirty="0">
                          <a:effectLst/>
                        </a:rPr>
                        <a:t>ICD code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nSpc>
                          <a:spcPct val="107000"/>
                        </a:lnSpc>
                        <a:spcAft>
                          <a:spcPts val="0"/>
                        </a:spcAft>
                      </a:pPr>
                      <a:r>
                        <a:rPr lang="en-GB" sz="1200" dirty="0">
                          <a:effectLst/>
                        </a:rPr>
                        <a:t>Yes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390525">
                <a:tc>
                  <a:txBody>
                    <a:bodyPr/>
                    <a:lstStyle/>
                    <a:p>
                      <a:pPr>
                        <a:lnSpc>
                          <a:spcPct val="107000"/>
                        </a:lnSpc>
                        <a:spcAft>
                          <a:spcPts val="800"/>
                        </a:spcAft>
                        <a:tabLst>
                          <a:tab pos="6469380" algn="l"/>
                          <a:tab pos="7078980" algn="l"/>
                          <a:tab pos="7688580" algn="l"/>
                          <a:tab pos="8298180" algn="l"/>
                          <a:tab pos="8907780" algn="l"/>
                        </a:tabLst>
                      </a:pPr>
                      <a:r>
                        <a:rPr lang="en-GB" sz="1200" dirty="0">
                          <a:solidFill>
                            <a:schemeClr val="tx1"/>
                          </a:solidFill>
                          <a:effectLst/>
                        </a:rPr>
                        <a:t>L_CAUSE_1B</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nSpc>
                          <a:spcPct val="107000"/>
                        </a:lnSpc>
                        <a:spcAft>
                          <a:spcPts val="800"/>
                        </a:spcAft>
                        <a:tabLst>
                          <a:tab pos="6469380" algn="l"/>
                          <a:tab pos="7078980" algn="l"/>
                          <a:tab pos="7688580" algn="l"/>
                          <a:tab pos="8298180" algn="l"/>
                          <a:tab pos="8907780" algn="l"/>
                        </a:tabLst>
                      </a:pPr>
                      <a:r>
                        <a:rPr lang="en-GB" sz="1200" dirty="0">
                          <a:effectLst/>
                        </a:rPr>
                        <a:t>Sequence leading to death, i.e. disease or condition leading to 1A (ICD code or text)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nSpc>
                          <a:spcPct val="107000"/>
                        </a:lnSpc>
                        <a:spcAft>
                          <a:spcPts val="0"/>
                        </a:spcAft>
                      </a:pPr>
                      <a:r>
                        <a:rPr lang="en-GB" sz="1200" dirty="0">
                          <a:effectLst/>
                        </a:rPr>
                        <a:t>ICD code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nSpc>
                          <a:spcPct val="107000"/>
                        </a:lnSpc>
                        <a:spcAft>
                          <a:spcPts val="0"/>
                        </a:spcAft>
                      </a:pPr>
                      <a:r>
                        <a:rPr lang="en-GB" sz="1200" dirty="0">
                          <a:effectLst/>
                        </a:rPr>
                        <a:t>Yes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10003"/>
                  </a:ext>
                </a:extLst>
              </a:tr>
              <a:tr h="390525">
                <a:tc>
                  <a:txBody>
                    <a:bodyPr/>
                    <a:lstStyle/>
                    <a:p>
                      <a:pPr>
                        <a:lnSpc>
                          <a:spcPct val="107000"/>
                        </a:lnSpc>
                        <a:spcAft>
                          <a:spcPts val="800"/>
                        </a:spcAft>
                        <a:tabLst>
                          <a:tab pos="6469380" algn="l"/>
                          <a:tab pos="7078980" algn="l"/>
                          <a:tab pos="7688580" algn="l"/>
                          <a:tab pos="8298180" algn="l"/>
                          <a:tab pos="8907780" algn="l"/>
                        </a:tabLst>
                      </a:pPr>
                      <a:r>
                        <a:rPr lang="en-GB" sz="1200" dirty="0">
                          <a:solidFill>
                            <a:schemeClr val="tx1"/>
                          </a:solidFill>
                          <a:effectLst/>
                        </a:rPr>
                        <a:t>L_CAUSE_1C</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nSpc>
                          <a:spcPct val="107000"/>
                        </a:lnSpc>
                        <a:spcAft>
                          <a:spcPts val="800"/>
                        </a:spcAft>
                        <a:tabLst>
                          <a:tab pos="6469380" algn="l"/>
                          <a:tab pos="7078980" algn="l"/>
                          <a:tab pos="7688580" algn="l"/>
                          <a:tab pos="8298180" algn="l"/>
                          <a:tab pos="8907780" algn="l"/>
                        </a:tabLst>
                      </a:pPr>
                      <a:r>
                        <a:rPr lang="en-GB" sz="1200" dirty="0">
                          <a:effectLst/>
                        </a:rPr>
                        <a:t>Disease or condition leading to 1B (this could be an underlying cause) (ICD code or text)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nSpc>
                          <a:spcPct val="107000"/>
                        </a:lnSpc>
                        <a:spcAft>
                          <a:spcPts val="0"/>
                        </a:spcAft>
                      </a:pPr>
                      <a:r>
                        <a:rPr lang="en-GB" sz="1200" dirty="0">
                          <a:effectLst/>
                        </a:rPr>
                        <a:t>ICD code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nSpc>
                          <a:spcPct val="107000"/>
                        </a:lnSpc>
                        <a:spcAft>
                          <a:spcPts val="0"/>
                        </a:spcAft>
                      </a:pPr>
                      <a:r>
                        <a:rPr lang="en-GB" sz="1200" dirty="0">
                          <a:effectLst/>
                        </a:rPr>
                        <a:t>Yes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r h="390525">
                <a:tc>
                  <a:txBody>
                    <a:bodyPr/>
                    <a:lstStyle/>
                    <a:p>
                      <a:pPr>
                        <a:lnSpc>
                          <a:spcPct val="107000"/>
                        </a:lnSpc>
                        <a:spcAft>
                          <a:spcPts val="800"/>
                        </a:spcAft>
                        <a:tabLst>
                          <a:tab pos="6469380" algn="l"/>
                          <a:tab pos="7078980" algn="l"/>
                          <a:tab pos="7688580" algn="l"/>
                          <a:tab pos="8298180" algn="l"/>
                          <a:tab pos="8907780" algn="l"/>
                        </a:tabLst>
                      </a:pPr>
                      <a:r>
                        <a:rPr lang="en-GB" sz="1200" dirty="0">
                          <a:solidFill>
                            <a:schemeClr val="tx1"/>
                          </a:solidFill>
                          <a:effectLst/>
                        </a:rPr>
                        <a:t>L_CAUSE_1D</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nSpc>
                          <a:spcPct val="107000"/>
                        </a:lnSpc>
                        <a:spcAft>
                          <a:spcPts val="800"/>
                        </a:spcAft>
                        <a:tabLst>
                          <a:tab pos="6469380" algn="l"/>
                          <a:tab pos="7078980" algn="l"/>
                          <a:tab pos="7688580" algn="l"/>
                          <a:tab pos="8298180" algn="l"/>
                          <a:tab pos="8907780" algn="l"/>
                        </a:tabLst>
                      </a:pPr>
                      <a:r>
                        <a:rPr lang="en-GB" sz="1200" dirty="0">
                          <a:effectLst/>
                        </a:rPr>
                        <a:t>Disease or condition leading to 1C (this could be an underlying cause) (ICD code or text)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nSpc>
                          <a:spcPct val="107000"/>
                        </a:lnSpc>
                        <a:spcAft>
                          <a:spcPts val="0"/>
                        </a:spcAft>
                      </a:pPr>
                      <a:r>
                        <a:rPr lang="en-GB" sz="1200" dirty="0">
                          <a:effectLst/>
                        </a:rPr>
                        <a:t>ICD code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nSpc>
                          <a:spcPct val="107000"/>
                        </a:lnSpc>
                        <a:spcAft>
                          <a:spcPts val="0"/>
                        </a:spcAft>
                      </a:pPr>
                      <a:r>
                        <a:rPr lang="en-GB" sz="1200" dirty="0">
                          <a:effectLst/>
                        </a:rPr>
                        <a:t>Yes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10005"/>
                  </a:ext>
                </a:extLst>
              </a:tr>
              <a:tr h="200025">
                <a:tc>
                  <a:txBody>
                    <a:bodyPr/>
                    <a:lstStyle/>
                    <a:p>
                      <a:pPr>
                        <a:lnSpc>
                          <a:spcPct val="107000"/>
                        </a:lnSpc>
                        <a:spcAft>
                          <a:spcPts val="800"/>
                        </a:spcAft>
                        <a:tabLst>
                          <a:tab pos="6469380" algn="l"/>
                          <a:tab pos="7078980" algn="l"/>
                          <a:tab pos="7688580" algn="l"/>
                          <a:tab pos="8298180" algn="l"/>
                          <a:tab pos="8907780" algn="l"/>
                        </a:tabLst>
                      </a:pPr>
                      <a:r>
                        <a:rPr lang="en-GB" sz="1200" dirty="0">
                          <a:solidFill>
                            <a:schemeClr val="tx1"/>
                          </a:solidFill>
                          <a:effectLst/>
                        </a:rPr>
                        <a:t>L_CAUSE_2A</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nSpc>
                          <a:spcPct val="107000"/>
                        </a:lnSpc>
                        <a:spcAft>
                          <a:spcPts val="800"/>
                        </a:spcAft>
                        <a:tabLst>
                          <a:tab pos="6469380" algn="l"/>
                          <a:tab pos="7078980" algn="l"/>
                          <a:tab pos="7688580" algn="l"/>
                          <a:tab pos="8298180" algn="l"/>
                          <a:tab pos="8907780" algn="l"/>
                        </a:tabLst>
                      </a:pPr>
                      <a:r>
                        <a:rPr lang="en-GB" sz="1200" dirty="0">
                          <a:effectLst/>
                        </a:rPr>
                        <a:t>Contributory (secondary) cause of death = 2A (ICD code or text)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nSpc>
                          <a:spcPct val="107000"/>
                        </a:lnSpc>
                        <a:spcAft>
                          <a:spcPts val="0"/>
                        </a:spcAft>
                      </a:pPr>
                      <a:r>
                        <a:rPr lang="en-GB" sz="1200" dirty="0">
                          <a:effectLst/>
                        </a:rPr>
                        <a:t>ICD code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nSpc>
                          <a:spcPct val="107000"/>
                        </a:lnSpc>
                        <a:spcAft>
                          <a:spcPts val="0"/>
                        </a:spcAft>
                      </a:pPr>
                      <a:r>
                        <a:rPr lang="en-GB" sz="1200" dirty="0">
                          <a:effectLst/>
                        </a:rPr>
                        <a:t>Yes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extLst>
                  <a:ext uri="{0D108BD9-81ED-4DB2-BD59-A6C34878D82A}">
                    <a16:rowId xmlns="" xmlns:a16="http://schemas.microsoft.com/office/drawing/2014/main" val="10006"/>
                  </a:ext>
                </a:extLst>
              </a:tr>
              <a:tr h="200025">
                <a:tc>
                  <a:txBody>
                    <a:bodyPr/>
                    <a:lstStyle/>
                    <a:p>
                      <a:pPr>
                        <a:lnSpc>
                          <a:spcPct val="107000"/>
                        </a:lnSpc>
                        <a:spcAft>
                          <a:spcPts val="800"/>
                        </a:spcAft>
                        <a:tabLst>
                          <a:tab pos="6469380" algn="l"/>
                          <a:tab pos="7078980" algn="l"/>
                          <a:tab pos="7688580" algn="l"/>
                          <a:tab pos="8298180" algn="l"/>
                          <a:tab pos="8907780" algn="l"/>
                        </a:tabLst>
                      </a:pPr>
                      <a:r>
                        <a:rPr lang="en-GB" sz="1200" dirty="0">
                          <a:solidFill>
                            <a:schemeClr val="tx1"/>
                          </a:solidFill>
                          <a:effectLst/>
                        </a:rPr>
                        <a:t>L_CAUSE_2B</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nSpc>
                          <a:spcPct val="107000"/>
                        </a:lnSpc>
                        <a:spcAft>
                          <a:spcPts val="800"/>
                        </a:spcAft>
                        <a:tabLst>
                          <a:tab pos="6469380" algn="l"/>
                          <a:tab pos="7078980" algn="l"/>
                          <a:tab pos="7688580" algn="l"/>
                          <a:tab pos="8298180" algn="l"/>
                          <a:tab pos="8907780" algn="l"/>
                        </a:tabLst>
                      </a:pPr>
                      <a:r>
                        <a:rPr lang="en-GB" sz="1200" dirty="0">
                          <a:effectLst/>
                        </a:rPr>
                        <a:t>Contributory (secondary) cause of death – 2B (ICD code or text)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nSpc>
                          <a:spcPct val="107000"/>
                        </a:lnSpc>
                        <a:spcAft>
                          <a:spcPts val="0"/>
                        </a:spcAft>
                      </a:pPr>
                      <a:r>
                        <a:rPr lang="en-GB" sz="1200" dirty="0">
                          <a:effectLst/>
                        </a:rPr>
                        <a:t>ICD code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nSpc>
                          <a:spcPct val="107000"/>
                        </a:lnSpc>
                        <a:spcAft>
                          <a:spcPts val="0"/>
                        </a:spcAft>
                      </a:pPr>
                      <a:r>
                        <a:rPr lang="en-GB" sz="1200" dirty="0">
                          <a:effectLst/>
                        </a:rPr>
                        <a:t>Yes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10007"/>
                  </a:ext>
                </a:extLst>
              </a:tr>
              <a:tr h="200025">
                <a:tc>
                  <a:txBody>
                    <a:bodyPr/>
                    <a:lstStyle/>
                    <a:p>
                      <a:pPr>
                        <a:lnSpc>
                          <a:spcPct val="107000"/>
                        </a:lnSpc>
                        <a:spcAft>
                          <a:spcPts val="800"/>
                        </a:spcAft>
                        <a:tabLst>
                          <a:tab pos="6469380" algn="l"/>
                          <a:tab pos="7078980" algn="l"/>
                          <a:tab pos="7688580" algn="l"/>
                          <a:tab pos="8298180" algn="l"/>
                          <a:tab pos="8907780" algn="l"/>
                        </a:tabLst>
                      </a:pPr>
                      <a:r>
                        <a:rPr lang="en-GB" sz="1200" dirty="0">
                          <a:solidFill>
                            <a:schemeClr val="tx1"/>
                          </a:solidFill>
                          <a:effectLst/>
                        </a:rPr>
                        <a:t>L_CAUSE_2C</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nSpc>
                          <a:spcPct val="107000"/>
                        </a:lnSpc>
                        <a:spcAft>
                          <a:spcPts val="800"/>
                        </a:spcAft>
                        <a:tabLst>
                          <a:tab pos="6469380" algn="l"/>
                          <a:tab pos="7078980" algn="l"/>
                          <a:tab pos="7688580" algn="l"/>
                          <a:tab pos="8298180" algn="l"/>
                          <a:tab pos="8907780" algn="l"/>
                        </a:tabLst>
                      </a:pPr>
                      <a:r>
                        <a:rPr lang="en-GB" sz="1200" dirty="0">
                          <a:effectLst/>
                        </a:rPr>
                        <a:t>Contributory (secondary) cause of death – 2C (ICD code or text)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nSpc>
                          <a:spcPct val="107000"/>
                        </a:lnSpc>
                        <a:spcAft>
                          <a:spcPts val="0"/>
                        </a:spcAft>
                      </a:pPr>
                      <a:r>
                        <a:rPr lang="en-GB" sz="1200" dirty="0">
                          <a:effectLst/>
                        </a:rPr>
                        <a:t>ICD code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nSpc>
                          <a:spcPct val="107000"/>
                        </a:lnSpc>
                        <a:spcAft>
                          <a:spcPts val="0"/>
                        </a:spcAft>
                      </a:pPr>
                      <a:r>
                        <a:rPr lang="en-GB" sz="1200" dirty="0">
                          <a:effectLst/>
                        </a:rPr>
                        <a:t>Yes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extLst>
                  <a:ext uri="{0D108BD9-81ED-4DB2-BD59-A6C34878D82A}">
                    <a16:rowId xmlns="" xmlns:a16="http://schemas.microsoft.com/office/drawing/2014/main" val="10008"/>
                  </a:ext>
                </a:extLst>
              </a:tr>
              <a:tr h="276225">
                <a:tc>
                  <a:txBody>
                    <a:bodyPr/>
                    <a:lstStyle/>
                    <a:p>
                      <a:pPr>
                        <a:lnSpc>
                          <a:spcPct val="107000"/>
                        </a:lnSpc>
                        <a:spcAft>
                          <a:spcPts val="800"/>
                        </a:spcAft>
                        <a:tabLst>
                          <a:tab pos="6469380" algn="l"/>
                          <a:tab pos="7078980" algn="l"/>
                          <a:tab pos="7688580" algn="l"/>
                          <a:tab pos="8298180" algn="l"/>
                          <a:tab pos="8907780" algn="l"/>
                        </a:tabLst>
                      </a:pPr>
                      <a:r>
                        <a:rPr lang="en-GB" sz="1200" dirty="0">
                          <a:solidFill>
                            <a:schemeClr val="tx1"/>
                          </a:solidFill>
                          <a:effectLst/>
                        </a:rPr>
                        <a:t>L_MULT_CAUSE</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nSpc>
                          <a:spcPct val="107000"/>
                        </a:lnSpc>
                        <a:spcAft>
                          <a:spcPts val="800"/>
                        </a:spcAft>
                        <a:tabLst>
                          <a:tab pos="6469380" algn="l"/>
                          <a:tab pos="7078980" algn="l"/>
                          <a:tab pos="7688580" algn="l"/>
                          <a:tab pos="8298180" algn="l"/>
                          <a:tab pos="8907780" algn="l"/>
                        </a:tabLst>
                      </a:pPr>
                      <a:r>
                        <a:rPr lang="en-GB" sz="1200" dirty="0">
                          <a:effectLst/>
                        </a:rPr>
                        <a:t>Multiple cause of death (ICD code or text)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nSpc>
                          <a:spcPct val="107000"/>
                        </a:lnSpc>
                        <a:spcAft>
                          <a:spcPts val="0"/>
                        </a:spcAft>
                      </a:pPr>
                      <a:r>
                        <a:rPr lang="en-GB" sz="1200" dirty="0">
                          <a:effectLst/>
                        </a:rPr>
                        <a:t>ICD code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nSpc>
                          <a:spcPct val="107000"/>
                        </a:lnSpc>
                        <a:spcAft>
                          <a:spcPts val="0"/>
                        </a:spcAft>
                      </a:pPr>
                      <a:r>
                        <a:rPr lang="en-GB" sz="1200" dirty="0">
                          <a:effectLst/>
                        </a:rPr>
                        <a:t>Yes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10009"/>
                  </a:ext>
                </a:extLst>
              </a:tr>
              <a:tr h="276225">
                <a:tc>
                  <a:txBody>
                    <a:bodyPr/>
                    <a:lstStyle/>
                    <a:p>
                      <a:pPr>
                        <a:lnSpc>
                          <a:spcPct val="107000"/>
                        </a:lnSpc>
                        <a:spcAft>
                          <a:spcPts val="800"/>
                        </a:spcAft>
                        <a:tabLst>
                          <a:tab pos="6469380" algn="l"/>
                          <a:tab pos="7078980" algn="l"/>
                          <a:tab pos="7688580" algn="l"/>
                          <a:tab pos="8298180" algn="l"/>
                          <a:tab pos="8907780" algn="l"/>
                        </a:tabLst>
                      </a:pPr>
                      <a:r>
                        <a:rPr lang="en-GB" sz="1200" dirty="0">
                          <a:solidFill>
                            <a:schemeClr val="tx1"/>
                          </a:solidFill>
                          <a:effectLst/>
                        </a:rPr>
                        <a:t>L_UND</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nSpc>
                          <a:spcPct val="107000"/>
                        </a:lnSpc>
                        <a:spcAft>
                          <a:spcPts val="800"/>
                        </a:spcAft>
                        <a:tabLst>
                          <a:tab pos="6469380" algn="l"/>
                          <a:tab pos="7078980" algn="l"/>
                          <a:tab pos="7688580" algn="l"/>
                          <a:tab pos="8298180" algn="l"/>
                          <a:tab pos="8907780" algn="l"/>
                        </a:tabLst>
                      </a:pPr>
                      <a:r>
                        <a:rPr lang="en-GB" sz="1200" dirty="0">
                          <a:effectLst/>
                        </a:rPr>
                        <a:t>Underlying cause of death = ICD9 or ICD10 code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nSpc>
                          <a:spcPct val="107000"/>
                        </a:lnSpc>
                        <a:spcAft>
                          <a:spcPts val="0"/>
                        </a:spcAft>
                      </a:pPr>
                      <a:r>
                        <a:rPr lang="en-GB" sz="1200" dirty="0">
                          <a:effectLst/>
                        </a:rPr>
                        <a:t>ICD code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nSpc>
                          <a:spcPct val="107000"/>
                        </a:lnSpc>
                        <a:spcAft>
                          <a:spcPts val="0"/>
                        </a:spcAft>
                      </a:pPr>
                      <a:r>
                        <a:rPr lang="en-GB" sz="1200" dirty="0">
                          <a:effectLst/>
                        </a:rPr>
                        <a:t>Yes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extLst>
                  <a:ext uri="{0D108BD9-81ED-4DB2-BD59-A6C34878D82A}">
                    <a16:rowId xmlns="" xmlns:a16="http://schemas.microsoft.com/office/drawing/2014/main" val="10010"/>
                  </a:ext>
                </a:extLst>
              </a:tr>
            </a:tbl>
          </a:graphicData>
        </a:graphic>
      </p:graphicFrame>
    </p:spTree>
    <p:extLst>
      <p:ext uri="{BB962C8B-B14F-4D97-AF65-F5344CB8AC3E}">
        <p14:creationId xmlns:p14="http://schemas.microsoft.com/office/powerpoint/2010/main" val="2683162621"/>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58051" y="260648"/>
            <a:ext cx="7556313" cy="648072"/>
          </a:xfrm>
        </p:spPr>
        <p:txBody>
          <a:bodyPr/>
          <a:lstStyle/>
          <a:p>
            <a:r>
              <a:rPr lang="en-GB" sz="3200" b="1" dirty="0"/>
              <a:t>Cause of death grouping</a:t>
            </a:r>
            <a:endParaRPr lang="en-GB" sz="3200" dirty="0"/>
          </a:p>
        </p:txBody>
      </p:sp>
      <p:sp>
        <p:nvSpPr>
          <p:cNvPr id="4" name="Content Placeholder 2"/>
          <p:cNvSpPr txBox="1">
            <a:spLocks/>
          </p:cNvSpPr>
          <p:nvPr/>
        </p:nvSpPr>
        <p:spPr>
          <a:xfrm>
            <a:off x="4583178" y="1124744"/>
            <a:ext cx="4312096" cy="5256584"/>
          </a:xfrm>
          <a:prstGeom prst="rect">
            <a:avLst/>
          </a:prstGeom>
        </p:spPr>
        <p:txBody>
          <a:bodyPr vert="horz" lIns="91440" tIns="45720" rIns="91440" bIns="45720" rtlCol="0">
            <a:normAutofit/>
          </a:bodyPr>
          <a:lstStyle>
            <a:lvl1pPr marL="228600" indent="-228600" algn="l" defTabSz="914400" rtl="0" eaLnBrk="1" latinLnBrk="0" hangingPunct="1">
              <a:spcBef>
                <a:spcPts val="2000"/>
              </a:spcBef>
              <a:buClr>
                <a:schemeClr val="tx2"/>
              </a:buClr>
              <a:buSzPct val="75000"/>
              <a:buFont typeface="Wingdings" pitchFamily="2" charset="2"/>
              <a:buChar char="n"/>
              <a:defRPr sz="2000" kern="1200">
                <a:solidFill>
                  <a:schemeClr val="accent1"/>
                </a:solidFill>
                <a:latin typeface="+mn-lt"/>
                <a:ea typeface="+mn-ea"/>
                <a:cs typeface="+mn-cs"/>
              </a:defRPr>
            </a:lvl1pPr>
            <a:lvl2pPr marL="4572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2pPr>
            <a:lvl3pPr marL="6858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3pPr>
            <a:lvl4pPr marL="9144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4pPr>
            <a:lvl5pPr marL="11430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2"/>
            <a:endParaRPr lang="en-GB" dirty="0"/>
          </a:p>
          <a:p>
            <a:pPr lvl="2"/>
            <a:endParaRPr lang="en-GB" dirty="0"/>
          </a:p>
          <a:p>
            <a:pPr lvl="3">
              <a:buSzPct val="100000"/>
              <a:buFont typeface="Arial" panose="020B0604020202020204" pitchFamily="34" charset="0"/>
              <a:buChar char="•"/>
            </a:pPr>
            <a:endParaRPr lang="en-GB" dirty="0"/>
          </a:p>
          <a:p>
            <a:pPr lvl="3">
              <a:buSzPct val="100000"/>
              <a:buFont typeface="Arial" panose="020B0604020202020204" pitchFamily="34" charset="0"/>
              <a:buChar char="•"/>
            </a:pP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1591412531"/>
              </p:ext>
            </p:extLst>
          </p:nvPr>
        </p:nvGraphicFramePr>
        <p:xfrm>
          <a:off x="136206" y="1273917"/>
          <a:ext cx="8680266" cy="4958237"/>
        </p:xfrm>
        <a:graphic>
          <a:graphicData uri="http://schemas.openxmlformats.org/drawingml/2006/table">
            <a:tbl>
              <a:tblPr firstRow="1" bandRow="1">
                <a:tableStyleId>{5C22544A-7EE6-4342-B048-85BDC9FD1C3A}</a:tableStyleId>
              </a:tblPr>
              <a:tblGrid>
                <a:gridCol w="6803217">
                  <a:extLst>
                    <a:ext uri="{9D8B030D-6E8A-4147-A177-3AD203B41FA5}">
                      <a16:colId xmlns="" xmlns:a16="http://schemas.microsoft.com/office/drawing/2014/main" val="20000"/>
                    </a:ext>
                  </a:extLst>
                </a:gridCol>
                <a:gridCol w="1877049">
                  <a:extLst>
                    <a:ext uri="{9D8B030D-6E8A-4147-A177-3AD203B41FA5}">
                      <a16:colId xmlns="" xmlns:a16="http://schemas.microsoft.com/office/drawing/2014/main" val="20001"/>
                    </a:ext>
                  </a:extLst>
                </a:gridCol>
              </a:tblGrid>
              <a:tr h="149736">
                <a:tc>
                  <a:txBody>
                    <a:bodyPr/>
                    <a:lstStyle/>
                    <a:p>
                      <a:pPr algn="ctr"/>
                      <a:r>
                        <a:rPr lang="en-GB" dirty="0"/>
                        <a:t>Issues considered</a:t>
                      </a:r>
                    </a:p>
                  </a:txBody>
                  <a:tcP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chemeClr val="accent3">
                        <a:lumMod val="40000"/>
                        <a:lumOff val="60000"/>
                      </a:schemeClr>
                    </a:solidFill>
                  </a:tcPr>
                </a:tc>
                <a:tc>
                  <a:txBody>
                    <a:bodyPr/>
                    <a:lstStyle/>
                    <a:p>
                      <a:pPr algn="ctr"/>
                      <a:r>
                        <a:rPr lang="en-GB" dirty="0"/>
                        <a:t>Decision made</a:t>
                      </a:r>
                    </a:p>
                  </a:txBody>
                  <a:tcP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chemeClr val="accent3">
                        <a:lumMod val="40000"/>
                        <a:lumOff val="60000"/>
                      </a:schemeClr>
                    </a:solidFill>
                  </a:tcPr>
                </a:tc>
                <a:extLst>
                  <a:ext uri="{0D108BD9-81ED-4DB2-BD59-A6C34878D82A}">
                    <a16:rowId xmlns="" xmlns:a16="http://schemas.microsoft.com/office/drawing/2014/main" val="10000"/>
                  </a:ext>
                </a:extLst>
              </a:tr>
              <a:tr h="9064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Classification to use for grouping causes of death – WHO frequency of causes of death among children under 5 (irrelevant for Europe), ICD classification, Infant deaths occurring in the EU by cause and age [</a:t>
                      </a:r>
                      <a:r>
                        <a:rPr lang="en-GB" sz="1600" b="0" dirty="0">
                          <a:solidFill>
                            <a:srgbClr val="1E0F49"/>
                          </a:solidFill>
                        </a:rPr>
                        <a:t>Eurostat</a:t>
                      </a:r>
                      <a:r>
                        <a:rPr lang="en-GB" sz="1600" dirty="0"/>
                        <a:t>], ONS hierarchical classification for neonatal and </a:t>
                      </a:r>
                      <a:r>
                        <a:rPr lang="en-GB" sz="1600" dirty="0" err="1"/>
                        <a:t>postneonatal</a:t>
                      </a:r>
                      <a:r>
                        <a:rPr lang="en-GB" sz="1600" dirty="0"/>
                        <a:t> deaths; Ester’s grouping for  WP4 morbidity</a:t>
                      </a:r>
                    </a:p>
                  </a:txBody>
                  <a:tcP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chemeClr val="bg1"/>
                    </a:solidFill>
                  </a:tcPr>
                </a:tc>
                <a:tc>
                  <a:txBody>
                    <a:bodyPr/>
                    <a:lstStyle/>
                    <a:p>
                      <a:pPr algn="ctr"/>
                      <a:r>
                        <a:rPr lang="en-GB" sz="1600" dirty="0"/>
                        <a:t>ONS hierarchical classification for infant deaths;</a:t>
                      </a:r>
                    </a:p>
                    <a:p>
                      <a:pPr algn="ctr"/>
                      <a:r>
                        <a:rPr lang="en-GB" sz="1600" dirty="0"/>
                        <a:t>ICD-10 classification (1-XX) for 1-9 years</a:t>
                      </a:r>
                    </a:p>
                  </a:txBody>
                  <a:tcP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355757">
                <a:tc>
                  <a:txBody>
                    <a:bodyPr/>
                    <a:lstStyle/>
                    <a:p>
                      <a:r>
                        <a:rPr lang="en-GB" sz="1600" dirty="0"/>
                        <a:t>Should we separate grouping of causes for infant deaths from those for deaths at 1-9 years? </a:t>
                      </a:r>
                    </a:p>
                  </a:txBody>
                  <a:tcP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chemeClr val="accent3">
                        <a:lumMod val="20000"/>
                        <a:lumOff val="80000"/>
                      </a:schemeClr>
                    </a:solidFill>
                  </a:tcPr>
                </a:tc>
                <a:tc>
                  <a:txBody>
                    <a:bodyPr/>
                    <a:lstStyle/>
                    <a:p>
                      <a:pPr algn="ctr"/>
                      <a:r>
                        <a:rPr lang="en-GB" sz="1600" dirty="0"/>
                        <a:t>Yes</a:t>
                      </a:r>
                    </a:p>
                  </a:txBody>
                  <a:tcP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10002"/>
                  </a:ext>
                </a:extLst>
              </a:tr>
              <a:tr h="355757">
                <a:tc>
                  <a:txBody>
                    <a:bodyPr/>
                    <a:lstStyle/>
                    <a:p>
                      <a:r>
                        <a:rPr lang="en-GB" sz="1600" dirty="0"/>
                        <a:t>Should we separate grouping of neonatal deaths from </a:t>
                      </a:r>
                      <a:r>
                        <a:rPr lang="en-GB" sz="1600" dirty="0" err="1"/>
                        <a:t>postneonatal</a:t>
                      </a:r>
                      <a:r>
                        <a:rPr lang="en-GB" sz="1600" dirty="0"/>
                        <a:t> deaths? </a:t>
                      </a:r>
                    </a:p>
                  </a:txBody>
                  <a:tcP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chemeClr val="bg1"/>
                    </a:solidFill>
                  </a:tcPr>
                </a:tc>
                <a:tc>
                  <a:txBody>
                    <a:bodyPr/>
                    <a:lstStyle/>
                    <a:p>
                      <a:pPr algn="ctr"/>
                      <a:r>
                        <a:rPr lang="en-GB" sz="1600" dirty="0"/>
                        <a:t>No</a:t>
                      </a:r>
                    </a:p>
                  </a:txBody>
                  <a:tcP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355757">
                <a:tc>
                  <a:txBody>
                    <a:bodyPr/>
                    <a:lstStyle/>
                    <a:p>
                      <a:r>
                        <a:rPr lang="en-GB" sz="1600" dirty="0"/>
                        <a:t>Combining the groups</a:t>
                      </a:r>
                      <a:r>
                        <a:rPr lang="en-GB" sz="1600" baseline="0" dirty="0"/>
                        <a:t> with rare cause of death (to avoid small numbers) into ‘All other conditions’</a:t>
                      </a:r>
                      <a:endParaRPr lang="en-GB" sz="1600" dirty="0"/>
                    </a:p>
                  </a:txBody>
                  <a:tcP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chemeClr val="accent3">
                        <a:lumMod val="20000"/>
                        <a:lumOff val="80000"/>
                      </a:schemeClr>
                    </a:solidFill>
                  </a:tcPr>
                </a:tc>
                <a:tc>
                  <a:txBody>
                    <a:bodyPr/>
                    <a:lstStyle/>
                    <a:p>
                      <a:pPr algn="ctr"/>
                      <a:r>
                        <a:rPr lang="en-GB" sz="1600" dirty="0"/>
                        <a:t>Yes</a:t>
                      </a:r>
                    </a:p>
                  </a:txBody>
                  <a:tcP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10004"/>
                  </a:ext>
                </a:extLst>
              </a:tr>
              <a:tr h="355757">
                <a:tc>
                  <a:txBody>
                    <a:bodyPr/>
                    <a:lstStyle/>
                    <a:p>
                      <a:r>
                        <a:rPr lang="en-GB" sz="1600" dirty="0"/>
                        <a:t>Combining antepartum and postpartum infections (infant deaths)</a:t>
                      </a:r>
                    </a:p>
                  </a:txBody>
                  <a:tcP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chemeClr val="bg1"/>
                    </a:solidFill>
                  </a:tcPr>
                </a:tc>
                <a:tc>
                  <a:txBody>
                    <a:bodyPr/>
                    <a:lstStyle/>
                    <a:p>
                      <a:pPr algn="ctr"/>
                      <a:r>
                        <a:rPr lang="en-GB" sz="1600" dirty="0"/>
                        <a:t>Yes</a:t>
                      </a:r>
                    </a:p>
                  </a:txBody>
                  <a:tcP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5"/>
                  </a:ext>
                </a:extLst>
              </a:tr>
              <a:tr h="3557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Combining external and other conditions for infant deaths</a:t>
                      </a:r>
                    </a:p>
                    <a:p>
                      <a:endParaRPr lang="en-GB" sz="1600" dirty="0"/>
                    </a:p>
                  </a:txBody>
                  <a:tcP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chemeClr val="accent3">
                        <a:lumMod val="20000"/>
                        <a:lumOff val="80000"/>
                      </a:schemeClr>
                    </a:solidFill>
                  </a:tcPr>
                </a:tc>
                <a:tc>
                  <a:txBody>
                    <a:bodyPr/>
                    <a:lstStyle/>
                    <a:p>
                      <a:pPr algn="ctr"/>
                      <a:r>
                        <a:rPr lang="en-GB" sz="1600" dirty="0"/>
                        <a:t>Yes</a:t>
                      </a:r>
                    </a:p>
                  </a:txBody>
                  <a:tcP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10006"/>
                  </a:ext>
                </a:extLst>
              </a:tr>
              <a:tr h="355757">
                <a:tc>
                  <a:txBody>
                    <a:bodyPr/>
                    <a:lstStyle/>
                    <a:p>
                      <a:endParaRPr lang="en-GB" dirty="0"/>
                    </a:p>
                  </a:txBody>
                  <a:tcPr>
                    <a:lnT w="12700" cap="flat" cmpd="sng" algn="ctr">
                      <a:solidFill>
                        <a:schemeClr val="accent3">
                          <a:lumMod val="75000"/>
                        </a:schemeClr>
                      </a:solidFill>
                      <a:prstDash val="solid"/>
                      <a:round/>
                      <a:headEnd type="none" w="med" len="med"/>
                      <a:tailEnd type="none" w="med" len="med"/>
                    </a:lnT>
                    <a:solidFill>
                      <a:schemeClr val="bg1"/>
                    </a:solidFill>
                  </a:tcPr>
                </a:tc>
                <a:tc>
                  <a:txBody>
                    <a:bodyPr/>
                    <a:lstStyle/>
                    <a:p>
                      <a:endParaRPr lang="en-GB" dirty="0"/>
                    </a:p>
                  </a:txBody>
                  <a:tcPr>
                    <a:lnT w="12700" cap="flat" cmpd="sng" algn="ctr">
                      <a:solidFill>
                        <a:schemeClr val="accent3">
                          <a:lumMod val="75000"/>
                        </a:schemeClr>
                      </a:solidFill>
                      <a:prstDash val="solid"/>
                      <a:round/>
                      <a:headEnd type="none" w="med" len="med"/>
                      <a:tailEnd type="none" w="med" len="med"/>
                    </a:lnT>
                    <a:solidFill>
                      <a:schemeClr val="bg1"/>
                    </a:solidFill>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2119193328"/>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95536" y="188640"/>
            <a:ext cx="7772337" cy="576064"/>
          </a:xfrm>
        </p:spPr>
        <p:txBody>
          <a:bodyPr/>
          <a:lstStyle/>
          <a:p>
            <a:r>
              <a:rPr lang="en-GB" sz="2800" dirty="0"/>
              <a:t>Infant deaths</a:t>
            </a:r>
          </a:p>
        </p:txBody>
      </p:sp>
      <p:sp>
        <p:nvSpPr>
          <p:cNvPr id="8" name="Content Placeholder 2"/>
          <p:cNvSpPr txBox="1">
            <a:spLocks/>
          </p:cNvSpPr>
          <p:nvPr/>
        </p:nvSpPr>
        <p:spPr>
          <a:xfrm>
            <a:off x="147523" y="1124744"/>
            <a:ext cx="8136904" cy="4212468"/>
          </a:xfrm>
          <a:prstGeom prst="rect">
            <a:avLst/>
          </a:prstGeom>
        </p:spPr>
        <p:txBody>
          <a:bodyPr vert="horz" lIns="91440" tIns="45720" rIns="91440" bIns="45720" rtlCol="0">
            <a:normAutofit/>
          </a:bodyPr>
          <a:lstStyle>
            <a:lvl1pPr marL="228600" indent="-228600" algn="l" defTabSz="914400" rtl="0" eaLnBrk="1" latinLnBrk="0" hangingPunct="1">
              <a:spcBef>
                <a:spcPts val="2000"/>
              </a:spcBef>
              <a:buClr>
                <a:schemeClr val="tx2"/>
              </a:buClr>
              <a:buSzPct val="75000"/>
              <a:buFont typeface="Wingdings" pitchFamily="2" charset="2"/>
              <a:buChar char="n"/>
              <a:defRPr sz="2000" kern="1200">
                <a:solidFill>
                  <a:schemeClr val="accent1"/>
                </a:solidFill>
                <a:latin typeface="+mn-lt"/>
                <a:ea typeface="+mn-ea"/>
                <a:cs typeface="+mn-cs"/>
              </a:defRPr>
            </a:lvl1pPr>
            <a:lvl2pPr marL="4572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2pPr>
            <a:lvl3pPr marL="6858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3pPr>
            <a:lvl4pPr marL="9144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4pPr>
            <a:lvl5pPr marL="11430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2000"/>
              </a:spcBef>
              <a:spcAft>
                <a:spcPts val="0"/>
              </a:spcAft>
              <a:buClr>
                <a:srgbClr val="1E0F49"/>
              </a:buClr>
              <a:buSzPct val="75000"/>
              <a:buFont typeface="Wingdings" pitchFamily="2" charset="2"/>
              <a:buNone/>
              <a:tabLst/>
              <a:defRPr/>
            </a:pPr>
            <a:endParaRPr kumimoji="0" lang="en-GB" sz="2000" b="0" i="0" u="none" strike="noStrike" kern="1200" cap="none" spc="0" normalizeH="0" baseline="0" noProof="0" dirty="0">
              <a:ln>
                <a:noFill/>
              </a:ln>
              <a:solidFill>
                <a:srgbClr val="1E0F49"/>
              </a:solidFill>
              <a:effectLst/>
              <a:uLnTx/>
              <a:uFillTx/>
              <a:latin typeface="Century Gothic"/>
              <a:ea typeface="+mn-ea"/>
              <a:cs typeface="+mn-cs"/>
            </a:endParaRPr>
          </a:p>
        </p:txBody>
      </p:sp>
      <p:pic>
        <p:nvPicPr>
          <p:cNvPr id="3" name="Picture 2"/>
          <p:cNvPicPr>
            <a:picLocks noChangeAspect="1"/>
          </p:cNvPicPr>
          <p:nvPr/>
        </p:nvPicPr>
        <p:blipFill>
          <a:blip r:embed="rId3"/>
          <a:stretch>
            <a:fillRect/>
          </a:stretch>
        </p:blipFill>
        <p:spPr>
          <a:xfrm>
            <a:off x="1232135" y="764704"/>
            <a:ext cx="7200800" cy="5633563"/>
          </a:xfrm>
          <a:prstGeom prst="rect">
            <a:avLst/>
          </a:prstGeom>
        </p:spPr>
      </p:pic>
      <p:sp>
        <p:nvSpPr>
          <p:cNvPr id="10" name="TextBox 9">
            <a:extLst>
              <a:ext uri="{FF2B5EF4-FFF2-40B4-BE49-F238E27FC236}">
                <a16:creationId xmlns="" xmlns:a16="http://schemas.microsoft.com/office/drawing/2014/main" id="{CB9900FB-D9BA-4B5F-AB1E-DE2C4A9E6653}"/>
              </a:ext>
            </a:extLst>
          </p:cNvPr>
          <p:cNvSpPr txBox="1"/>
          <p:nvPr/>
        </p:nvSpPr>
        <p:spPr>
          <a:xfrm>
            <a:off x="-26174" y="3596562"/>
            <a:ext cx="1231063" cy="159378"/>
          </a:xfrm>
          <a:prstGeom prst="rect">
            <a:avLst/>
          </a:prstGeom>
          <a:noFill/>
          <a:ln>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1440CE"/>
                </a:solidFill>
                <a:effectLst/>
                <a:uLnTx/>
                <a:uFillTx/>
                <a:latin typeface="Arial" panose="020B0604020202020204" pitchFamily="34" charset="0"/>
                <a:ea typeface="Calibri" panose="020F0502020204030204" pitchFamily="34" charset="0"/>
                <a:cs typeface="Times New Roman" panose="02020603050405020304" pitchFamily="18" charset="0"/>
              </a:rPr>
              <a:t>In, or shortly after labour</a:t>
            </a:r>
            <a:endParaRPr kumimoji="0" lang="en-GB" sz="1200" b="1" i="0" u="none" strike="noStrike" kern="1200" cap="none" spc="0" normalizeH="0" baseline="0" noProof="0" dirty="0">
              <a:ln>
                <a:noFill/>
              </a:ln>
              <a:solidFill>
                <a:srgbClr val="1440CE"/>
              </a:solidFill>
              <a:effectLst/>
              <a:uLnTx/>
              <a:uFillTx/>
              <a:latin typeface="Century Gothic"/>
              <a:ea typeface="+mn-ea"/>
              <a:cs typeface="+mn-cs"/>
            </a:endParaRPr>
          </a:p>
        </p:txBody>
      </p:sp>
      <p:sp>
        <p:nvSpPr>
          <p:cNvPr id="13" name="TextBox 12">
            <a:extLst>
              <a:ext uri="{FF2B5EF4-FFF2-40B4-BE49-F238E27FC236}">
                <a16:creationId xmlns="" xmlns:a16="http://schemas.microsoft.com/office/drawing/2014/main" id="{552FD48E-0F70-49B4-BAE8-42827A0B9191}"/>
              </a:ext>
            </a:extLst>
          </p:cNvPr>
          <p:cNvSpPr txBox="1"/>
          <p:nvPr/>
        </p:nvSpPr>
        <p:spPr>
          <a:xfrm>
            <a:off x="55406" y="4952201"/>
            <a:ext cx="1231063" cy="276999"/>
          </a:xfrm>
          <a:prstGeom prst="rect">
            <a:avLst/>
          </a:prstGeom>
          <a:noFill/>
          <a:ln>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1440CE"/>
                </a:solidFill>
                <a:effectLst/>
                <a:uLnTx/>
                <a:uFillTx/>
                <a:latin typeface="Century Gothic"/>
                <a:ea typeface="+mn-ea"/>
                <a:cs typeface="+mn-cs"/>
              </a:rPr>
              <a:t>Postnatal</a:t>
            </a:r>
          </a:p>
        </p:txBody>
      </p:sp>
      <p:sp>
        <p:nvSpPr>
          <p:cNvPr id="15" name="Left Brace 14">
            <a:extLst>
              <a:ext uri="{FF2B5EF4-FFF2-40B4-BE49-F238E27FC236}">
                <a16:creationId xmlns="" xmlns:a16="http://schemas.microsoft.com/office/drawing/2014/main" id="{2D08AEA8-B7F9-4F73-AA7D-28D9149626E4}"/>
              </a:ext>
            </a:extLst>
          </p:cNvPr>
          <p:cNvSpPr/>
          <p:nvPr/>
        </p:nvSpPr>
        <p:spPr>
          <a:xfrm>
            <a:off x="982478" y="4179565"/>
            <a:ext cx="303991" cy="1803706"/>
          </a:xfrm>
          <a:prstGeom prst="leftBrace">
            <a:avLst>
              <a:gd name="adj1" fmla="val 8333"/>
              <a:gd name="adj2" fmla="val 48372"/>
            </a:avLst>
          </a:prstGeom>
          <a:ln>
            <a:solidFill>
              <a:srgbClr val="1440CE"/>
            </a:solidFill>
          </a:ln>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dirty="0">
              <a:ln>
                <a:noFill/>
              </a:ln>
              <a:solidFill>
                <a:srgbClr val="1440CE"/>
              </a:solidFill>
              <a:effectLst/>
              <a:uLnTx/>
              <a:uFillTx/>
              <a:latin typeface="Century Gothic"/>
              <a:ea typeface="+mn-ea"/>
              <a:cs typeface="+mn-cs"/>
            </a:endParaRPr>
          </a:p>
        </p:txBody>
      </p:sp>
      <p:sp>
        <p:nvSpPr>
          <p:cNvPr id="16" name="TextBox 15">
            <a:extLst>
              <a:ext uri="{FF2B5EF4-FFF2-40B4-BE49-F238E27FC236}">
                <a16:creationId xmlns="" xmlns:a16="http://schemas.microsoft.com/office/drawing/2014/main" id="{69D4421F-7A6C-42F1-80B2-0335EE24DE2F}"/>
              </a:ext>
            </a:extLst>
          </p:cNvPr>
          <p:cNvSpPr txBox="1"/>
          <p:nvPr/>
        </p:nvSpPr>
        <p:spPr>
          <a:xfrm>
            <a:off x="66375" y="5999475"/>
            <a:ext cx="1231063" cy="276999"/>
          </a:xfrm>
          <a:prstGeom prst="rect">
            <a:avLst/>
          </a:prstGeom>
          <a:noFill/>
          <a:ln>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1440CE"/>
                </a:solidFill>
                <a:effectLst/>
                <a:uLnTx/>
                <a:uFillTx/>
                <a:latin typeface="Century Gothic"/>
                <a:ea typeface="+mn-ea"/>
                <a:cs typeface="+mn-cs"/>
              </a:rPr>
              <a:t>Unclassified</a:t>
            </a:r>
          </a:p>
        </p:txBody>
      </p:sp>
      <p:grpSp>
        <p:nvGrpSpPr>
          <p:cNvPr id="11" name="Group 10"/>
          <p:cNvGrpSpPr/>
          <p:nvPr/>
        </p:nvGrpSpPr>
        <p:grpSpPr>
          <a:xfrm>
            <a:off x="95533" y="1144379"/>
            <a:ext cx="1231063" cy="2356629"/>
            <a:chOff x="95533" y="1144379"/>
            <a:chExt cx="1231063" cy="2356629"/>
          </a:xfrm>
        </p:grpSpPr>
        <p:grpSp>
          <p:nvGrpSpPr>
            <p:cNvPr id="7" name="Group 6">
              <a:extLst>
                <a:ext uri="{FF2B5EF4-FFF2-40B4-BE49-F238E27FC236}">
                  <a16:creationId xmlns="" xmlns:a16="http://schemas.microsoft.com/office/drawing/2014/main" id="{50886DB9-3A0E-4F28-8123-A3514B33AF44}"/>
                </a:ext>
              </a:extLst>
            </p:cNvPr>
            <p:cNvGrpSpPr/>
            <p:nvPr/>
          </p:nvGrpSpPr>
          <p:grpSpPr>
            <a:xfrm>
              <a:off x="95533" y="1628800"/>
              <a:ext cx="1231063" cy="1872208"/>
              <a:chOff x="-68987" y="1628800"/>
              <a:chExt cx="1231063" cy="1872208"/>
            </a:xfrm>
          </p:grpSpPr>
          <p:sp>
            <p:nvSpPr>
              <p:cNvPr id="5" name="TextBox 4">
                <a:extLst>
                  <a:ext uri="{FF2B5EF4-FFF2-40B4-BE49-F238E27FC236}">
                    <a16:creationId xmlns="" xmlns:a16="http://schemas.microsoft.com/office/drawing/2014/main" id="{D09F1821-8AEF-40DB-AD6D-8924DC70F71E}"/>
                  </a:ext>
                </a:extLst>
              </p:cNvPr>
              <p:cNvSpPr txBox="1"/>
              <p:nvPr/>
            </p:nvSpPr>
            <p:spPr>
              <a:xfrm>
                <a:off x="-68987" y="2340640"/>
                <a:ext cx="1231063" cy="646331"/>
              </a:xfrm>
              <a:prstGeom prst="rect">
                <a:avLst/>
              </a:prstGeom>
              <a:noFill/>
              <a:ln>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1440CE"/>
                    </a:solidFill>
                    <a:effectLst/>
                    <a:uLnTx/>
                    <a:uFillTx/>
                    <a:latin typeface="Century Gothic"/>
                    <a:ea typeface="+mn-ea"/>
                    <a:cs typeface="+mn-cs"/>
                  </a:rPr>
                  <a:t>Before the onset of labour</a:t>
                </a:r>
              </a:p>
            </p:txBody>
          </p:sp>
          <p:sp>
            <p:nvSpPr>
              <p:cNvPr id="6" name="Left Brace 5">
                <a:extLst>
                  <a:ext uri="{FF2B5EF4-FFF2-40B4-BE49-F238E27FC236}">
                    <a16:creationId xmlns="" xmlns:a16="http://schemas.microsoft.com/office/drawing/2014/main" id="{3B235790-E892-495F-8BAB-23D471A26C2F}"/>
                  </a:ext>
                </a:extLst>
              </p:cNvPr>
              <p:cNvSpPr/>
              <p:nvPr/>
            </p:nvSpPr>
            <p:spPr>
              <a:xfrm>
                <a:off x="827584" y="1628800"/>
                <a:ext cx="303991" cy="1872208"/>
              </a:xfrm>
              <a:prstGeom prst="leftBrace">
                <a:avLst>
                  <a:gd name="adj1" fmla="val 8333"/>
                  <a:gd name="adj2" fmla="val 48372"/>
                </a:avLst>
              </a:prstGeom>
              <a:ln>
                <a:solidFill>
                  <a:srgbClr val="1440CE"/>
                </a:solidFill>
              </a:ln>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dirty="0">
                  <a:ln>
                    <a:noFill/>
                  </a:ln>
                  <a:solidFill>
                    <a:srgbClr val="1440CE"/>
                  </a:solidFill>
                  <a:effectLst/>
                  <a:uLnTx/>
                  <a:uFillTx/>
                  <a:latin typeface="Century Gothic"/>
                  <a:ea typeface="+mn-ea"/>
                  <a:cs typeface="+mn-cs"/>
                </a:endParaRPr>
              </a:p>
            </p:txBody>
          </p:sp>
        </p:grpSp>
        <p:sp>
          <p:nvSpPr>
            <p:cNvPr id="4" name="TextBox 3"/>
            <p:cNvSpPr txBox="1"/>
            <p:nvPr/>
          </p:nvSpPr>
          <p:spPr>
            <a:xfrm>
              <a:off x="115616" y="1144379"/>
              <a:ext cx="916898" cy="461665"/>
            </a:xfrm>
            <a:prstGeom prst="rect">
              <a:avLst/>
            </a:prstGeom>
            <a:noFill/>
            <a:ln w="12700">
              <a:solidFill>
                <a:srgbClr val="1440CE"/>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1440CE"/>
                  </a:solidFill>
                  <a:effectLst/>
                  <a:uLnTx/>
                  <a:uFillTx/>
                  <a:latin typeface="Arial" panose="020B0604020202020204" pitchFamily="34" charset="0"/>
                  <a:ea typeface="+mn-ea"/>
                  <a:cs typeface="Arial" panose="020B0604020202020204" pitchFamily="34" charset="0"/>
                </a:rPr>
                <a:t>Timing of damage</a:t>
              </a:r>
            </a:p>
          </p:txBody>
        </p:sp>
      </p:grpSp>
    </p:spTree>
    <p:extLst>
      <p:ext uri="{BB962C8B-B14F-4D97-AF65-F5344CB8AC3E}">
        <p14:creationId xmlns:p14="http://schemas.microsoft.com/office/powerpoint/2010/main" val="11838355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P spid="15" grpId="0" animBg="1"/>
      <p:bldP spid="1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95536" y="44624"/>
            <a:ext cx="7772337" cy="576064"/>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a:ln>
                  <a:noFill/>
                </a:ln>
                <a:solidFill>
                  <a:srgbClr val="1E0F49"/>
                </a:solidFill>
                <a:effectLst/>
                <a:uLnTx/>
                <a:uFillTx/>
                <a:latin typeface="Century Gothic"/>
                <a:ea typeface="+mj-ea"/>
                <a:cs typeface="+mj-cs"/>
              </a:rPr>
              <a:t>Main causes of infant death</a:t>
            </a:r>
            <a:endParaRPr kumimoji="0" lang="en-GB" sz="2400" b="0" i="0" u="none" strike="noStrike" kern="1200" cap="none" spc="0" normalizeH="0" baseline="0" noProof="0" dirty="0">
              <a:ln>
                <a:noFill/>
              </a:ln>
              <a:solidFill>
                <a:srgbClr val="1E0F49"/>
              </a:solidFill>
              <a:effectLst/>
              <a:uLnTx/>
              <a:uFillTx/>
              <a:latin typeface="Century Gothic"/>
              <a:ea typeface="+mj-ea"/>
              <a:cs typeface="+mj-cs"/>
            </a:endParaRPr>
          </a:p>
        </p:txBody>
      </p:sp>
      <p:sp>
        <p:nvSpPr>
          <p:cNvPr id="6" name="Rectangle 1"/>
          <p:cNvSpPr>
            <a:spLocks noChangeArrowheads="1"/>
          </p:cNvSpPr>
          <p:nvPr/>
        </p:nvSpPr>
        <p:spPr bwMode="auto">
          <a:xfrm>
            <a:off x="381766" y="1774489"/>
            <a:ext cx="9533834" cy="5198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1E0F49"/>
              </a:solidFill>
              <a:effectLst/>
              <a:uLnTx/>
              <a:uFillTx/>
              <a:latin typeface="Century Gothic"/>
              <a:ea typeface="+mn-ea"/>
              <a:cs typeface="+mn-cs"/>
            </a:endParaRPr>
          </a:p>
        </p:txBody>
      </p:sp>
      <p:graphicFrame>
        <p:nvGraphicFramePr>
          <p:cNvPr id="8" name="Table 7"/>
          <p:cNvGraphicFramePr>
            <a:graphicFrameLocks noGrp="1"/>
          </p:cNvGraphicFramePr>
          <p:nvPr>
            <p:extLst>
              <p:ext uri="{D42A27DB-BD31-4B8C-83A1-F6EECF244321}">
                <p14:modId xmlns:p14="http://schemas.microsoft.com/office/powerpoint/2010/main" val="4093007608"/>
              </p:ext>
            </p:extLst>
          </p:nvPr>
        </p:nvGraphicFramePr>
        <p:xfrm>
          <a:off x="1613816" y="1078414"/>
          <a:ext cx="4186809" cy="5233287"/>
        </p:xfrm>
        <a:graphic>
          <a:graphicData uri="http://schemas.openxmlformats.org/drawingml/2006/table">
            <a:tbl>
              <a:tblPr firstRow="1" firstCol="1" bandRow="1"/>
              <a:tblGrid>
                <a:gridCol w="2569855">
                  <a:extLst>
                    <a:ext uri="{9D8B030D-6E8A-4147-A177-3AD203B41FA5}">
                      <a16:colId xmlns="" xmlns:a16="http://schemas.microsoft.com/office/drawing/2014/main" val="20000"/>
                    </a:ext>
                  </a:extLst>
                </a:gridCol>
                <a:gridCol w="606358">
                  <a:extLst>
                    <a:ext uri="{9D8B030D-6E8A-4147-A177-3AD203B41FA5}">
                      <a16:colId xmlns="" xmlns:a16="http://schemas.microsoft.com/office/drawing/2014/main" val="20001"/>
                    </a:ext>
                  </a:extLst>
                </a:gridCol>
                <a:gridCol w="1010596">
                  <a:extLst>
                    <a:ext uri="{9D8B030D-6E8A-4147-A177-3AD203B41FA5}">
                      <a16:colId xmlns="" xmlns:a16="http://schemas.microsoft.com/office/drawing/2014/main" val="20002"/>
                    </a:ext>
                  </a:extLst>
                </a:gridCol>
              </a:tblGrid>
              <a:tr h="189734">
                <a:tc>
                  <a:txBody>
                    <a:bodyPr/>
                    <a:lstStyle/>
                    <a:p>
                      <a:pPr algn="ctr">
                        <a:lnSpc>
                          <a:spcPct val="107000"/>
                        </a:lnSpc>
                        <a:spcBef>
                          <a:spcPts val="300"/>
                        </a:spcBef>
                        <a:spcAft>
                          <a:spcPts val="0"/>
                        </a:spcAft>
                      </a:pPr>
                      <a:r>
                        <a:rPr lang="en-GB" sz="1100" b="1" dirty="0">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Neonatal deaths</a:t>
                      </a:r>
                      <a:endParaRPr lang="en-GB" sz="1100" dirty="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b="1">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GB" sz="110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b="1" dirty="0">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n=1,809</a:t>
                      </a:r>
                      <a:endParaRPr lang="en-GB" sz="1100" dirty="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2472">
                <a:tc>
                  <a:txBody>
                    <a:bodyPr/>
                    <a:lstStyle/>
                    <a:p>
                      <a:pPr>
                        <a:lnSpc>
                          <a:spcPct val="107000"/>
                        </a:lnSpc>
                        <a:spcAft>
                          <a:spcPts val="0"/>
                        </a:spcAft>
                      </a:pPr>
                      <a:r>
                        <a:rPr lang="en-GB" sz="1100" dirty="0">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Immaturity related conditions</a:t>
                      </a:r>
                      <a:endParaRPr lang="en-GB" sz="1100" dirty="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n-GB" sz="1100" dirty="0">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49.31</a:t>
                      </a:r>
                      <a:endParaRPr lang="en-GB" sz="1100" dirty="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n-GB" sz="1100" dirty="0">
                          <a:solidFill>
                            <a:srgbClr val="1E0F49"/>
                          </a:solidFill>
                          <a:effectLst/>
                          <a:latin typeface="Arial" panose="020B0604020202020204" pitchFamily="34" charset="0"/>
                          <a:ea typeface="Calibri" panose="020F0502020204030204" pitchFamily="34" charset="0"/>
                          <a:cs typeface="Times New Roman" panose="02020603050405020304" pitchFamily="18" charset="0"/>
                        </a:rPr>
                        <a:t>892</a:t>
                      </a:r>
                      <a:endParaRPr lang="en-GB" sz="1100" dirty="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1"/>
                  </a:ext>
                </a:extLst>
              </a:tr>
              <a:tr h="172472">
                <a:tc>
                  <a:txBody>
                    <a:bodyPr/>
                    <a:lstStyle/>
                    <a:p>
                      <a:pPr>
                        <a:lnSpc>
                          <a:spcPct val="107000"/>
                        </a:lnSpc>
                        <a:spcAft>
                          <a:spcPts val="0"/>
                        </a:spcAft>
                      </a:pPr>
                      <a:r>
                        <a:rPr lang="en-GB" sz="1100" dirty="0">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Congenital anomalies</a:t>
                      </a:r>
                      <a:endParaRPr lang="en-GB" sz="1100" dirty="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a:lnSpc>
                          <a:spcPct val="107000"/>
                        </a:lnSpc>
                        <a:spcAft>
                          <a:spcPts val="0"/>
                        </a:spcAft>
                      </a:pPr>
                      <a:r>
                        <a:rPr lang="en-GB" sz="1100">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30.9</a:t>
                      </a:r>
                      <a:endParaRPr lang="en-GB" sz="110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a:noFill/>
                    </a:lnL>
                    <a:lnR>
                      <a:noFill/>
                    </a:lnR>
                    <a:lnT>
                      <a:noFill/>
                    </a:lnT>
                    <a:lnB>
                      <a:noFill/>
                    </a:lnB>
                  </a:tcPr>
                </a:tc>
                <a:tc>
                  <a:txBody>
                    <a:bodyPr/>
                    <a:lstStyle/>
                    <a:p>
                      <a:pPr algn="ctr">
                        <a:lnSpc>
                          <a:spcPct val="107000"/>
                        </a:lnSpc>
                        <a:spcAft>
                          <a:spcPts val="0"/>
                        </a:spcAft>
                      </a:pPr>
                      <a:r>
                        <a:rPr lang="en-GB" sz="1100" dirty="0">
                          <a:solidFill>
                            <a:srgbClr val="1E0F49"/>
                          </a:solidFill>
                          <a:effectLst/>
                          <a:latin typeface="Arial" panose="020B0604020202020204" pitchFamily="34" charset="0"/>
                          <a:ea typeface="Calibri" panose="020F0502020204030204" pitchFamily="34" charset="0"/>
                          <a:cs typeface="Times New Roman" panose="02020603050405020304" pitchFamily="18" charset="0"/>
                        </a:rPr>
                        <a:t>559</a:t>
                      </a:r>
                      <a:endParaRPr lang="en-GB" sz="1100" dirty="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 xmlns:a16="http://schemas.microsoft.com/office/drawing/2014/main" val="10002"/>
                  </a:ext>
                </a:extLst>
              </a:tr>
              <a:tr h="172472">
                <a:tc>
                  <a:txBody>
                    <a:bodyPr/>
                    <a:lstStyle/>
                    <a:p>
                      <a:pPr>
                        <a:lnSpc>
                          <a:spcPct val="107000"/>
                        </a:lnSpc>
                        <a:spcAft>
                          <a:spcPts val="0"/>
                        </a:spcAft>
                      </a:pPr>
                      <a:r>
                        <a:rPr lang="en-GB" sz="1100" dirty="0">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Antepartum infections</a:t>
                      </a:r>
                      <a:endParaRPr lang="en-GB" sz="1100" dirty="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a:lnSpc>
                          <a:spcPct val="107000"/>
                        </a:lnSpc>
                        <a:spcAft>
                          <a:spcPts val="0"/>
                        </a:spcAft>
                      </a:pPr>
                      <a:r>
                        <a:rPr lang="en-GB" sz="1100">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7.85</a:t>
                      </a:r>
                      <a:endParaRPr lang="en-GB" sz="110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a:noFill/>
                    </a:lnL>
                    <a:lnR>
                      <a:noFill/>
                    </a:lnR>
                    <a:lnT>
                      <a:noFill/>
                    </a:lnT>
                    <a:lnB>
                      <a:noFill/>
                    </a:lnB>
                  </a:tcPr>
                </a:tc>
                <a:tc>
                  <a:txBody>
                    <a:bodyPr/>
                    <a:lstStyle/>
                    <a:p>
                      <a:pPr algn="ctr">
                        <a:lnSpc>
                          <a:spcPct val="107000"/>
                        </a:lnSpc>
                        <a:spcAft>
                          <a:spcPts val="0"/>
                        </a:spcAft>
                      </a:pPr>
                      <a:r>
                        <a:rPr lang="en-GB" sz="1100">
                          <a:solidFill>
                            <a:srgbClr val="1E0F49"/>
                          </a:solidFill>
                          <a:effectLst/>
                          <a:latin typeface="Arial" panose="020B0604020202020204" pitchFamily="34" charset="0"/>
                          <a:ea typeface="Calibri" panose="020F0502020204030204" pitchFamily="34" charset="0"/>
                          <a:cs typeface="Times New Roman" panose="02020603050405020304" pitchFamily="18" charset="0"/>
                        </a:rPr>
                        <a:t>142</a:t>
                      </a:r>
                      <a:endParaRPr lang="en-GB" sz="110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 xmlns:a16="http://schemas.microsoft.com/office/drawing/2014/main" val="10003"/>
                  </a:ext>
                </a:extLst>
              </a:tr>
              <a:tr h="172472">
                <a:tc>
                  <a:txBody>
                    <a:bodyPr/>
                    <a:lstStyle/>
                    <a:p>
                      <a:pPr>
                        <a:lnSpc>
                          <a:spcPct val="107000"/>
                        </a:lnSpc>
                        <a:spcAft>
                          <a:spcPts val="0"/>
                        </a:spcAft>
                      </a:pPr>
                      <a:r>
                        <a:rPr lang="en-GB" sz="1100" dirty="0">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Asphyxia, anoxia or trauma (intrapartum)</a:t>
                      </a:r>
                      <a:endParaRPr lang="en-GB" sz="1100" dirty="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a:lnSpc>
                          <a:spcPct val="107000"/>
                        </a:lnSpc>
                        <a:spcAft>
                          <a:spcPts val="0"/>
                        </a:spcAft>
                      </a:pPr>
                      <a:r>
                        <a:rPr lang="en-GB" sz="1100">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7.41</a:t>
                      </a:r>
                      <a:endParaRPr lang="en-GB" sz="110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a:noFill/>
                    </a:lnL>
                    <a:lnR>
                      <a:noFill/>
                    </a:lnR>
                    <a:lnT>
                      <a:noFill/>
                    </a:lnT>
                    <a:lnB>
                      <a:noFill/>
                    </a:lnB>
                  </a:tcPr>
                </a:tc>
                <a:tc>
                  <a:txBody>
                    <a:bodyPr/>
                    <a:lstStyle/>
                    <a:p>
                      <a:pPr algn="ctr">
                        <a:lnSpc>
                          <a:spcPct val="107000"/>
                        </a:lnSpc>
                        <a:spcAft>
                          <a:spcPts val="0"/>
                        </a:spcAft>
                      </a:pPr>
                      <a:r>
                        <a:rPr lang="en-GB" sz="1100">
                          <a:solidFill>
                            <a:srgbClr val="1E0F49"/>
                          </a:solidFill>
                          <a:effectLst/>
                          <a:latin typeface="Arial" panose="020B0604020202020204" pitchFamily="34" charset="0"/>
                          <a:ea typeface="Calibri" panose="020F0502020204030204" pitchFamily="34" charset="0"/>
                          <a:cs typeface="Times New Roman" panose="02020603050405020304" pitchFamily="18" charset="0"/>
                        </a:rPr>
                        <a:t>134</a:t>
                      </a:r>
                      <a:endParaRPr lang="en-GB" sz="110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 xmlns:a16="http://schemas.microsoft.com/office/drawing/2014/main" val="10004"/>
                  </a:ext>
                </a:extLst>
              </a:tr>
              <a:tr h="172472">
                <a:tc>
                  <a:txBody>
                    <a:bodyPr/>
                    <a:lstStyle/>
                    <a:p>
                      <a:pPr>
                        <a:lnSpc>
                          <a:spcPct val="107000"/>
                        </a:lnSpc>
                        <a:spcAft>
                          <a:spcPts val="0"/>
                        </a:spcAft>
                      </a:pPr>
                      <a:r>
                        <a:rPr lang="en-GB" sz="1100" dirty="0">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Sudden infant deaths</a:t>
                      </a:r>
                      <a:endParaRPr lang="en-GB" sz="1100" dirty="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a:lnSpc>
                          <a:spcPct val="107000"/>
                        </a:lnSpc>
                        <a:spcAft>
                          <a:spcPts val="0"/>
                        </a:spcAft>
                      </a:pPr>
                      <a:r>
                        <a:rPr lang="en-GB" sz="1100">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1.66</a:t>
                      </a:r>
                      <a:endParaRPr lang="en-GB" sz="110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a:noFill/>
                    </a:lnL>
                    <a:lnR>
                      <a:noFill/>
                    </a:lnR>
                    <a:lnT>
                      <a:noFill/>
                    </a:lnT>
                    <a:lnB>
                      <a:noFill/>
                    </a:lnB>
                  </a:tcPr>
                </a:tc>
                <a:tc>
                  <a:txBody>
                    <a:bodyPr/>
                    <a:lstStyle/>
                    <a:p>
                      <a:pPr algn="ctr">
                        <a:lnSpc>
                          <a:spcPct val="107000"/>
                        </a:lnSpc>
                        <a:spcAft>
                          <a:spcPts val="0"/>
                        </a:spcAft>
                      </a:pPr>
                      <a:r>
                        <a:rPr lang="en-GB" sz="1100">
                          <a:solidFill>
                            <a:srgbClr val="1E0F49"/>
                          </a:solidFill>
                          <a:effectLst/>
                          <a:latin typeface="Arial" panose="020B0604020202020204" pitchFamily="34" charset="0"/>
                          <a:ea typeface="Calibri" panose="020F0502020204030204" pitchFamily="34" charset="0"/>
                          <a:cs typeface="Times New Roman" panose="02020603050405020304" pitchFamily="18" charset="0"/>
                        </a:rPr>
                        <a:t>30</a:t>
                      </a:r>
                      <a:endParaRPr lang="en-GB" sz="110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 xmlns:a16="http://schemas.microsoft.com/office/drawing/2014/main" val="10005"/>
                  </a:ext>
                </a:extLst>
              </a:tr>
              <a:tr h="172472">
                <a:tc>
                  <a:txBody>
                    <a:bodyPr/>
                    <a:lstStyle/>
                    <a:p>
                      <a:pPr>
                        <a:lnSpc>
                          <a:spcPct val="107000"/>
                        </a:lnSpc>
                        <a:spcAft>
                          <a:spcPts val="0"/>
                        </a:spcAft>
                      </a:pPr>
                      <a:r>
                        <a:rPr lang="en-GB" sz="1100" dirty="0">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Other specific conditions</a:t>
                      </a:r>
                      <a:endParaRPr lang="en-GB" sz="1100" dirty="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a:lnSpc>
                          <a:spcPct val="107000"/>
                        </a:lnSpc>
                        <a:spcAft>
                          <a:spcPts val="0"/>
                        </a:spcAft>
                      </a:pPr>
                      <a:r>
                        <a:rPr lang="en-GB" sz="1100">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1.11</a:t>
                      </a:r>
                      <a:endParaRPr lang="en-GB" sz="110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a:noFill/>
                    </a:lnL>
                    <a:lnR>
                      <a:noFill/>
                    </a:lnR>
                    <a:lnT>
                      <a:noFill/>
                    </a:lnT>
                    <a:lnB>
                      <a:noFill/>
                    </a:lnB>
                  </a:tcPr>
                </a:tc>
                <a:tc>
                  <a:txBody>
                    <a:bodyPr/>
                    <a:lstStyle/>
                    <a:p>
                      <a:pPr algn="ctr">
                        <a:lnSpc>
                          <a:spcPct val="107000"/>
                        </a:lnSpc>
                        <a:spcAft>
                          <a:spcPts val="0"/>
                        </a:spcAft>
                      </a:pPr>
                      <a:r>
                        <a:rPr lang="en-GB" sz="1100">
                          <a:solidFill>
                            <a:srgbClr val="1E0F49"/>
                          </a:solidFill>
                          <a:effectLst/>
                          <a:latin typeface="Arial" panose="020B0604020202020204" pitchFamily="34" charset="0"/>
                          <a:ea typeface="Calibri" panose="020F0502020204030204" pitchFamily="34" charset="0"/>
                          <a:cs typeface="Times New Roman" panose="02020603050405020304" pitchFamily="18" charset="0"/>
                        </a:rPr>
                        <a:t>20</a:t>
                      </a:r>
                      <a:endParaRPr lang="en-GB" sz="110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 xmlns:a16="http://schemas.microsoft.com/office/drawing/2014/main" val="10006"/>
                  </a:ext>
                </a:extLst>
              </a:tr>
              <a:tr h="172472">
                <a:tc>
                  <a:txBody>
                    <a:bodyPr/>
                    <a:lstStyle/>
                    <a:p>
                      <a:pPr>
                        <a:lnSpc>
                          <a:spcPct val="107000"/>
                        </a:lnSpc>
                        <a:spcAft>
                          <a:spcPts val="0"/>
                        </a:spcAft>
                      </a:pPr>
                      <a:r>
                        <a:rPr lang="en-GB" sz="1100" dirty="0">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Infections</a:t>
                      </a:r>
                      <a:endParaRPr lang="en-GB" sz="1100" dirty="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a:lnSpc>
                          <a:spcPct val="107000"/>
                        </a:lnSpc>
                        <a:spcAft>
                          <a:spcPts val="0"/>
                        </a:spcAft>
                      </a:pPr>
                      <a:r>
                        <a:rPr lang="en-GB" sz="1100">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1.05</a:t>
                      </a:r>
                      <a:endParaRPr lang="en-GB" sz="110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a:noFill/>
                    </a:lnL>
                    <a:lnR>
                      <a:noFill/>
                    </a:lnR>
                    <a:lnT>
                      <a:noFill/>
                    </a:lnT>
                    <a:lnB>
                      <a:noFill/>
                    </a:lnB>
                  </a:tcPr>
                </a:tc>
                <a:tc>
                  <a:txBody>
                    <a:bodyPr/>
                    <a:lstStyle/>
                    <a:p>
                      <a:pPr algn="ctr">
                        <a:lnSpc>
                          <a:spcPct val="107000"/>
                        </a:lnSpc>
                        <a:spcAft>
                          <a:spcPts val="0"/>
                        </a:spcAft>
                      </a:pPr>
                      <a:r>
                        <a:rPr lang="en-GB" sz="1100">
                          <a:solidFill>
                            <a:srgbClr val="1E0F49"/>
                          </a:solidFill>
                          <a:effectLst/>
                          <a:latin typeface="Arial" panose="020B0604020202020204" pitchFamily="34" charset="0"/>
                          <a:ea typeface="Calibri" panose="020F0502020204030204" pitchFamily="34" charset="0"/>
                          <a:cs typeface="Times New Roman" panose="02020603050405020304" pitchFamily="18" charset="0"/>
                        </a:rPr>
                        <a:t>19</a:t>
                      </a:r>
                      <a:endParaRPr lang="en-GB" sz="110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 xmlns:a16="http://schemas.microsoft.com/office/drawing/2014/main" val="10007"/>
                  </a:ext>
                </a:extLst>
              </a:tr>
              <a:tr h="172472">
                <a:tc>
                  <a:txBody>
                    <a:bodyPr/>
                    <a:lstStyle/>
                    <a:p>
                      <a:pPr>
                        <a:lnSpc>
                          <a:spcPct val="107000"/>
                        </a:lnSpc>
                        <a:spcAft>
                          <a:spcPts val="0"/>
                        </a:spcAft>
                      </a:pPr>
                      <a:r>
                        <a:rPr lang="en-GB" sz="1100" dirty="0">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Other conditions, </a:t>
                      </a:r>
                      <a:r>
                        <a:rPr lang="en-GB" sz="1100" dirty="0" err="1">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incl</a:t>
                      </a:r>
                      <a:r>
                        <a:rPr lang="en-GB" sz="1100" dirty="0">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 external</a:t>
                      </a:r>
                      <a:endParaRPr lang="en-GB" sz="1100" dirty="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w="12700" cap="flat" cmpd="sng" algn="ctr">
                      <a:solidFill>
                        <a:schemeClr val="tx1"/>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0.72</a:t>
                      </a:r>
                      <a:endParaRPr lang="en-GB" sz="110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b="1">
                          <a:solidFill>
                            <a:srgbClr val="1E0F49"/>
                          </a:solidFill>
                          <a:effectLst/>
                          <a:latin typeface="Arial" panose="020B0604020202020204" pitchFamily="34" charset="0"/>
                          <a:ea typeface="Calibri" panose="020F0502020204030204" pitchFamily="34" charset="0"/>
                          <a:cs typeface="Times New Roman" panose="02020603050405020304" pitchFamily="18" charset="0"/>
                        </a:rPr>
                        <a:t>13</a:t>
                      </a:r>
                      <a:endParaRPr lang="en-GB" sz="110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a:noFill/>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r h="189734">
                <a:tc>
                  <a:txBody>
                    <a:bodyPr/>
                    <a:lstStyle/>
                    <a:p>
                      <a:pPr algn="ctr">
                        <a:lnSpc>
                          <a:spcPct val="107000"/>
                        </a:lnSpc>
                        <a:spcBef>
                          <a:spcPts val="300"/>
                        </a:spcBef>
                        <a:spcAft>
                          <a:spcPts val="0"/>
                        </a:spcAft>
                      </a:pPr>
                      <a:r>
                        <a:rPr lang="en-GB" sz="1100" b="1" dirty="0" err="1">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Postneonatal</a:t>
                      </a:r>
                      <a:r>
                        <a:rPr lang="en-GB" sz="1100" b="1" dirty="0">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 deaths</a:t>
                      </a:r>
                      <a:endParaRPr lang="en-GB" sz="1100" dirty="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b="1">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GB" sz="110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b="1">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n=722</a:t>
                      </a:r>
                      <a:endParaRPr lang="en-GB" sz="110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r h="172472">
                <a:tc>
                  <a:txBody>
                    <a:bodyPr/>
                    <a:lstStyle/>
                    <a:p>
                      <a:pPr>
                        <a:lnSpc>
                          <a:spcPct val="107000"/>
                        </a:lnSpc>
                        <a:spcAft>
                          <a:spcPts val="0"/>
                        </a:spcAft>
                      </a:pPr>
                      <a:r>
                        <a:rPr lang="en-GB" sz="1100" dirty="0">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Congenital anomalies   </a:t>
                      </a:r>
                      <a:endParaRPr lang="en-GB" sz="1100" dirty="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n-GB" sz="1100">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41.41</a:t>
                      </a:r>
                      <a:endParaRPr lang="en-GB" sz="110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n-GB" sz="1100" dirty="0">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299</a:t>
                      </a:r>
                      <a:endParaRPr lang="en-GB" sz="1100" dirty="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10"/>
                  </a:ext>
                </a:extLst>
              </a:tr>
              <a:tr h="172472">
                <a:tc>
                  <a:txBody>
                    <a:bodyPr/>
                    <a:lstStyle/>
                    <a:p>
                      <a:pPr>
                        <a:lnSpc>
                          <a:spcPct val="107000"/>
                        </a:lnSpc>
                        <a:spcAft>
                          <a:spcPts val="0"/>
                        </a:spcAft>
                      </a:pPr>
                      <a:r>
                        <a:rPr lang="en-GB" sz="1100" dirty="0">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Immaturity related conditions</a:t>
                      </a:r>
                      <a:endParaRPr lang="en-GB" sz="1100" dirty="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a:lnSpc>
                          <a:spcPct val="107000"/>
                        </a:lnSpc>
                        <a:spcAft>
                          <a:spcPts val="0"/>
                        </a:spcAft>
                      </a:pPr>
                      <a:r>
                        <a:rPr lang="en-GB" sz="1100" dirty="0">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18.28</a:t>
                      </a:r>
                      <a:endParaRPr lang="en-GB" sz="1100" dirty="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a:noFill/>
                    </a:lnL>
                    <a:lnR>
                      <a:noFill/>
                    </a:lnR>
                    <a:lnT>
                      <a:noFill/>
                    </a:lnT>
                    <a:lnB>
                      <a:noFill/>
                    </a:lnB>
                  </a:tcPr>
                </a:tc>
                <a:tc>
                  <a:txBody>
                    <a:bodyPr/>
                    <a:lstStyle/>
                    <a:p>
                      <a:pPr algn="ctr">
                        <a:lnSpc>
                          <a:spcPct val="107000"/>
                        </a:lnSpc>
                        <a:spcAft>
                          <a:spcPts val="0"/>
                        </a:spcAft>
                      </a:pPr>
                      <a:r>
                        <a:rPr lang="en-GB" sz="1100" dirty="0">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132</a:t>
                      </a:r>
                      <a:endParaRPr lang="en-GB" sz="1100" dirty="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 xmlns:a16="http://schemas.microsoft.com/office/drawing/2014/main" val="10011"/>
                  </a:ext>
                </a:extLst>
              </a:tr>
              <a:tr h="172472">
                <a:tc>
                  <a:txBody>
                    <a:bodyPr/>
                    <a:lstStyle/>
                    <a:p>
                      <a:pPr>
                        <a:lnSpc>
                          <a:spcPct val="107000"/>
                        </a:lnSpc>
                        <a:spcAft>
                          <a:spcPts val="0"/>
                        </a:spcAft>
                      </a:pPr>
                      <a:r>
                        <a:rPr lang="en-GB" sz="1100" dirty="0">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Sudden infant deaths       </a:t>
                      </a:r>
                      <a:endParaRPr lang="en-GB" sz="1100" dirty="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a:lnSpc>
                          <a:spcPct val="107000"/>
                        </a:lnSpc>
                        <a:spcAft>
                          <a:spcPts val="0"/>
                        </a:spcAft>
                      </a:pPr>
                      <a:r>
                        <a:rPr lang="en-GB" sz="1100">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18.28</a:t>
                      </a:r>
                      <a:endParaRPr lang="en-GB" sz="110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a:noFill/>
                    </a:lnL>
                    <a:lnR>
                      <a:noFill/>
                    </a:lnR>
                    <a:lnT>
                      <a:noFill/>
                    </a:lnT>
                    <a:lnB>
                      <a:noFill/>
                    </a:lnB>
                  </a:tcPr>
                </a:tc>
                <a:tc>
                  <a:txBody>
                    <a:bodyPr/>
                    <a:lstStyle/>
                    <a:p>
                      <a:pPr algn="ctr">
                        <a:lnSpc>
                          <a:spcPct val="107000"/>
                        </a:lnSpc>
                        <a:spcAft>
                          <a:spcPts val="0"/>
                        </a:spcAft>
                      </a:pPr>
                      <a:r>
                        <a:rPr lang="en-GB" sz="1100">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132</a:t>
                      </a:r>
                      <a:endParaRPr lang="en-GB" sz="110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 xmlns:a16="http://schemas.microsoft.com/office/drawing/2014/main" val="10012"/>
                  </a:ext>
                </a:extLst>
              </a:tr>
              <a:tr h="172472">
                <a:tc>
                  <a:txBody>
                    <a:bodyPr/>
                    <a:lstStyle/>
                    <a:p>
                      <a:pPr>
                        <a:lnSpc>
                          <a:spcPct val="107000"/>
                        </a:lnSpc>
                        <a:spcAft>
                          <a:spcPts val="0"/>
                        </a:spcAft>
                      </a:pPr>
                      <a:r>
                        <a:rPr lang="en-GB" sz="1100" dirty="0">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Infections                   </a:t>
                      </a:r>
                      <a:endParaRPr lang="en-GB" sz="1100" dirty="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a:lnSpc>
                          <a:spcPct val="107000"/>
                        </a:lnSpc>
                        <a:spcAft>
                          <a:spcPts val="0"/>
                        </a:spcAft>
                      </a:pPr>
                      <a:r>
                        <a:rPr lang="en-GB" sz="1100" dirty="0">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9.14</a:t>
                      </a:r>
                      <a:endParaRPr lang="en-GB" sz="1100" dirty="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a:noFill/>
                    </a:lnL>
                    <a:lnR>
                      <a:noFill/>
                    </a:lnR>
                    <a:lnT>
                      <a:noFill/>
                    </a:lnT>
                    <a:lnB>
                      <a:noFill/>
                    </a:lnB>
                  </a:tcPr>
                </a:tc>
                <a:tc>
                  <a:txBody>
                    <a:bodyPr/>
                    <a:lstStyle/>
                    <a:p>
                      <a:pPr algn="ctr">
                        <a:lnSpc>
                          <a:spcPct val="107000"/>
                        </a:lnSpc>
                        <a:spcAft>
                          <a:spcPts val="0"/>
                        </a:spcAft>
                      </a:pPr>
                      <a:r>
                        <a:rPr lang="en-GB" sz="1100">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66</a:t>
                      </a:r>
                      <a:endParaRPr lang="en-GB" sz="110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 xmlns:a16="http://schemas.microsoft.com/office/drawing/2014/main" val="10013"/>
                  </a:ext>
                </a:extLst>
              </a:tr>
              <a:tr h="172472">
                <a:tc>
                  <a:txBody>
                    <a:bodyPr/>
                    <a:lstStyle/>
                    <a:p>
                      <a:pPr>
                        <a:lnSpc>
                          <a:spcPct val="107000"/>
                        </a:lnSpc>
                        <a:spcAft>
                          <a:spcPts val="0"/>
                        </a:spcAft>
                      </a:pPr>
                      <a:r>
                        <a:rPr lang="en-GB" sz="1100" dirty="0">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External conditions          </a:t>
                      </a:r>
                      <a:endParaRPr lang="en-GB" sz="1100" dirty="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a:lnSpc>
                          <a:spcPct val="107000"/>
                        </a:lnSpc>
                        <a:spcAft>
                          <a:spcPts val="0"/>
                        </a:spcAft>
                      </a:pPr>
                      <a:r>
                        <a:rPr lang="en-GB" sz="1100" dirty="0">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4.57</a:t>
                      </a:r>
                      <a:endParaRPr lang="en-GB" sz="1100" dirty="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a:noFill/>
                    </a:lnL>
                    <a:lnR>
                      <a:noFill/>
                    </a:lnR>
                    <a:lnT>
                      <a:noFill/>
                    </a:lnT>
                    <a:lnB>
                      <a:noFill/>
                    </a:lnB>
                  </a:tcPr>
                </a:tc>
                <a:tc>
                  <a:txBody>
                    <a:bodyPr/>
                    <a:lstStyle/>
                    <a:p>
                      <a:pPr algn="ctr">
                        <a:lnSpc>
                          <a:spcPct val="107000"/>
                        </a:lnSpc>
                        <a:spcAft>
                          <a:spcPts val="0"/>
                        </a:spcAft>
                      </a:pPr>
                      <a:r>
                        <a:rPr lang="en-GB" sz="1100">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33</a:t>
                      </a:r>
                      <a:endParaRPr lang="en-GB" sz="110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 xmlns:a16="http://schemas.microsoft.com/office/drawing/2014/main" val="10014"/>
                  </a:ext>
                </a:extLst>
              </a:tr>
              <a:tr h="172472">
                <a:tc>
                  <a:txBody>
                    <a:bodyPr/>
                    <a:lstStyle/>
                    <a:p>
                      <a:pPr>
                        <a:lnSpc>
                          <a:spcPct val="107000"/>
                        </a:lnSpc>
                        <a:spcAft>
                          <a:spcPts val="0"/>
                        </a:spcAft>
                      </a:pPr>
                      <a:r>
                        <a:rPr lang="en-GB" sz="1100" dirty="0">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Other conditions             </a:t>
                      </a:r>
                      <a:endParaRPr lang="en-GB" sz="1100" dirty="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a:lnSpc>
                          <a:spcPct val="107000"/>
                        </a:lnSpc>
                        <a:spcAft>
                          <a:spcPts val="0"/>
                        </a:spcAft>
                      </a:pPr>
                      <a:r>
                        <a:rPr lang="en-GB" sz="1100" dirty="0">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4.29</a:t>
                      </a:r>
                      <a:endParaRPr lang="en-GB" sz="1100" dirty="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a:noFill/>
                    </a:lnL>
                    <a:lnR>
                      <a:noFill/>
                    </a:lnR>
                    <a:lnT>
                      <a:noFill/>
                    </a:lnT>
                    <a:lnB>
                      <a:noFill/>
                    </a:lnB>
                  </a:tcPr>
                </a:tc>
                <a:tc>
                  <a:txBody>
                    <a:bodyPr/>
                    <a:lstStyle/>
                    <a:p>
                      <a:pPr algn="ctr">
                        <a:lnSpc>
                          <a:spcPct val="107000"/>
                        </a:lnSpc>
                        <a:spcAft>
                          <a:spcPts val="0"/>
                        </a:spcAft>
                      </a:pPr>
                      <a:r>
                        <a:rPr lang="en-GB" sz="1100" dirty="0">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31</a:t>
                      </a:r>
                      <a:endParaRPr lang="en-GB" sz="1100" dirty="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 xmlns:a16="http://schemas.microsoft.com/office/drawing/2014/main" val="10015"/>
                  </a:ext>
                </a:extLst>
              </a:tr>
              <a:tr h="172472">
                <a:tc>
                  <a:txBody>
                    <a:bodyPr/>
                    <a:lstStyle/>
                    <a:p>
                      <a:pPr>
                        <a:lnSpc>
                          <a:spcPct val="107000"/>
                        </a:lnSpc>
                        <a:spcAft>
                          <a:spcPts val="0"/>
                        </a:spcAft>
                      </a:pPr>
                      <a:r>
                        <a:rPr lang="en-GB" sz="1100" dirty="0">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Antepartum infections  </a:t>
                      </a:r>
                      <a:endParaRPr lang="en-GB" sz="1100" dirty="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a:lnSpc>
                          <a:spcPct val="107000"/>
                        </a:lnSpc>
                        <a:spcAft>
                          <a:spcPts val="0"/>
                        </a:spcAft>
                      </a:pPr>
                      <a:r>
                        <a:rPr lang="en-GB" sz="1100" dirty="0">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2.22</a:t>
                      </a:r>
                      <a:endParaRPr lang="en-GB" sz="1100" dirty="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a:noFill/>
                    </a:lnL>
                    <a:lnR>
                      <a:noFill/>
                    </a:lnR>
                    <a:lnT>
                      <a:noFill/>
                    </a:lnT>
                    <a:lnB>
                      <a:noFill/>
                    </a:lnB>
                  </a:tcPr>
                </a:tc>
                <a:tc>
                  <a:txBody>
                    <a:bodyPr/>
                    <a:lstStyle/>
                    <a:p>
                      <a:pPr algn="ctr">
                        <a:lnSpc>
                          <a:spcPct val="107000"/>
                        </a:lnSpc>
                        <a:spcAft>
                          <a:spcPts val="0"/>
                        </a:spcAft>
                      </a:pPr>
                      <a:r>
                        <a:rPr lang="en-GB" sz="1100">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16</a:t>
                      </a:r>
                      <a:endParaRPr lang="en-GB" sz="110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 xmlns:a16="http://schemas.microsoft.com/office/drawing/2014/main" val="10016"/>
                  </a:ext>
                </a:extLst>
              </a:tr>
              <a:tr h="172472">
                <a:tc>
                  <a:txBody>
                    <a:bodyPr/>
                    <a:lstStyle/>
                    <a:p>
                      <a:pPr>
                        <a:lnSpc>
                          <a:spcPct val="107000"/>
                        </a:lnSpc>
                        <a:spcAft>
                          <a:spcPts val="0"/>
                        </a:spcAft>
                      </a:pPr>
                      <a:r>
                        <a:rPr lang="en-GB" sz="1100" dirty="0">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Other specific conditions    </a:t>
                      </a:r>
                      <a:endParaRPr lang="en-GB" sz="1100" dirty="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a:lnSpc>
                          <a:spcPct val="107000"/>
                        </a:lnSpc>
                        <a:spcAft>
                          <a:spcPts val="0"/>
                        </a:spcAft>
                      </a:pPr>
                      <a:r>
                        <a:rPr lang="en-GB" sz="1100" dirty="0">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1.52</a:t>
                      </a:r>
                      <a:endParaRPr lang="en-GB" sz="1100" dirty="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a:noFill/>
                    </a:lnL>
                    <a:lnR>
                      <a:noFill/>
                    </a:lnR>
                    <a:lnT>
                      <a:noFill/>
                    </a:lnT>
                    <a:lnB>
                      <a:noFill/>
                    </a:lnB>
                  </a:tcPr>
                </a:tc>
                <a:tc>
                  <a:txBody>
                    <a:bodyPr/>
                    <a:lstStyle/>
                    <a:p>
                      <a:pPr algn="ctr">
                        <a:lnSpc>
                          <a:spcPct val="107000"/>
                        </a:lnSpc>
                        <a:spcAft>
                          <a:spcPts val="0"/>
                        </a:spcAft>
                      </a:pPr>
                      <a:r>
                        <a:rPr lang="en-GB" sz="1100" dirty="0">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11</a:t>
                      </a:r>
                      <a:endParaRPr lang="en-GB" sz="1100" dirty="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 xmlns:a16="http://schemas.microsoft.com/office/drawing/2014/main" val="10017"/>
                  </a:ext>
                </a:extLst>
              </a:tr>
              <a:tr h="172472">
                <a:tc>
                  <a:txBody>
                    <a:bodyPr/>
                    <a:lstStyle/>
                    <a:p>
                      <a:pPr>
                        <a:lnSpc>
                          <a:spcPct val="107000"/>
                        </a:lnSpc>
                        <a:spcAft>
                          <a:spcPts val="0"/>
                        </a:spcAft>
                      </a:pPr>
                      <a:r>
                        <a:rPr lang="en-GB" sz="1100">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Asphyxia, anoxia or trauma (intrapartum)            </a:t>
                      </a:r>
                      <a:endParaRPr lang="en-GB" sz="110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w="12700" cap="flat" cmpd="sng" algn="ctr">
                      <a:solidFill>
                        <a:schemeClr val="tx1"/>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dirty="0">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0.28</a:t>
                      </a:r>
                      <a:endParaRPr lang="en-GB" sz="1100" dirty="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dirty="0">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en-GB" sz="1100" dirty="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a:noFill/>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8"/>
                  </a:ext>
                </a:extLst>
              </a:tr>
              <a:tr h="189734">
                <a:tc>
                  <a:txBody>
                    <a:bodyPr/>
                    <a:lstStyle/>
                    <a:p>
                      <a:pPr algn="ctr">
                        <a:lnSpc>
                          <a:spcPct val="107000"/>
                        </a:lnSpc>
                        <a:spcBef>
                          <a:spcPts val="300"/>
                        </a:spcBef>
                        <a:spcAft>
                          <a:spcPts val="0"/>
                        </a:spcAft>
                      </a:pPr>
                      <a:r>
                        <a:rPr lang="en-GB" sz="1100" b="1" dirty="0">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Infant deaths</a:t>
                      </a:r>
                      <a:endParaRPr lang="en-GB" sz="1100" dirty="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b="1" dirty="0">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GB" sz="1100" dirty="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b="1" dirty="0">
                          <a:solidFill>
                            <a:srgbClr val="1E0F49"/>
                          </a:solidFill>
                          <a:effectLst/>
                          <a:latin typeface="Arial" panose="020B0604020202020204" pitchFamily="34" charset="0"/>
                          <a:ea typeface="Times New Roman" panose="02020603050405020304" pitchFamily="18" charset="0"/>
                          <a:cs typeface="Times New Roman" panose="02020603050405020304" pitchFamily="18" charset="0"/>
                        </a:rPr>
                        <a:t>n=2531</a:t>
                      </a:r>
                      <a:endParaRPr lang="en-GB" sz="1100" dirty="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9"/>
                  </a:ext>
                </a:extLst>
              </a:tr>
              <a:tr h="172472">
                <a:tc>
                  <a:txBody>
                    <a:bodyPr/>
                    <a:lstStyle/>
                    <a:p>
                      <a:pPr>
                        <a:lnSpc>
                          <a:spcPct val="107000"/>
                        </a:lnSpc>
                        <a:spcAft>
                          <a:spcPts val="0"/>
                        </a:spcAft>
                      </a:pPr>
                      <a:r>
                        <a:rPr lang="en-GB" sz="1100" dirty="0">
                          <a:solidFill>
                            <a:srgbClr val="1E0F49"/>
                          </a:solidFill>
                          <a:effectLst/>
                          <a:latin typeface="Arial" panose="020B0604020202020204" pitchFamily="34" charset="0"/>
                          <a:ea typeface="Calibri" panose="020F0502020204030204" pitchFamily="34" charset="0"/>
                          <a:cs typeface="Times New Roman" panose="02020603050405020304" pitchFamily="18" charset="0"/>
                        </a:rPr>
                        <a:t>Immaturity related conditions</a:t>
                      </a:r>
                      <a:endParaRPr lang="en-GB" sz="1100" dirty="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n-GB" sz="1100">
                          <a:solidFill>
                            <a:srgbClr val="1E0F49"/>
                          </a:solidFill>
                          <a:effectLst/>
                          <a:latin typeface="Arial" panose="020B0604020202020204" pitchFamily="34" charset="0"/>
                          <a:ea typeface="Calibri" panose="020F0502020204030204" pitchFamily="34" charset="0"/>
                          <a:cs typeface="Times New Roman" panose="02020603050405020304" pitchFamily="18" charset="0"/>
                        </a:rPr>
                        <a:t>40.46</a:t>
                      </a:r>
                      <a:endParaRPr lang="en-GB" sz="110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n-GB" sz="1100" dirty="0">
                          <a:solidFill>
                            <a:srgbClr val="1E0F49"/>
                          </a:solidFill>
                          <a:effectLst/>
                          <a:latin typeface="Arial" panose="020B0604020202020204" pitchFamily="34" charset="0"/>
                          <a:ea typeface="Calibri" panose="020F0502020204030204" pitchFamily="34" charset="0"/>
                          <a:cs typeface="Times New Roman" panose="02020603050405020304" pitchFamily="18" charset="0"/>
                        </a:rPr>
                        <a:t>1024</a:t>
                      </a:r>
                      <a:endParaRPr lang="en-GB" sz="1100" dirty="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20"/>
                  </a:ext>
                </a:extLst>
              </a:tr>
              <a:tr h="172472">
                <a:tc>
                  <a:txBody>
                    <a:bodyPr/>
                    <a:lstStyle/>
                    <a:p>
                      <a:pPr>
                        <a:lnSpc>
                          <a:spcPct val="107000"/>
                        </a:lnSpc>
                        <a:spcAft>
                          <a:spcPts val="0"/>
                        </a:spcAft>
                      </a:pPr>
                      <a:r>
                        <a:rPr lang="en-GB" sz="1100" dirty="0">
                          <a:solidFill>
                            <a:srgbClr val="1E0F49"/>
                          </a:solidFill>
                          <a:effectLst/>
                          <a:latin typeface="Arial" panose="020B0604020202020204" pitchFamily="34" charset="0"/>
                          <a:ea typeface="Calibri" panose="020F0502020204030204" pitchFamily="34" charset="0"/>
                          <a:cs typeface="Times New Roman" panose="02020603050405020304" pitchFamily="18" charset="0"/>
                        </a:rPr>
                        <a:t>Congenital anomalies   </a:t>
                      </a:r>
                      <a:endParaRPr lang="en-GB" sz="1100" dirty="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a:lnSpc>
                          <a:spcPct val="107000"/>
                        </a:lnSpc>
                        <a:spcAft>
                          <a:spcPts val="0"/>
                        </a:spcAft>
                      </a:pPr>
                      <a:r>
                        <a:rPr lang="en-GB" sz="1100">
                          <a:solidFill>
                            <a:srgbClr val="1E0F49"/>
                          </a:solidFill>
                          <a:effectLst/>
                          <a:latin typeface="Arial" panose="020B0604020202020204" pitchFamily="34" charset="0"/>
                          <a:ea typeface="Calibri" panose="020F0502020204030204" pitchFamily="34" charset="0"/>
                          <a:cs typeface="Times New Roman" panose="02020603050405020304" pitchFamily="18" charset="0"/>
                        </a:rPr>
                        <a:t>33.90</a:t>
                      </a:r>
                      <a:endParaRPr lang="en-GB" sz="110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a:noFill/>
                    </a:lnL>
                    <a:lnR>
                      <a:noFill/>
                    </a:lnR>
                    <a:lnT>
                      <a:noFill/>
                    </a:lnT>
                    <a:lnB>
                      <a:noFill/>
                    </a:lnB>
                  </a:tcPr>
                </a:tc>
                <a:tc>
                  <a:txBody>
                    <a:bodyPr/>
                    <a:lstStyle/>
                    <a:p>
                      <a:pPr algn="ctr">
                        <a:lnSpc>
                          <a:spcPct val="107000"/>
                        </a:lnSpc>
                        <a:spcAft>
                          <a:spcPts val="0"/>
                        </a:spcAft>
                      </a:pPr>
                      <a:r>
                        <a:rPr lang="en-GB" sz="1100" dirty="0">
                          <a:solidFill>
                            <a:srgbClr val="1E0F49"/>
                          </a:solidFill>
                          <a:effectLst/>
                          <a:latin typeface="Arial" panose="020B0604020202020204" pitchFamily="34" charset="0"/>
                          <a:ea typeface="Calibri" panose="020F0502020204030204" pitchFamily="34" charset="0"/>
                          <a:cs typeface="Times New Roman" panose="02020603050405020304" pitchFamily="18" charset="0"/>
                        </a:rPr>
                        <a:t>858</a:t>
                      </a:r>
                      <a:endParaRPr lang="en-GB" sz="1100" dirty="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 xmlns:a16="http://schemas.microsoft.com/office/drawing/2014/main" val="10021"/>
                  </a:ext>
                </a:extLst>
              </a:tr>
              <a:tr h="172472">
                <a:tc>
                  <a:txBody>
                    <a:bodyPr/>
                    <a:lstStyle/>
                    <a:p>
                      <a:pPr>
                        <a:lnSpc>
                          <a:spcPct val="107000"/>
                        </a:lnSpc>
                        <a:spcAft>
                          <a:spcPts val="0"/>
                        </a:spcAft>
                      </a:pPr>
                      <a:r>
                        <a:rPr lang="en-GB" sz="1100" dirty="0">
                          <a:solidFill>
                            <a:srgbClr val="1E0F49"/>
                          </a:solidFill>
                          <a:effectLst/>
                          <a:latin typeface="Arial" panose="020B0604020202020204" pitchFamily="34" charset="0"/>
                          <a:ea typeface="Calibri" panose="020F0502020204030204" pitchFamily="34" charset="0"/>
                          <a:cs typeface="Times New Roman" panose="02020603050405020304" pitchFamily="18" charset="0"/>
                        </a:rPr>
                        <a:t>Infections, including antepartum  </a:t>
                      </a:r>
                      <a:endParaRPr lang="en-GB" sz="1100" dirty="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a:lnSpc>
                          <a:spcPct val="107000"/>
                        </a:lnSpc>
                        <a:spcAft>
                          <a:spcPts val="0"/>
                        </a:spcAft>
                      </a:pPr>
                      <a:r>
                        <a:rPr lang="en-GB" sz="1100">
                          <a:solidFill>
                            <a:srgbClr val="1E0F49"/>
                          </a:solidFill>
                          <a:effectLst/>
                          <a:latin typeface="Arial" panose="020B0604020202020204" pitchFamily="34" charset="0"/>
                          <a:ea typeface="Calibri" panose="020F0502020204030204" pitchFamily="34" charset="0"/>
                          <a:cs typeface="Times New Roman" panose="02020603050405020304" pitchFamily="18" charset="0"/>
                        </a:rPr>
                        <a:t>9.60</a:t>
                      </a:r>
                      <a:endParaRPr lang="en-GB" sz="110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a:noFill/>
                    </a:lnL>
                    <a:lnR>
                      <a:noFill/>
                    </a:lnR>
                    <a:lnT>
                      <a:noFill/>
                    </a:lnT>
                    <a:lnB>
                      <a:noFill/>
                    </a:lnB>
                  </a:tcPr>
                </a:tc>
                <a:tc>
                  <a:txBody>
                    <a:bodyPr/>
                    <a:lstStyle/>
                    <a:p>
                      <a:pPr algn="ctr">
                        <a:lnSpc>
                          <a:spcPct val="107000"/>
                        </a:lnSpc>
                        <a:spcAft>
                          <a:spcPts val="0"/>
                        </a:spcAft>
                      </a:pPr>
                      <a:r>
                        <a:rPr lang="en-GB" sz="1100" dirty="0">
                          <a:solidFill>
                            <a:srgbClr val="1E0F49"/>
                          </a:solidFill>
                          <a:effectLst/>
                          <a:latin typeface="Arial" panose="020B0604020202020204" pitchFamily="34" charset="0"/>
                          <a:ea typeface="Calibri" panose="020F0502020204030204" pitchFamily="34" charset="0"/>
                          <a:cs typeface="Times New Roman" panose="02020603050405020304" pitchFamily="18" charset="0"/>
                        </a:rPr>
                        <a:t>243</a:t>
                      </a:r>
                      <a:endParaRPr lang="en-GB" sz="1100" dirty="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 xmlns:a16="http://schemas.microsoft.com/office/drawing/2014/main" val="10022"/>
                  </a:ext>
                </a:extLst>
              </a:tr>
              <a:tr h="172472">
                <a:tc>
                  <a:txBody>
                    <a:bodyPr/>
                    <a:lstStyle/>
                    <a:p>
                      <a:pPr>
                        <a:lnSpc>
                          <a:spcPct val="107000"/>
                        </a:lnSpc>
                        <a:spcAft>
                          <a:spcPts val="0"/>
                        </a:spcAft>
                      </a:pPr>
                      <a:r>
                        <a:rPr lang="en-GB" sz="1100">
                          <a:solidFill>
                            <a:srgbClr val="1E0F49"/>
                          </a:solidFill>
                          <a:effectLst/>
                          <a:latin typeface="Arial" panose="020B0604020202020204" pitchFamily="34" charset="0"/>
                          <a:ea typeface="Calibri" panose="020F0502020204030204" pitchFamily="34" charset="0"/>
                          <a:cs typeface="Times New Roman" panose="02020603050405020304" pitchFamily="18" charset="0"/>
                        </a:rPr>
                        <a:t>Sudden infant deaths       </a:t>
                      </a:r>
                      <a:endParaRPr lang="en-GB" sz="110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a:lnSpc>
                          <a:spcPct val="107000"/>
                        </a:lnSpc>
                        <a:spcAft>
                          <a:spcPts val="0"/>
                        </a:spcAft>
                      </a:pPr>
                      <a:r>
                        <a:rPr lang="en-GB" sz="1100">
                          <a:solidFill>
                            <a:srgbClr val="1E0F49"/>
                          </a:solidFill>
                          <a:effectLst/>
                          <a:latin typeface="Arial" panose="020B0604020202020204" pitchFamily="34" charset="0"/>
                          <a:ea typeface="Calibri" panose="020F0502020204030204" pitchFamily="34" charset="0"/>
                          <a:cs typeface="Times New Roman" panose="02020603050405020304" pitchFamily="18" charset="0"/>
                        </a:rPr>
                        <a:t>6.40</a:t>
                      </a:r>
                      <a:endParaRPr lang="en-GB" sz="110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a:noFill/>
                    </a:lnL>
                    <a:lnR>
                      <a:noFill/>
                    </a:lnR>
                    <a:lnT>
                      <a:noFill/>
                    </a:lnT>
                    <a:lnB>
                      <a:noFill/>
                    </a:lnB>
                  </a:tcPr>
                </a:tc>
                <a:tc>
                  <a:txBody>
                    <a:bodyPr/>
                    <a:lstStyle/>
                    <a:p>
                      <a:pPr algn="ctr">
                        <a:lnSpc>
                          <a:spcPct val="107000"/>
                        </a:lnSpc>
                        <a:spcAft>
                          <a:spcPts val="0"/>
                        </a:spcAft>
                      </a:pPr>
                      <a:r>
                        <a:rPr lang="en-GB" sz="1100" dirty="0">
                          <a:solidFill>
                            <a:srgbClr val="1E0F49"/>
                          </a:solidFill>
                          <a:effectLst/>
                          <a:latin typeface="Arial" panose="020B0604020202020204" pitchFamily="34" charset="0"/>
                          <a:ea typeface="Calibri" panose="020F0502020204030204" pitchFamily="34" charset="0"/>
                          <a:cs typeface="Times New Roman" panose="02020603050405020304" pitchFamily="18" charset="0"/>
                        </a:rPr>
                        <a:t>162</a:t>
                      </a:r>
                      <a:endParaRPr lang="en-GB" sz="1100" dirty="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 xmlns:a16="http://schemas.microsoft.com/office/drawing/2014/main" val="10023"/>
                  </a:ext>
                </a:extLst>
              </a:tr>
              <a:tr h="172472">
                <a:tc>
                  <a:txBody>
                    <a:bodyPr/>
                    <a:lstStyle/>
                    <a:p>
                      <a:pPr>
                        <a:lnSpc>
                          <a:spcPct val="107000"/>
                        </a:lnSpc>
                        <a:spcAft>
                          <a:spcPts val="0"/>
                        </a:spcAft>
                      </a:pPr>
                      <a:r>
                        <a:rPr lang="en-GB" sz="1100" dirty="0">
                          <a:solidFill>
                            <a:srgbClr val="1E0F49"/>
                          </a:solidFill>
                          <a:effectLst/>
                          <a:latin typeface="Arial" panose="020B0604020202020204" pitchFamily="34" charset="0"/>
                          <a:ea typeface="Calibri" panose="020F0502020204030204" pitchFamily="34" charset="0"/>
                          <a:cs typeface="Times New Roman" panose="02020603050405020304" pitchFamily="18" charset="0"/>
                        </a:rPr>
                        <a:t>Asphyxia, anoxia or trauma (intrapartum)            </a:t>
                      </a:r>
                      <a:endParaRPr lang="en-GB" sz="1100" dirty="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a:lnSpc>
                          <a:spcPct val="107000"/>
                        </a:lnSpc>
                        <a:spcAft>
                          <a:spcPts val="0"/>
                        </a:spcAft>
                      </a:pPr>
                      <a:r>
                        <a:rPr lang="en-GB" sz="1100">
                          <a:solidFill>
                            <a:srgbClr val="1E0F49"/>
                          </a:solidFill>
                          <a:effectLst/>
                          <a:latin typeface="Arial" panose="020B0604020202020204" pitchFamily="34" charset="0"/>
                          <a:ea typeface="Calibri" panose="020F0502020204030204" pitchFamily="34" charset="0"/>
                          <a:cs typeface="Times New Roman" panose="02020603050405020304" pitchFamily="18" charset="0"/>
                        </a:rPr>
                        <a:t>5.37</a:t>
                      </a:r>
                      <a:endParaRPr lang="en-GB" sz="110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a:noFill/>
                    </a:lnL>
                    <a:lnR>
                      <a:noFill/>
                    </a:lnR>
                    <a:lnT>
                      <a:noFill/>
                    </a:lnT>
                    <a:lnB>
                      <a:noFill/>
                    </a:lnB>
                  </a:tcPr>
                </a:tc>
                <a:tc>
                  <a:txBody>
                    <a:bodyPr/>
                    <a:lstStyle/>
                    <a:p>
                      <a:pPr algn="ctr">
                        <a:lnSpc>
                          <a:spcPct val="107000"/>
                        </a:lnSpc>
                        <a:spcAft>
                          <a:spcPts val="0"/>
                        </a:spcAft>
                      </a:pPr>
                      <a:r>
                        <a:rPr lang="en-GB" sz="1100" dirty="0">
                          <a:solidFill>
                            <a:srgbClr val="1E0F49"/>
                          </a:solidFill>
                          <a:effectLst/>
                          <a:latin typeface="Arial" panose="020B0604020202020204" pitchFamily="34" charset="0"/>
                          <a:ea typeface="Calibri" panose="020F0502020204030204" pitchFamily="34" charset="0"/>
                          <a:cs typeface="Times New Roman" panose="02020603050405020304" pitchFamily="18" charset="0"/>
                        </a:rPr>
                        <a:t>136</a:t>
                      </a:r>
                      <a:endParaRPr lang="en-GB" sz="1100" dirty="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 xmlns:a16="http://schemas.microsoft.com/office/drawing/2014/main" val="10024"/>
                  </a:ext>
                </a:extLst>
              </a:tr>
              <a:tr h="172472">
                <a:tc>
                  <a:txBody>
                    <a:bodyPr/>
                    <a:lstStyle/>
                    <a:p>
                      <a:pPr>
                        <a:lnSpc>
                          <a:spcPct val="107000"/>
                        </a:lnSpc>
                        <a:spcAft>
                          <a:spcPts val="0"/>
                        </a:spcAft>
                      </a:pPr>
                      <a:r>
                        <a:rPr lang="en-GB" sz="1100" dirty="0">
                          <a:solidFill>
                            <a:srgbClr val="1E0F49"/>
                          </a:solidFill>
                          <a:effectLst/>
                          <a:latin typeface="Arial" panose="020B0604020202020204" pitchFamily="34" charset="0"/>
                          <a:ea typeface="Calibri" panose="020F0502020204030204" pitchFamily="34" charset="0"/>
                          <a:cs typeface="Times New Roman" panose="02020603050405020304" pitchFamily="18" charset="0"/>
                        </a:rPr>
                        <a:t>All other conditions</a:t>
                      </a:r>
                      <a:endParaRPr lang="en-GB" sz="1100" dirty="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1100" dirty="0">
                          <a:solidFill>
                            <a:srgbClr val="1E0F49"/>
                          </a:solidFill>
                          <a:effectLst/>
                          <a:latin typeface="Arial" panose="020B0604020202020204" pitchFamily="34" charset="0"/>
                          <a:ea typeface="Calibri" panose="020F0502020204030204" pitchFamily="34" charset="0"/>
                          <a:cs typeface="Times New Roman" panose="02020603050405020304" pitchFamily="18" charset="0"/>
                        </a:rPr>
                        <a:t>4.27</a:t>
                      </a:r>
                      <a:endParaRPr lang="en-GB" sz="1100" dirty="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1100" dirty="0">
                          <a:solidFill>
                            <a:srgbClr val="1E0F49"/>
                          </a:solidFill>
                          <a:effectLst/>
                          <a:latin typeface="Arial" panose="020B0604020202020204" pitchFamily="34" charset="0"/>
                          <a:ea typeface="Calibri" panose="020F0502020204030204" pitchFamily="34" charset="0"/>
                          <a:cs typeface="Times New Roman" panose="02020603050405020304" pitchFamily="18" charset="0"/>
                        </a:rPr>
                        <a:t>108</a:t>
                      </a:r>
                      <a:endParaRPr lang="en-GB" sz="1100" dirty="0">
                        <a:solidFill>
                          <a:srgbClr val="1E0F49"/>
                        </a:solidFill>
                        <a:effectLst/>
                        <a:latin typeface="Calibri" panose="020F0502020204030204" pitchFamily="34" charset="0"/>
                        <a:ea typeface="Calibri" panose="020F0502020204030204" pitchFamily="34" charset="0"/>
                        <a:cs typeface="Times New Roman" panose="02020603050405020304" pitchFamily="18" charset="0"/>
                      </a:endParaRPr>
                    </a:p>
                  </a:txBody>
                  <a:tcPr marL="66281" marR="66281" marT="0" marB="0" anchor="b">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25"/>
                  </a:ext>
                </a:extLst>
              </a:tr>
            </a:tbl>
          </a:graphicData>
        </a:graphic>
      </p:graphicFrame>
      <p:sp>
        <p:nvSpPr>
          <p:cNvPr id="9" name="Rectangle 2"/>
          <p:cNvSpPr>
            <a:spLocks noChangeArrowheads="1"/>
          </p:cNvSpPr>
          <p:nvPr/>
        </p:nvSpPr>
        <p:spPr bwMode="auto">
          <a:xfrm>
            <a:off x="467034" y="13412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1E0F49"/>
              </a:solidFill>
              <a:effectLst/>
              <a:uLnTx/>
              <a:uFillTx/>
              <a:latin typeface="Century Gothic"/>
              <a:ea typeface="+mn-ea"/>
              <a:cs typeface="+mn-cs"/>
            </a:endParaRPr>
          </a:p>
        </p:txBody>
      </p:sp>
      <p:sp>
        <p:nvSpPr>
          <p:cNvPr id="10" name="TextBox 9"/>
          <p:cNvSpPr txBox="1"/>
          <p:nvPr/>
        </p:nvSpPr>
        <p:spPr>
          <a:xfrm>
            <a:off x="1619672" y="598161"/>
            <a:ext cx="418095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1E0F49"/>
                </a:solidFill>
                <a:effectLst/>
                <a:uLnTx/>
                <a:uFillTx/>
                <a:latin typeface="Century Gothic"/>
                <a:ea typeface="+mn-ea"/>
                <a:cs typeface="+mn-cs"/>
              </a:rPr>
              <a:t>ONS data for England &amp; Wales, 2015</a:t>
            </a:r>
            <a:endParaRPr kumimoji="0" lang="en-GB" sz="1800" b="0" i="0" u="none" strike="noStrike" kern="1200" cap="none" spc="0" normalizeH="0" baseline="0" noProof="0" dirty="0">
              <a:ln>
                <a:noFill/>
              </a:ln>
              <a:solidFill>
                <a:srgbClr val="1E0F49"/>
              </a:solidFill>
              <a:effectLst/>
              <a:uLnTx/>
              <a:uFillTx/>
              <a:latin typeface="Century Gothic"/>
              <a:ea typeface="+mn-ea"/>
              <a:cs typeface="+mn-cs"/>
            </a:endParaRPr>
          </a:p>
        </p:txBody>
      </p:sp>
      <p:sp>
        <p:nvSpPr>
          <p:cNvPr id="16" name="Rectangle 4"/>
          <p:cNvSpPr>
            <a:spLocks noChangeArrowheads="1"/>
          </p:cNvSpPr>
          <p:nvPr/>
        </p:nvSpPr>
        <p:spPr bwMode="auto">
          <a:xfrm>
            <a:off x="5019793" y="134305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1E0F49"/>
              </a:solidFill>
              <a:effectLst/>
              <a:uLnTx/>
              <a:uFillTx/>
              <a:latin typeface="Century Gothic"/>
              <a:ea typeface="+mn-ea"/>
              <a:cs typeface="+mn-cs"/>
            </a:endParaRPr>
          </a:p>
        </p:txBody>
      </p:sp>
      <p:sp>
        <p:nvSpPr>
          <p:cNvPr id="23" name="Rectangle 7"/>
          <p:cNvSpPr>
            <a:spLocks noChangeArrowheads="1"/>
          </p:cNvSpPr>
          <p:nvPr/>
        </p:nvSpPr>
        <p:spPr bwMode="auto">
          <a:xfrm>
            <a:off x="4849766" y="134305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1E0F49"/>
              </a:solidFill>
              <a:effectLst/>
              <a:uLnTx/>
              <a:uFillTx/>
              <a:latin typeface="Century Gothic"/>
              <a:ea typeface="+mn-ea"/>
              <a:cs typeface="+mn-cs"/>
            </a:endParaRPr>
          </a:p>
        </p:txBody>
      </p:sp>
      <p:sp>
        <p:nvSpPr>
          <p:cNvPr id="2" name="Rectangle 1"/>
          <p:cNvSpPr/>
          <p:nvPr/>
        </p:nvSpPr>
        <p:spPr>
          <a:xfrm>
            <a:off x="1640272" y="1266225"/>
            <a:ext cx="3844838" cy="855069"/>
          </a:xfrm>
          <a:prstGeom prst="rect">
            <a:avLst/>
          </a:prstGeom>
          <a:noFill/>
          <a:ln w="158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a:ea typeface="+mn-ea"/>
              <a:cs typeface="+mn-cs"/>
            </a:endParaRPr>
          </a:p>
        </p:txBody>
      </p:sp>
      <p:grpSp>
        <p:nvGrpSpPr>
          <p:cNvPr id="3" name="Group 2"/>
          <p:cNvGrpSpPr/>
          <p:nvPr/>
        </p:nvGrpSpPr>
        <p:grpSpPr>
          <a:xfrm>
            <a:off x="1661886" y="3003700"/>
            <a:ext cx="3872809" cy="1745531"/>
            <a:chOff x="295112" y="3011799"/>
            <a:chExt cx="3872809" cy="1608499"/>
          </a:xfrm>
        </p:grpSpPr>
        <p:sp>
          <p:nvSpPr>
            <p:cNvPr id="12" name="Rectangle 11"/>
            <p:cNvSpPr/>
            <p:nvPr/>
          </p:nvSpPr>
          <p:spPr>
            <a:xfrm>
              <a:off x="295112" y="3011799"/>
              <a:ext cx="3834031" cy="354683"/>
            </a:xfrm>
            <a:prstGeom prst="rect">
              <a:avLst/>
            </a:prstGeom>
            <a:noFill/>
            <a:ln w="158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3" name="Rectangle 12"/>
            <p:cNvSpPr/>
            <p:nvPr/>
          </p:nvSpPr>
          <p:spPr>
            <a:xfrm>
              <a:off x="295113" y="3961832"/>
              <a:ext cx="3844838" cy="191440"/>
            </a:xfrm>
            <a:prstGeom prst="rect">
              <a:avLst/>
            </a:prstGeom>
            <a:noFill/>
            <a:ln w="158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4" name="Rectangle 13"/>
            <p:cNvSpPr/>
            <p:nvPr/>
          </p:nvSpPr>
          <p:spPr>
            <a:xfrm>
              <a:off x="295112" y="4298901"/>
              <a:ext cx="3872809" cy="321397"/>
            </a:xfrm>
            <a:prstGeom prst="rect">
              <a:avLst/>
            </a:prstGeom>
            <a:noFill/>
            <a:ln w="158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a:ea typeface="+mn-ea"/>
                <a:cs typeface="+mn-cs"/>
              </a:endParaRPr>
            </a:p>
          </p:txBody>
        </p:sp>
      </p:grpSp>
    </p:spTree>
    <p:extLst>
      <p:ext uri="{BB962C8B-B14F-4D97-AF65-F5344CB8AC3E}">
        <p14:creationId xmlns:p14="http://schemas.microsoft.com/office/powerpoint/2010/main" val="172347285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95536" y="44624"/>
            <a:ext cx="7772337" cy="576064"/>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a:ln>
                  <a:noFill/>
                </a:ln>
                <a:solidFill>
                  <a:srgbClr val="1E0F49"/>
                </a:solidFill>
                <a:effectLst/>
                <a:uLnTx/>
                <a:uFillTx/>
                <a:latin typeface="Century Gothic"/>
                <a:ea typeface="+mj-ea"/>
                <a:cs typeface="+mj-cs"/>
              </a:rPr>
              <a:t>Main causes of infant death</a:t>
            </a:r>
            <a:endParaRPr kumimoji="0" lang="en-GB" sz="2400" b="0" i="0" u="none" strike="noStrike" kern="1200" cap="none" spc="0" normalizeH="0" baseline="0" noProof="0" dirty="0">
              <a:ln>
                <a:noFill/>
              </a:ln>
              <a:solidFill>
                <a:srgbClr val="1E0F49"/>
              </a:solidFill>
              <a:effectLst/>
              <a:uLnTx/>
              <a:uFillTx/>
              <a:latin typeface="Century Gothic"/>
              <a:ea typeface="+mj-ea"/>
              <a:cs typeface="+mj-cs"/>
            </a:endParaRPr>
          </a:p>
        </p:txBody>
      </p:sp>
      <p:sp>
        <p:nvSpPr>
          <p:cNvPr id="6" name="Rectangle 1"/>
          <p:cNvSpPr>
            <a:spLocks noChangeArrowheads="1"/>
          </p:cNvSpPr>
          <p:nvPr/>
        </p:nvSpPr>
        <p:spPr bwMode="auto">
          <a:xfrm>
            <a:off x="381766" y="1774489"/>
            <a:ext cx="9533834" cy="5198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1E0F49"/>
              </a:solidFill>
              <a:effectLst/>
              <a:uLnTx/>
              <a:uFillTx/>
              <a:latin typeface="Century Gothic"/>
              <a:ea typeface="+mn-ea"/>
              <a:cs typeface="+mn-cs"/>
            </a:endParaRPr>
          </a:p>
        </p:txBody>
      </p:sp>
      <p:sp>
        <p:nvSpPr>
          <p:cNvPr id="9" name="Rectangle 2"/>
          <p:cNvSpPr>
            <a:spLocks noChangeArrowheads="1"/>
          </p:cNvSpPr>
          <p:nvPr/>
        </p:nvSpPr>
        <p:spPr bwMode="auto">
          <a:xfrm>
            <a:off x="467034" y="13412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1E0F49"/>
              </a:solidFill>
              <a:effectLst/>
              <a:uLnTx/>
              <a:uFillTx/>
              <a:latin typeface="Century Gothic"/>
              <a:ea typeface="+mn-ea"/>
              <a:cs typeface="+mn-cs"/>
            </a:endParaRPr>
          </a:p>
        </p:txBody>
      </p:sp>
      <p:sp>
        <p:nvSpPr>
          <p:cNvPr id="10" name="TextBox 9"/>
          <p:cNvSpPr txBox="1"/>
          <p:nvPr/>
        </p:nvSpPr>
        <p:spPr>
          <a:xfrm>
            <a:off x="202116" y="987868"/>
            <a:ext cx="418095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1E0F49"/>
                </a:solidFill>
                <a:effectLst/>
                <a:uLnTx/>
                <a:uFillTx/>
                <a:latin typeface="Century Gothic"/>
                <a:ea typeface="+mn-ea"/>
                <a:cs typeface="+mn-cs"/>
              </a:rPr>
              <a:t>ONS data for England &amp; Wales, 2015</a:t>
            </a:r>
            <a:endParaRPr kumimoji="0" lang="en-GB" sz="1800" b="0" i="0" u="none" strike="noStrike" kern="1200" cap="none" spc="0" normalizeH="0" baseline="0" noProof="0" dirty="0">
              <a:ln>
                <a:noFill/>
              </a:ln>
              <a:solidFill>
                <a:srgbClr val="1E0F49"/>
              </a:solidFill>
              <a:effectLst/>
              <a:uLnTx/>
              <a:uFillTx/>
              <a:latin typeface="Century Gothic"/>
              <a:ea typeface="+mn-ea"/>
              <a:cs typeface="+mn-cs"/>
            </a:endParaRPr>
          </a:p>
        </p:txBody>
      </p:sp>
      <p:sp>
        <p:nvSpPr>
          <p:cNvPr id="11" name="TextBox 10"/>
          <p:cNvSpPr txBox="1"/>
          <p:nvPr/>
        </p:nvSpPr>
        <p:spPr>
          <a:xfrm>
            <a:off x="4587364" y="979948"/>
            <a:ext cx="4264309"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1E0F49"/>
                </a:solidFill>
                <a:effectLst/>
                <a:uLnTx/>
                <a:uFillTx/>
                <a:latin typeface="Century Gothic"/>
                <a:ea typeface="+mn-ea"/>
                <a:cs typeface="+mn-cs"/>
              </a:rPr>
              <a:t>Emilia Romagna, 2009-2015 (ICD-10)</a:t>
            </a:r>
            <a:endParaRPr kumimoji="0" lang="en-GB" sz="1800" b="0" i="0" u="none" strike="noStrike" kern="1200" cap="none" spc="0" normalizeH="0" baseline="0" noProof="0" dirty="0">
              <a:ln>
                <a:noFill/>
              </a:ln>
              <a:solidFill>
                <a:srgbClr val="1E0F49"/>
              </a:solidFill>
              <a:effectLst/>
              <a:uLnTx/>
              <a:uFillTx/>
              <a:latin typeface="Century Gothic"/>
              <a:ea typeface="+mn-ea"/>
              <a:cs typeface="+mn-cs"/>
            </a:endParaRPr>
          </a:p>
        </p:txBody>
      </p:sp>
      <p:sp>
        <p:nvSpPr>
          <p:cNvPr id="16" name="Rectangle 4"/>
          <p:cNvSpPr>
            <a:spLocks noChangeArrowheads="1"/>
          </p:cNvSpPr>
          <p:nvPr/>
        </p:nvSpPr>
        <p:spPr bwMode="auto">
          <a:xfrm>
            <a:off x="5019793" y="134305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1E0F49"/>
              </a:solidFill>
              <a:effectLst/>
              <a:uLnTx/>
              <a:uFillTx/>
              <a:latin typeface="Century Gothic"/>
              <a:ea typeface="+mn-ea"/>
              <a:cs typeface="+mn-cs"/>
            </a:endParaRPr>
          </a:p>
        </p:txBody>
      </p:sp>
      <p:graphicFrame>
        <p:nvGraphicFramePr>
          <p:cNvPr id="22" name="Table 21"/>
          <p:cNvGraphicFramePr>
            <a:graphicFrameLocks noGrp="1"/>
          </p:cNvGraphicFramePr>
          <p:nvPr>
            <p:extLst>
              <p:ext uri="{D42A27DB-BD31-4B8C-83A1-F6EECF244321}">
                <p14:modId xmlns:p14="http://schemas.microsoft.com/office/powerpoint/2010/main" val="1723601880"/>
              </p:ext>
            </p:extLst>
          </p:nvPr>
        </p:nvGraphicFramePr>
        <p:xfrm>
          <a:off x="4780547" y="1486657"/>
          <a:ext cx="3877945" cy="1441223"/>
        </p:xfrm>
        <a:graphic>
          <a:graphicData uri="http://schemas.openxmlformats.org/drawingml/2006/table">
            <a:tbl>
              <a:tblPr firstRow="1" firstCol="1" bandRow="1"/>
              <a:tblGrid>
                <a:gridCol w="2703830">
                  <a:extLst>
                    <a:ext uri="{9D8B030D-6E8A-4147-A177-3AD203B41FA5}">
                      <a16:colId xmlns="" xmlns:a16="http://schemas.microsoft.com/office/drawing/2014/main" val="20000"/>
                    </a:ext>
                  </a:extLst>
                </a:gridCol>
                <a:gridCol w="450215">
                  <a:extLst>
                    <a:ext uri="{9D8B030D-6E8A-4147-A177-3AD203B41FA5}">
                      <a16:colId xmlns="" xmlns:a16="http://schemas.microsoft.com/office/drawing/2014/main" val="20001"/>
                    </a:ext>
                  </a:extLst>
                </a:gridCol>
                <a:gridCol w="723900">
                  <a:extLst>
                    <a:ext uri="{9D8B030D-6E8A-4147-A177-3AD203B41FA5}">
                      <a16:colId xmlns="" xmlns:a16="http://schemas.microsoft.com/office/drawing/2014/main" val="20002"/>
                    </a:ext>
                  </a:extLst>
                </a:gridCol>
              </a:tblGrid>
              <a:tr h="205889">
                <a:tc>
                  <a:txBody>
                    <a:bodyPr/>
                    <a:lstStyle/>
                    <a:p>
                      <a:pPr algn="ctr">
                        <a:lnSpc>
                          <a:spcPct val="107000"/>
                        </a:lnSpc>
                        <a:spcBef>
                          <a:spcPts val="300"/>
                        </a:spcBef>
                        <a:spcAft>
                          <a:spcPts val="0"/>
                        </a:spcAft>
                      </a:pPr>
                      <a:r>
                        <a:rPr lang="en-GB" sz="1100" b="1" dirty="0">
                          <a:effectLst/>
                          <a:latin typeface="Arial" panose="020B0604020202020204" pitchFamily="34" charset="0"/>
                          <a:ea typeface="Calibri" panose="020F0502020204030204" pitchFamily="34" charset="0"/>
                          <a:cs typeface="Times New Roman" panose="02020603050405020304" pitchFamily="18" charset="0"/>
                        </a:rPr>
                        <a:t>Infant deaths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b="1">
                          <a:effectLst/>
                          <a:latin typeface="Arial" panose="020B0604020202020204" pitchFamily="34" charset="0"/>
                          <a:ea typeface="Calibri" panose="020F0502020204030204" pitchFamily="34"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b="1">
                          <a:effectLst/>
                          <a:latin typeface="Arial" panose="020B0604020202020204" pitchFamily="34" charset="0"/>
                          <a:ea typeface="Calibri" panose="020F0502020204030204" pitchFamily="34" charset="0"/>
                          <a:cs typeface="Times New Roman" panose="02020603050405020304" pitchFamily="18" charset="0"/>
                        </a:rPr>
                        <a:t>n=800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205889">
                <a:tc>
                  <a:txBody>
                    <a:bodyPr/>
                    <a:lstStyle/>
                    <a:p>
                      <a:pPr>
                        <a:lnSpc>
                          <a:spcPct val="107000"/>
                        </a:lnSpc>
                        <a:spcAft>
                          <a:spcPts val="0"/>
                        </a:spcAft>
                      </a:pPr>
                      <a:r>
                        <a:rPr lang="en-GB" sz="1100">
                          <a:effectLst/>
                          <a:latin typeface="Arial" panose="020B0604020202020204" pitchFamily="34" charset="0"/>
                          <a:ea typeface="Calibri" panose="020F0502020204030204" pitchFamily="34" charset="0"/>
                          <a:cs typeface="Times New Roman" panose="02020603050405020304" pitchFamily="18" charset="0"/>
                        </a:rPr>
                        <a:t>Immaturity related conditions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n-GB" sz="1100">
                          <a:effectLst/>
                          <a:latin typeface="Arial" panose="020B0604020202020204" pitchFamily="34" charset="0"/>
                          <a:ea typeface="Calibri" panose="020F0502020204030204" pitchFamily="34" charset="0"/>
                          <a:cs typeface="Times New Roman" panose="02020603050405020304" pitchFamily="18" charset="0"/>
                        </a:rPr>
                        <a:t>36.8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n-GB" sz="1100">
                          <a:effectLst/>
                          <a:latin typeface="Arial" panose="020B0604020202020204" pitchFamily="34" charset="0"/>
                          <a:ea typeface="Calibri" panose="020F0502020204030204" pitchFamily="34" charset="0"/>
                          <a:cs typeface="Times New Roman" panose="02020603050405020304" pitchFamily="18" charset="0"/>
                        </a:rPr>
                        <a:t>294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1"/>
                  </a:ext>
                </a:extLst>
              </a:tr>
              <a:tr h="205889">
                <a:tc>
                  <a:txBody>
                    <a:bodyPr/>
                    <a:lstStyle/>
                    <a:p>
                      <a:pPr>
                        <a:lnSpc>
                          <a:spcPct val="107000"/>
                        </a:lnSpc>
                        <a:spcAft>
                          <a:spcPts val="0"/>
                        </a:spcAft>
                      </a:pPr>
                      <a:r>
                        <a:rPr lang="en-GB" sz="1100" dirty="0">
                          <a:effectLst/>
                          <a:latin typeface="Arial" panose="020B0604020202020204" pitchFamily="34" charset="0"/>
                          <a:ea typeface="Calibri" panose="020F0502020204030204" pitchFamily="34" charset="0"/>
                          <a:cs typeface="Times New Roman" panose="02020603050405020304" pitchFamily="18" charset="0"/>
                        </a:rPr>
                        <a:t>Congenital anomalies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07000"/>
                        </a:lnSpc>
                        <a:spcAft>
                          <a:spcPts val="0"/>
                        </a:spcAft>
                        <a:tabLst>
                          <a:tab pos="695325" algn="l"/>
                        </a:tabLst>
                      </a:pPr>
                      <a:r>
                        <a:rPr lang="en-GB" sz="1100">
                          <a:effectLst/>
                          <a:latin typeface="Arial" panose="020B0604020202020204" pitchFamily="34" charset="0"/>
                          <a:ea typeface="Calibri" panose="020F0502020204030204" pitchFamily="34" charset="0"/>
                          <a:cs typeface="Times New Roman" panose="02020603050405020304" pitchFamily="18" charset="0"/>
                        </a:rPr>
                        <a:t>25.9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en-GB" sz="1100">
                          <a:effectLst/>
                          <a:latin typeface="Arial" panose="020B0604020202020204" pitchFamily="34" charset="0"/>
                          <a:ea typeface="Calibri" panose="020F0502020204030204" pitchFamily="34" charset="0"/>
                          <a:cs typeface="Times New Roman" panose="02020603050405020304" pitchFamily="18" charset="0"/>
                        </a:rPr>
                        <a:t>207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10002"/>
                  </a:ext>
                </a:extLst>
              </a:tr>
              <a:tr h="205889">
                <a:tc>
                  <a:txBody>
                    <a:bodyPr/>
                    <a:lstStyle/>
                    <a:p>
                      <a:pPr>
                        <a:lnSpc>
                          <a:spcPct val="107000"/>
                        </a:lnSpc>
                        <a:spcAft>
                          <a:spcPts val="0"/>
                        </a:spcAft>
                      </a:pPr>
                      <a:r>
                        <a:rPr lang="en-GB" sz="1100" dirty="0">
                          <a:effectLst/>
                          <a:latin typeface="Arial" panose="020B0604020202020204" pitchFamily="34" charset="0"/>
                          <a:ea typeface="Calibri" panose="020F0502020204030204" pitchFamily="34" charset="0"/>
                          <a:cs typeface="Times New Roman" panose="02020603050405020304" pitchFamily="18" charset="0"/>
                        </a:rPr>
                        <a:t>All other conditions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07000"/>
                        </a:lnSpc>
                        <a:spcAft>
                          <a:spcPts val="0"/>
                        </a:spcAft>
                        <a:tabLst>
                          <a:tab pos="695325" algn="l"/>
                        </a:tabLst>
                      </a:pPr>
                      <a:r>
                        <a:rPr lang="en-GB" sz="1100">
                          <a:effectLst/>
                          <a:latin typeface="Arial" panose="020B0604020202020204" pitchFamily="34" charset="0"/>
                          <a:ea typeface="Calibri" panose="020F0502020204030204" pitchFamily="34" charset="0"/>
                          <a:cs typeface="Times New Roman" panose="02020603050405020304" pitchFamily="18" charset="0"/>
                        </a:rPr>
                        <a:t>19.3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en-GB" sz="1100">
                          <a:effectLst/>
                          <a:latin typeface="Arial" panose="020B0604020202020204" pitchFamily="34" charset="0"/>
                          <a:ea typeface="Calibri" panose="020F0502020204030204" pitchFamily="34" charset="0"/>
                          <a:cs typeface="Times New Roman" panose="02020603050405020304" pitchFamily="18" charset="0"/>
                        </a:rPr>
                        <a:t>154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10003"/>
                  </a:ext>
                </a:extLst>
              </a:tr>
              <a:tr h="205889">
                <a:tc>
                  <a:txBody>
                    <a:bodyPr/>
                    <a:lstStyle/>
                    <a:p>
                      <a:pPr>
                        <a:lnSpc>
                          <a:spcPct val="107000"/>
                        </a:lnSpc>
                        <a:spcAft>
                          <a:spcPts val="0"/>
                        </a:spcAft>
                      </a:pPr>
                      <a:r>
                        <a:rPr lang="pt-BR" sz="1100" dirty="0">
                          <a:effectLst/>
                          <a:latin typeface="Arial" panose="020B0604020202020204" pitchFamily="34" charset="0"/>
                          <a:ea typeface="Calibri" panose="020F0502020204030204" pitchFamily="34" charset="0"/>
                          <a:cs typeface="Times New Roman" panose="02020603050405020304" pitchFamily="18" charset="0"/>
                        </a:rPr>
                        <a:t>Asphyxia, anoxia or trauma (intrapartum)</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07000"/>
                        </a:lnSpc>
                        <a:spcAft>
                          <a:spcPts val="0"/>
                        </a:spcAft>
                      </a:pPr>
                      <a:r>
                        <a:rPr lang="en-GB" sz="1100">
                          <a:effectLst/>
                          <a:latin typeface="Arial" panose="020B0604020202020204" pitchFamily="34" charset="0"/>
                          <a:ea typeface="Calibri" panose="020F0502020204030204" pitchFamily="34" charset="0"/>
                          <a:cs typeface="Times New Roman" panose="02020603050405020304" pitchFamily="18" charset="0"/>
                        </a:rPr>
                        <a:t>9.5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en-GB" sz="1100">
                          <a:effectLst/>
                          <a:latin typeface="Arial" panose="020B0604020202020204" pitchFamily="34" charset="0"/>
                          <a:ea typeface="Calibri" panose="020F0502020204030204" pitchFamily="34" charset="0"/>
                          <a:cs typeface="Times New Roman" panose="02020603050405020304" pitchFamily="18" charset="0"/>
                        </a:rPr>
                        <a:t>76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10004"/>
                  </a:ext>
                </a:extLst>
              </a:tr>
              <a:tr h="205889">
                <a:tc>
                  <a:txBody>
                    <a:bodyPr/>
                    <a:lstStyle/>
                    <a:p>
                      <a:pPr>
                        <a:lnSpc>
                          <a:spcPct val="107000"/>
                        </a:lnSpc>
                        <a:spcAft>
                          <a:spcPts val="0"/>
                        </a:spcAft>
                      </a:pPr>
                      <a:r>
                        <a:rPr lang="en-GB" sz="1100" dirty="0">
                          <a:effectLst/>
                          <a:latin typeface="Arial" panose="020B0604020202020204" pitchFamily="34" charset="0"/>
                          <a:ea typeface="Calibri" panose="020F0502020204030204" pitchFamily="34" charset="0"/>
                          <a:cs typeface="Times New Roman" panose="02020603050405020304" pitchFamily="18" charset="0"/>
                        </a:rPr>
                        <a:t>Infections, including antepartum</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07000"/>
                        </a:lnSpc>
                        <a:spcAft>
                          <a:spcPts val="0"/>
                        </a:spcAft>
                      </a:pPr>
                      <a:r>
                        <a:rPr lang="en-GB" sz="1100">
                          <a:effectLst/>
                          <a:latin typeface="Arial" panose="020B0604020202020204" pitchFamily="34" charset="0"/>
                          <a:ea typeface="Calibri" panose="020F0502020204030204" pitchFamily="34" charset="0"/>
                          <a:cs typeface="Times New Roman" panose="02020603050405020304" pitchFamily="18" charset="0"/>
                        </a:rPr>
                        <a:t>7.1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en-GB" sz="1100">
                          <a:effectLst/>
                          <a:latin typeface="Arial" panose="020B0604020202020204" pitchFamily="34" charset="0"/>
                          <a:ea typeface="Calibri" panose="020F0502020204030204" pitchFamily="34" charset="0"/>
                          <a:cs typeface="Times New Roman" panose="02020603050405020304" pitchFamily="18" charset="0"/>
                        </a:rPr>
                        <a:t>57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10005"/>
                  </a:ext>
                </a:extLst>
              </a:tr>
              <a:tr h="205889">
                <a:tc>
                  <a:txBody>
                    <a:bodyPr/>
                    <a:lstStyle/>
                    <a:p>
                      <a:pPr>
                        <a:lnSpc>
                          <a:spcPct val="107000"/>
                        </a:lnSpc>
                        <a:spcAft>
                          <a:spcPts val="0"/>
                        </a:spcAft>
                      </a:pPr>
                      <a:r>
                        <a:rPr lang="en-GB" sz="1100" dirty="0">
                          <a:effectLst/>
                          <a:latin typeface="Arial" panose="020B0604020202020204" pitchFamily="34" charset="0"/>
                          <a:ea typeface="Calibri" panose="020F0502020204030204" pitchFamily="34" charset="0"/>
                          <a:cs typeface="Times New Roman" panose="02020603050405020304" pitchFamily="18" charset="0"/>
                        </a:rPr>
                        <a:t>Sudden infant deaths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dirty="0">
                          <a:effectLst/>
                          <a:latin typeface="Arial" panose="020B0604020202020204" pitchFamily="34" charset="0"/>
                          <a:ea typeface="Calibri" panose="020F0502020204030204" pitchFamily="34" charset="0"/>
                          <a:cs typeface="Times New Roman" panose="02020603050405020304" pitchFamily="18" charset="0"/>
                        </a:rPr>
                        <a:t>1.5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dirty="0">
                          <a:effectLst/>
                          <a:latin typeface="Arial" panose="020B0604020202020204" pitchFamily="34" charset="0"/>
                          <a:ea typeface="Calibri" panose="020F0502020204030204" pitchFamily="34" charset="0"/>
                          <a:cs typeface="Times New Roman" panose="02020603050405020304" pitchFamily="18" charset="0"/>
                        </a:rPr>
                        <a:t>12</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bl>
          </a:graphicData>
        </a:graphic>
      </p:graphicFrame>
      <p:sp>
        <p:nvSpPr>
          <p:cNvPr id="23" name="Rectangle 7"/>
          <p:cNvSpPr>
            <a:spLocks noChangeArrowheads="1"/>
          </p:cNvSpPr>
          <p:nvPr/>
        </p:nvSpPr>
        <p:spPr bwMode="auto">
          <a:xfrm>
            <a:off x="4849766" y="134305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1E0F49"/>
              </a:solidFill>
              <a:effectLst/>
              <a:uLnTx/>
              <a:uFillTx/>
              <a:latin typeface="Century Gothic"/>
              <a:ea typeface="+mn-ea"/>
              <a:cs typeface="+mn-cs"/>
            </a:endParaRPr>
          </a:p>
        </p:txBody>
      </p:sp>
      <p:sp>
        <p:nvSpPr>
          <p:cNvPr id="24" name="CasellaDiTesto 23"/>
          <p:cNvSpPr txBox="1"/>
          <p:nvPr/>
        </p:nvSpPr>
        <p:spPr>
          <a:xfrm>
            <a:off x="2782360" y="3390540"/>
            <a:ext cx="3592650" cy="369332"/>
          </a:xfrm>
          <a:prstGeom prst="rect">
            <a:avLst/>
          </a:prstGeom>
          <a:noFill/>
        </p:spPr>
        <p:txBody>
          <a:bodyPr wrap="none" rtlCol="0">
            <a:spAutoFit/>
          </a:bodyPr>
          <a:lstStyle/>
          <a:p>
            <a:r>
              <a:rPr lang="it-IT" b="1" dirty="0"/>
              <a:t>Tuscany, 1995-2015 (ICD-9/10)</a:t>
            </a:r>
          </a:p>
        </p:txBody>
      </p:sp>
      <p:graphicFrame>
        <p:nvGraphicFramePr>
          <p:cNvPr id="25" name="Tabella 24"/>
          <p:cNvGraphicFramePr>
            <a:graphicFrameLocks noGrp="1"/>
          </p:cNvGraphicFramePr>
          <p:nvPr>
            <p:extLst>
              <p:ext uri="{D42A27DB-BD31-4B8C-83A1-F6EECF244321}">
                <p14:modId xmlns:p14="http://schemas.microsoft.com/office/powerpoint/2010/main" val="382190030"/>
              </p:ext>
            </p:extLst>
          </p:nvPr>
        </p:nvGraphicFramePr>
        <p:xfrm>
          <a:off x="2605700" y="3823331"/>
          <a:ext cx="3861391" cy="1653239"/>
        </p:xfrm>
        <a:graphic>
          <a:graphicData uri="http://schemas.openxmlformats.org/drawingml/2006/table">
            <a:tbl>
              <a:tblPr/>
              <a:tblGrid>
                <a:gridCol w="2546875">
                  <a:extLst>
                    <a:ext uri="{9D8B030D-6E8A-4147-A177-3AD203B41FA5}">
                      <a16:colId xmlns="" xmlns:a16="http://schemas.microsoft.com/office/drawing/2014/main" val="2623580896"/>
                    </a:ext>
                  </a:extLst>
                </a:gridCol>
                <a:gridCol w="657258">
                  <a:extLst>
                    <a:ext uri="{9D8B030D-6E8A-4147-A177-3AD203B41FA5}">
                      <a16:colId xmlns="" xmlns:a16="http://schemas.microsoft.com/office/drawing/2014/main" val="86465183"/>
                    </a:ext>
                  </a:extLst>
                </a:gridCol>
                <a:gridCol w="657258">
                  <a:extLst>
                    <a:ext uri="{9D8B030D-6E8A-4147-A177-3AD203B41FA5}">
                      <a16:colId xmlns="" xmlns:a16="http://schemas.microsoft.com/office/drawing/2014/main" val="4229970266"/>
                    </a:ext>
                  </a:extLst>
                </a:gridCol>
              </a:tblGrid>
              <a:tr h="183520">
                <a:tc>
                  <a:txBody>
                    <a:bodyPr/>
                    <a:lstStyle/>
                    <a:p>
                      <a:pPr algn="ctr" fontAlgn="b"/>
                      <a:r>
                        <a:rPr lang="it-IT" sz="1100" b="1" i="0" u="none" strike="noStrike" dirty="0">
                          <a:effectLst/>
                          <a:latin typeface="Arial" panose="020B0604020202020204" pitchFamily="34" charset="0"/>
                        </a:rPr>
                        <a:t>Infant deaths</a:t>
                      </a:r>
                    </a:p>
                  </a:txBody>
                  <a:tcPr marL="6350" marR="6350" marT="635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50" b="1" i="0" u="none" strike="noStrike">
                          <a:effectLst/>
                          <a:latin typeface="Arial" panose="020B0604020202020204" pitchFamily="34" charset="0"/>
                        </a:rPr>
                        <a:t>%</a:t>
                      </a:r>
                    </a:p>
                  </a:txBody>
                  <a:tcPr marL="6350" marR="6350" marT="635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050" b="1" i="0" u="none" strike="noStrike">
                          <a:effectLst/>
                          <a:latin typeface="Arial" panose="020B0604020202020204" pitchFamily="34" charset="0"/>
                        </a:rPr>
                        <a:t>N=2,366</a:t>
                      </a:r>
                    </a:p>
                  </a:txBody>
                  <a:tcPr marL="6350" marR="6350" marT="635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358434513"/>
                  </a:ext>
                </a:extLst>
              </a:tr>
              <a:tr h="183520">
                <a:tc>
                  <a:txBody>
                    <a:bodyPr/>
                    <a:lstStyle/>
                    <a:p>
                      <a:pPr algn="l" fontAlgn="b"/>
                      <a:r>
                        <a:rPr lang="it-IT" sz="1100" b="0" i="0" u="none" strike="noStrike" dirty="0">
                          <a:effectLst/>
                          <a:latin typeface="Arial" panose="020B0604020202020204" pitchFamily="34" charset="0"/>
                        </a:rPr>
                        <a:t>All other conditions</a:t>
                      </a:r>
                    </a:p>
                  </a:txBody>
                  <a:tcPr marL="114300" marR="6350" marT="635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it-IT" sz="1100" b="0" i="0" u="none" strike="noStrike">
                          <a:effectLst/>
                          <a:latin typeface="Arial" panose="020B0604020202020204" pitchFamily="34" charset="0"/>
                        </a:rPr>
                        <a:t>43.7</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it-IT" sz="1100" b="0" i="0" u="none" strike="noStrike">
                          <a:effectLst/>
                          <a:latin typeface="Arial" panose="020B0604020202020204" pitchFamily="34" charset="0"/>
                        </a:rPr>
                        <a:t>1,033</a:t>
                      </a:r>
                    </a:p>
                  </a:txBody>
                  <a:tcPr marL="6350" marR="6350" marT="635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2454423401"/>
                  </a:ext>
                </a:extLst>
              </a:tr>
              <a:tr h="183520">
                <a:tc>
                  <a:txBody>
                    <a:bodyPr/>
                    <a:lstStyle/>
                    <a:p>
                      <a:pPr algn="l" fontAlgn="b"/>
                      <a:r>
                        <a:rPr lang="it-IT" sz="1100" b="0" i="0" u="none" strike="noStrike" dirty="0" err="1">
                          <a:effectLst/>
                          <a:latin typeface="Arial" panose="020B0604020202020204" pitchFamily="34" charset="0"/>
                        </a:rPr>
                        <a:t>Immaturity</a:t>
                      </a:r>
                      <a:r>
                        <a:rPr lang="it-IT" sz="1100" b="0" i="0" u="none" strike="noStrike" dirty="0">
                          <a:effectLst/>
                          <a:latin typeface="Arial" panose="020B0604020202020204" pitchFamily="34" charset="0"/>
                        </a:rPr>
                        <a:t> </a:t>
                      </a:r>
                      <a:r>
                        <a:rPr lang="it-IT" sz="1100" b="0" i="0" u="none" strike="noStrike" dirty="0" err="1">
                          <a:effectLst/>
                          <a:latin typeface="Arial" panose="020B0604020202020204" pitchFamily="34" charset="0"/>
                        </a:rPr>
                        <a:t>related</a:t>
                      </a:r>
                      <a:r>
                        <a:rPr lang="it-IT" sz="1100" b="0" i="0" u="none" strike="noStrike" dirty="0">
                          <a:effectLst/>
                          <a:latin typeface="Arial" panose="020B0604020202020204" pitchFamily="34" charset="0"/>
                        </a:rPr>
                        <a:t> </a:t>
                      </a:r>
                      <a:r>
                        <a:rPr lang="it-IT" sz="1100" b="0" i="0" u="none" strike="noStrike" dirty="0" err="1">
                          <a:effectLst/>
                          <a:latin typeface="Arial" panose="020B0604020202020204" pitchFamily="34" charset="0"/>
                        </a:rPr>
                        <a:t>conditions</a:t>
                      </a:r>
                      <a:endParaRPr lang="it-IT" sz="1100" b="0" i="0" u="none" strike="noStrike" dirty="0">
                        <a:effectLst/>
                        <a:latin typeface="Arial" panose="020B0604020202020204" pitchFamily="34" charset="0"/>
                      </a:endParaRPr>
                    </a:p>
                  </a:txBody>
                  <a:tcPr marL="114300" marR="6350" marT="635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it-IT" sz="1100" b="0" i="0" u="none" strike="noStrike" dirty="0">
                          <a:effectLst/>
                          <a:latin typeface="Arial" panose="020B0604020202020204" pitchFamily="34" charset="0"/>
                        </a:rPr>
                        <a:t>33.3</a:t>
                      </a:r>
                    </a:p>
                  </a:txBody>
                  <a:tcPr marL="6350" marR="6350" marT="6350" marB="0" anchor="b">
                    <a:lnL>
                      <a:noFill/>
                    </a:lnL>
                    <a:lnR>
                      <a:noFill/>
                    </a:lnR>
                    <a:lnT>
                      <a:noFill/>
                    </a:lnT>
                    <a:lnB>
                      <a:noFill/>
                    </a:lnB>
                  </a:tcPr>
                </a:tc>
                <a:tc>
                  <a:txBody>
                    <a:bodyPr/>
                    <a:lstStyle/>
                    <a:p>
                      <a:pPr algn="ctr" fontAlgn="b"/>
                      <a:r>
                        <a:rPr lang="it-IT" sz="1100" b="0" i="0" u="none" strike="noStrike">
                          <a:effectLst/>
                          <a:latin typeface="Arial" panose="020B0604020202020204" pitchFamily="34" charset="0"/>
                        </a:rPr>
                        <a:t>788</a:t>
                      </a:r>
                    </a:p>
                  </a:txBody>
                  <a:tcPr marL="6350" marR="6350" marT="635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3066093230"/>
                  </a:ext>
                </a:extLst>
              </a:tr>
              <a:tr h="183520">
                <a:tc>
                  <a:txBody>
                    <a:bodyPr/>
                    <a:lstStyle/>
                    <a:p>
                      <a:pPr algn="l" fontAlgn="b"/>
                      <a:r>
                        <a:rPr lang="it-IT" sz="1100" b="0" i="0" u="none" strike="noStrike" dirty="0">
                          <a:effectLst/>
                          <a:latin typeface="Arial" panose="020B0604020202020204" pitchFamily="34" charset="0"/>
                        </a:rPr>
                        <a:t>Congenital anomalies</a:t>
                      </a:r>
                    </a:p>
                  </a:txBody>
                  <a:tcPr marL="114300" marR="6350" marT="635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it-IT" sz="1100" b="0" i="0" u="none" strike="noStrike" dirty="0">
                          <a:effectLst/>
                          <a:latin typeface="Arial" panose="020B0604020202020204" pitchFamily="34" charset="0"/>
                        </a:rPr>
                        <a:t>10.6</a:t>
                      </a:r>
                    </a:p>
                  </a:txBody>
                  <a:tcPr marL="6350" marR="6350" marT="6350" marB="0" anchor="b">
                    <a:lnL>
                      <a:noFill/>
                    </a:lnL>
                    <a:lnR>
                      <a:noFill/>
                    </a:lnR>
                    <a:lnT>
                      <a:noFill/>
                    </a:lnT>
                    <a:lnB>
                      <a:noFill/>
                    </a:lnB>
                  </a:tcPr>
                </a:tc>
                <a:tc>
                  <a:txBody>
                    <a:bodyPr/>
                    <a:lstStyle/>
                    <a:p>
                      <a:pPr algn="ctr" fontAlgn="b"/>
                      <a:r>
                        <a:rPr lang="it-IT" sz="1100" b="0" i="0" u="none" strike="noStrike" dirty="0">
                          <a:effectLst/>
                          <a:latin typeface="Arial" panose="020B0604020202020204" pitchFamily="34" charset="0"/>
                        </a:rPr>
                        <a:t>250</a:t>
                      </a:r>
                    </a:p>
                  </a:txBody>
                  <a:tcPr marL="6350" marR="6350" marT="635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3004305328"/>
                  </a:ext>
                </a:extLst>
              </a:tr>
              <a:tr h="360342">
                <a:tc>
                  <a:txBody>
                    <a:bodyPr/>
                    <a:lstStyle/>
                    <a:p>
                      <a:pPr algn="l" fontAlgn="b"/>
                      <a:r>
                        <a:rPr lang="pt-BR" sz="1100" b="0" i="0" u="none" strike="noStrike" dirty="0">
                          <a:effectLst/>
                          <a:latin typeface="Arial" panose="020B0604020202020204" pitchFamily="34" charset="0"/>
                        </a:rPr>
                        <a:t>Asphyxia, anoxia or trauma (intrapartum)</a:t>
                      </a:r>
                    </a:p>
                  </a:txBody>
                  <a:tcPr marL="114300" marR="6350" marT="635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it-IT" sz="1100" b="0" i="0" u="none" strike="noStrike">
                          <a:effectLst/>
                          <a:latin typeface="Arial" panose="020B0604020202020204" pitchFamily="34" charset="0"/>
                        </a:rPr>
                        <a:t>6.3</a:t>
                      </a:r>
                    </a:p>
                  </a:txBody>
                  <a:tcPr marL="6350" marR="6350" marT="6350" marB="0" anchor="b">
                    <a:lnL>
                      <a:noFill/>
                    </a:lnL>
                    <a:lnR>
                      <a:noFill/>
                    </a:lnR>
                    <a:lnT>
                      <a:noFill/>
                    </a:lnT>
                    <a:lnB>
                      <a:noFill/>
                    </a:lnB>
                  </a:tcPr>
                </a:tc>
                <a:tc>
                  <a:txBody>
                    <a:bodyPr/>
                    <a:lstStyle/>
                    <a:p>
                      <a:pPr algn="ctr" fontAlgn="b"/>
                      <a:r>
                        <a:rPr lang="it-IT" sz="1100" b="0" i="0" u="none" strike="noStrike" dirty="0">
                          <a:effectLst/>
                          <a:latin typeface="Arial" panose="020B0604020202020204" pitchFamily="34" charset="0"/>
                        </a:rPr>
                        <a:t>148</a:t>
                      </a:r>
                    </a:p>
                  </a:txBody>
                  <a:tcPr marL="6350" marR="6350" marT="635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1139094634"/>
                  </a:ext>
                </a:extLst>
              </a:tr>
              <a:tr h="186400">
                <a:tc>
                  <a:txBody>
                    <a:bodyPr/>
                    <a:lstStyle/>
                    <a:p>
                      <a:pPr>
                        <a:lnSpc>
                          <a:spcPct val="107000"/>
                        </a:lnSpc>
                        <a:spcAft>
                          <a:spcPts val="0"/>
                        </a:spcAft>
                      </a:pPr>
                      <a:r>
                        <a:rPr lang="en-GB" sz="1100" dirty="0">
                          <a:effectLst/>
                          <a:latin typeface="Arial" panose="020B0604020202020204" pitchFamily="34" charset="0"/>
                          <a:ea typeface="Calibri" panose="020F0502020204030204" pitchFamily="34" charset="0"/>
                          <a:cs typeface="Times New Roman" panose="02020603050405020304" pitchFamily="18" charset="0"/>
                        </a:rPr>
                        <a:t>Infections, including antepartum</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6350" marT="635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it-IT" sz="1100" b="0" i="0" u="none" strike="noStrike" dirty="0">
                          <a:effectLst/>
                          <a:latin typeface="Arial" panose="020B0604020202020204" pitchFamily="34" charset="0"/>
                        </a:rPr>
                        <a:t>3.9</a:t>
                      </a:r>
                    </a:p>
                  </a:txBody>
                  <a:tcPr marL="6350" marR="6350" marT="6350" marB="0" anchor="b">
                    <a:lnL>
                      <a:noFill/>
                    </a:lnL>
                    <a:lnR>
                      <a:noFill/>
                    </a:lnR>
                    <a:lnT>
                      <a:noFill/>
                    </a:lnT>
                    <a:lnB>
                      <a:noFill/>
                    </a:lnB>
                  </a:tcPr>
                </a:tc>
                <a:tc>
                  <a:txBody>
                    <a:bodyPr/>
                    <a:lstStyle/>
                    <a:p>
                      <a:pPr algn="ctr" fontAlgn="b"/>
                      <a:r>
                        <a:rPr lang="it-IT" sz="1100" b="0" i="0" u="none" strike="noStrike" dirty="0">
                          <a:effectLst/>
                          <a:latin typeface="Arial" panose="020B0604020202020204" pitchFamily="34" charset="0"/>
                        </a:rPr>
                        <a:t>94</a:t>
                      </a:r>
                    </a:p>
                  </a:txBody>
                  <a:tcPr marL="6350" marR="6350" marT="635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1681343891"/>
                  </a:ext>
                </a:extLst>
              </a:tr>
              <a:tr h="183520">
                <a:tc>
                  <a:txBody>
                    <a:bodyPr/>
                    <a:lstStyle/>
                    <a:p>
                      <a:pPr algn="l" fontAlgn="b"/>
                      <a:r>
                        <a:rPr lang="it-IT" sz="1100" b="0" i="0" u="none" strike="noStrike" dirty="0" err="1">
                          <a:effectLst/>
                          <a:latin typeface="Arial" panose="020B0604020202020204" pitchFamily="34" charset="0"/>
                        </a:rPr>
                        <a:t>Sudden</a:t>
                      </a:r>
                      <a:r>
                        <a:rPr lang="it-IT" sz="1100" b="0" i="0" u="none" strike="noStrike" dirty="0">
                          <a:effectLst/>
                          <a:latin typeface="Arial" panose="020B0604020202020204" pitchFamily="34" charset="0"/>
                        </a:rPr>
                        <a:t> </a:t>
                      </a:r>
                      <a:r>
                        <a:rPr lang="it-IT" sz="1100" b="0" i="0" u="none" strike="noStrike" dirty="0" err="1">
                          <a:effectLst/>
                          <a:latin typeface="Arial" panose="020B0604020202020204" pitchFamily="34" charset="0"/>
                        </a:rPr>
                        <a:t>infant</a:t>
                      </a:r>
                      <a:r>
                        <a:rPr lang="it-IT" sz="1100" b="0" i="0" u="none" strike="noStrike" dirty="0">
                          <a:effectLst/>
                          <a:latin typeface="Arial" panose="020B0604020202020204" pitchFamily="34" charset="0"/>
                        </a:rPr>
                        <a:t> </a:t>
                      </a:r>
                      <a:r>
                        <a:rPr lang="it-IT" sz="1100" b="0" i="0" u="none" strike="noStrike" dirty="0" err="1">
                          <a:effectLst/>
                          <a:latin typeface="Arial" panose="020B0604020202020204" pitchFamily="34" charset="0"/>
                        </a:rPr>
                        <a:t>deaths</a:t>
                      </a:r>
                      <a:endParaRPr lang="it-IT" sz="1100" b="0" i="0" u="none" strike="noStrike" dirty="0">
                        <a:effectLst/>
                        <a:latin typeface="Arial" panose="020B0604020202020204" pitchFamily="34" charset="0"/>
                      </a:endParaRPr>
                    </a:p>
                  </a:txBody>
                  <a:tcPr marL="114300" marR="6350" marT="635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it-IT" sz="1100" b="0" i="0" u="none" strike="noStrike" dirty="0">
                          <a:effectLst/>
                          <a:latin typeface="Arial" panose="020B0604020202020204" pitchFamily="34" charset="0"/>
                        </a:rPr>
                        <a:t>1.1</a:t>
                      </a:r>
                    </a:p>
                  </a:txBody>
                  <a:tcPr marL="6350" marR="6350" marT="6350" marB="0" anchor="b">
                    <a:lnL>
                      <a:noFill/>
                    </a:lnL>
                    <a:lnR>
                      <a:noFill/>
                    </a:lnR>
                    <a:lnT>
                      <a:noFill/>
                    </a:lnT>
                    <a:lnB>
                      <a:noFill/>
                    </a:lnB>
                  </a:tcPr>
                </a:tc>
                <a:tc>
                  <a:txBody>
                    <a:bodyPr/>
                    <a:lstStyle/>
                    <a:p>
                      <a:pPr algn="ctr" fontAlgn="b"/>
                      <a:r>
                        <a:rPr lang="it-IT" sz="1100" b="0" i="0" u="none" strike="noStrike" dirty="0">
                          <a:effectLst/>
                          <a:latin typeface="Arial" panose="020B0604020202020204" pitchFamily="34" charset="0"/>
                        </a:rPr>
                        <a:t>25</a:t>
                      </a:r>
                    </a:p>
                  </a:txBody>
                  <a:tcPr marL="6350" marR="6350" marT="635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829266516"/>
                  </a:ext>
                </a:extLst>
              </a:tr>
              <a:tr h="188897">
                <a:tc>
                  <a:txBody>
                    <a:bodyPr/>
                    <a:lstStyle/>
                    <a:p>
                      <a:pPr algn="l" fontAlgn="b"/>
                      <a:r>
                        <a:rPr lang="it-IT" sz="1100" b="0" i="0" u="none" strike="noStrike" dirty="0">
                          <a:effectLst/>
                          <a:latin typeface="Arial" panose="020B0604020202020204" pitchFamily="34" charset="0"/>
                        </a:rPr>
                        <a:t>Missing</a:t>
                      </a:r>
                    </a:p>
                  </a:txBody>
                  <a:tcPr marL="114300" marR="6350" marT="6350" marB="0" anchor="b">
                    <a:lnL w="12700" cap="flat" cmpd="sng" algn="ctr">
                      <a:solidFill>
                        <a:srgbClr val="000000"/>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it-IT" sz="1100" b="0" i="0" u="none" strike="noStrike" dirty="0">
                          <a:effectLst/>
                          <a:latin typeface="Arial" panose="020B0604020202020204" pitchFamily="34" charset="0"/>
                        </a:rPr>
                        <a:t>1.2</a:t>
                      </a:r>
                    </a:p>
                  </a:txBody>
                  <a:tcPr marL="6350" marR="6350" marT="635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it-IT" sz="1100" b="0" i="0" u="none" strike="noStrike" dirty="0">
                          <a:effectLst/>
                          <a:latin typeface="Arial" panose="020B0604020202020204" pitchFamily="34" charset="0"/>
                        </a:rPr>
                        <a:t>28</a:t>
                      </a:r>
                    </a:p>
                  </a:txBody>
                  <a:tcPr marL="6350" marR="6350" marT="6350" marB="0" anchor="b">
                    <a:lnL>
                      <a:noFill/>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048402293"/>
                  </a:ext>
                </a:extLst>
              </a:tr>
            </a:tbl>
          </a:graphicData>
        </a:graphic>
      </p:graphicFrame>
      <p:grpSp>
        <p:nvGrpSpPr>
          <p:cNvPr id="18" name="Group 17"/>
          <p:cNvGrpSpPr/>
          <p:nvPr/>
        </p:nvGrpSpPr>
        <p:grpSpPr>
          <a:xfrm>
            <a:off x="296122" y="2305446"/>
            <a:ext cx="8350902" cy="2988130"/>
            <a:chOff x="337909" y="2160338"/>
            <a:chExt cx="8350902" cy="2988130"/>
          </a:xfrm>
        </p:grpSpPr>
        <p:sp>
          <p:nvSpPr>
            <p:cNvPr id="19" name="Rectangle 18"/>
            <p:cNvSpPr/>
            <p:nvPr/>
          </p:nvSpPr>
          <p:spPr>
            <a:xfrm>
              <a:off x="337909" y="2160338"/>
              <a:ext cx="3896695" cy="177610"/>
            </a:xfrm>
            <a:prstGeom prst="rect">
              <a:avLst/>
            </a:prstGeom>
            <a:noFill/>
            <a:ln w="15875">
              <a:solidFill>
                <a:srgbClr val="36F869"/>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0" name="Rectangle 19"/>
            <p:cNvSpPr/>
            <p:nvPr/>
          </p:nvSpPr>
          <p:spPr>
            <a:xfrm>
              <a:off x="4843973" y="2536546"/>
              <a:ext cx="3844838" cy="219808"/>
            </a:xfrm>
            <a:prstGeom prst="rect">
              <a:avLst/>
            </a:prstGeom>
            <a:noFill/>
            <a:ln w="15875">
              <a:solidFill>
                <a:srgbClr val="36F869"/>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6" name="Rectangle 18"/>
            <p:cNvSpPr/>
            <p:nvPr/>
          </p:nvSpPr>
          <p:spPr>
            <a:xfrm>
              <a:off x="2656023" y="4965854"/>
              <a:ext cx="3817447" cy="182614"/>
            </a:xfrm>
            <a:prstGeom prst="rect">
              <a:avLst/>
            </a:prstGeom>
            <a:noFill/>
            <a:ln w="15875">
              <a:solidFill>
                <a:srgbClr val="36F869"/>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a:ea typeface="+mn-ea"/>
                <a:cs typeface="+mn-cs"/>
              </a:endParaRPr>
            </a:p>
          </p:txBody>
        </p:sp>
      </p:grpSp>
      <p:graphicFrame>
        <p:nvGraphicFramePr>
          <p:cNvPr id="7" name="Table 6"/>
          <p:cNvGraphicFramePr>
            <a:graphicFrameLocks noGrp="1"/>
          </p:cNvGraphicFramePr>
          <p:nvPr>
            <p:extLst>
              <p:ext uri="{D42A27DB-BD31-4B8C-83A1-F6EECF244321}">
                <p14:modId xmlns:p14="http://schemas.microsoft.com/office/powerpoint/2010/main" val="460469996"/>
              </p:ext>
            </p:extLst>
          </p:nvPr>
        </p:nvGraphicFramePr>
        <p:xfrm>
          <a:off x="250148" y="1427552"/>
          <a:ext cx="4031556" cy="1464251"/>
        </p:xfrm>
        <a:graphic>
          <a:graphicData uri="http://schemas.openxmlformats.org/drawingml/2006/table">
            <a:tbl>
              <a:tblPr firstRow="1" firstCol="1" bandRow="1"/>
              <a:tblGrid>
                <a:gridCol w="2687002">
                  <a:extLst>
                    <a:ext uri="{9D8B030D-6E8A-4147-A177-3AD203B41FA5}">
                      <a16:colId xmlns="" xmlns:a16="http://schemas.microsoft.com/office/drawing/2014/main" val="20000"/>
                    </a:ext>
                  </a:extLst>
                </a:gridCol>
                <a:gridCol w="528063">
                  <a:extLst>
                    <a:ext uri="{9D8B030D-6E8A-4147-A177-3AD203B41FA5}">
                      <a16:colId xmlns="" xmlns:a16="http://schemas.microsoft.com/office/drawing/2014/main" val="20001"/>
                    </a:ext>
                  </a:extLst>
                </a:gridCol>
                <a:gridCol w="816491">
                  <a:extLst>
                    <a:ext uri="{9D8B030D-6E8A-4147-A177-3AD203B41FA5}">
                      <a16:colId xmlns="" xmlns:a16="http://schemas.microsoft.com/office/drawing/2014/main" val="20002"/>
                    </a:ext>
                  </a:extLst>
                </a:gridCol>
              </a:tblGrid>
              <a:tr h="223302">
                <a:tc>
                  <a:txBody>
                    <a:bodyPr/>
                    <a:lstStyle/>
                    <a:p>
                      <a:pPr algn="ctr">
                        <a:lnSpc>
                          <a:spcPct val="107000"/>
                        </a:lnSpc>
                        <a:spcBef>
                          <a:spcPts val="300"/>
                        </a:spcBef>
                        <a:spcAft>
                          <a:spcPts val="0"/>
                        </a:spcAft>
                      </a:pPr>
                      <a:r>
                        <a:rPr lang="en-GB" sz="11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Infant deaths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n=2531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202987">
                <a:tc>
                  <a:txBody>
                    <a:bodyPr/>
                    <a:lstStyle/>
                    <a:p>
                      <a:pPr>
                        <a:lnSpc>
                          <a:spcPct val="107000"/>
                        </a:lnSpc>
                        <a:spcAft>
                          <a:spcPts val="0"/>
                        </a:spcAft>
                      </a:pPr>
                      <a:r>
                        <a:rPr lang="en-GB" sz="1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Immaturity related conditions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n-GB" sz="11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40.46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n-GB" sz="11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1024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1"/>
                  </a:ext>
                </a:extLst>
              </a:tr>
              <a:tr h="202987">
                <a:tc>
                  <a:txBody>
                    <a:bodyPr/>
                    <a:lstStyle/>
                    <a:p>
                      <a:pPr>
                        <a:lnSpc>
                          <a:spcPct val="107000"/>
                        </a:lnSpc>
                        <a:spcAft>
                          <a:spcPts val="0"/>
                        </a:spcAft>
                      </a:pPr>
                      <a:r>
                        <a:rPr lang="en-GB" sz="1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Congenital anomalies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a:lnSpc>
                          <a:spcPct val="107000"/>
                        </a:lnSpc>
                        <a:spcAft>
                          <a:spcPts val="0"/>
                        </a:spcAft>
                      </a:pPr>
                      <a:r>
                        <a:rPr lang="en-GB" sz="11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33.90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algn="ctr">
                        <a:lnSpc>
                          <a:spcPct val="107000"/>
                        </a:lnSpc>
                        <a:spcAft>
                          <a:spcPts val="0"/>
                        </a:spcAft>
                      </a:pPr>
                      <a:r>
                        <a:rPr lang="en-GB" sz="11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858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 xmlns:a16="http://schemas.microsoft.com/office/drawing/2014/main" val="10002"/>
                  </a:ext>
                </a:extLst>
              </a:tr>
              <a:tr h="226014">
                <a:tc>
                  <a:txBody>
                    <a:bodyPr/>
                    <a:lstStyle/>
                    <a:p>
                      <a:pPr>
                        <a:lnSpc>
                          <a:spcPct val="107000"/>
                        </a:lnSpc>
                        <a:spcAft>
                          <a:spcPts val="0"/>
                        </a:spcAft>
                      </a:pPr>
                      <a:r>
                        <a:rPr lang="en-GB" sz="1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Infections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a:lnSpc>
                          <a:spcPct val="107000"/>
                        </a:lnSpc>
                        <a:spcAft>
                          <a:spcPts val="0"/>
                        </a:spcAft>
                      </a:pPr>
                      <a:r>
                        <a:rPr lang="en-GB" sz="1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9.60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algn="ctr">
                        <a:lnSpc>
                          <a:spcPct val="107000"/>
                        </a:lnSpc>
                        <a:spcAft>
                          <a:spcPts val="0"/>
                        </a:spcAft>
                      </a:pPr>
                      <a:r>
                        <a:rPr lang="en-GB" sz="11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243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 xmlns:a16="http://schemas.microsoft.com/office/drawing/2014/main" val="10003"/>
                  </a:ext>
                </a:extLst>
              </a:tr>
              <a:tr h="202987">
                <a:tc>
                  <a:txBody>
                    <a:bodyPr/>
                    <a:lstStyle/>
                    <a:p>
                      <a:pPr>
                        <a:lnSpc>
                          <a:spcPct val="107000"/>
                        </a:lnSpc>
                        <a:spcAft>
                          <a:spcPts val="0"/>
                        </a:spcAft>
                      </a:pPr>
                      <a:r>
                        <a:rPr lang="en-GB" sz="1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Sudden infant deaths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a:lnSpc>
                          <a:spcPct val="107000"/>
                        </a:lnSpc>
                        <a:spcAft>
                          <a:spcPts val="0"/>
                        </a:spcAft>
                      </a:pPr>
                      <a:r>
                        <a:rPr lang="en-GB" sz="1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6.40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algn="ctr">
                        <a:lnSpc>
                          <a:spcPct val="107000"/>
                        </a:lnSpc>
                        <a:spcAft>
                          <a:spcPts val="0"/>
                        </a:spcAft>
                      </a:pPr>
                      <a:r>
                        <a:rPr lang="en-GB" sz="1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162</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 xmlns:a16="http://schemas.microsoft.com/office/drawing/2014/main" val="10004"/>
                  </a:ext>
                </a:extLst>
              </a:tr>
              <a:tr h="202987">
                <a:tc>
                  <a:txBody>
                    <a:bodyPr/>
                    <a:lstStyle/>
                    <a:p>
                      <a:pPr>
                        <a:lnSpc>
                          <a:spcPct val="107000"/>
                        </a:lnSpc>
                        <a:spcAft>
                          <a:spcPts val="0"/>
                        </a:spcAft>
                      </a:pPr>
                      <a:r>
                        <a:rPr lang="en-GB" sz="1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Asphyxia, anoxia or trauma (intrapartum)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a:lnSpc>
                          <a:spcPct val="107000"/>
                        </a:lnSpc>
                        <a:spcAft>
                          <a:spcPts val="0"/>
                        </a:spcAft>
                      </a:pPr>
                      <a:r>
                        <a:rPr lang="en-GB" sz="1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5.37</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algn="ctr">
                        <a:lnSpc>
                          <a:spcPct val="107000"/>
                        </a:lnSpc>
                        <a:spcAft>
                          <a:spcPts val="0"/>
                        </a:spcAft>
                      </a:pPr>
                      <a:r>
                        <a:rPr lang="en-GB" sz="1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136</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 xmlns:a16="http://schemas.microsoft.com/office/drawing/2014/main" val="10005"/>
                  </a:ext>
                </a:extLst>
              </a:tr>
              <a:tr h="202987">
                <a:tc>
                  <a:txBody>
                    <a:bodyPr/>
                    <a:lstStyle/>
                    <a:p>
                      <a:pPr>
                        <a:lnSpc>
                          <a:spcPct val="107000"/>
                        </a:lnSpc>
                        <a:spcAft>
                          <a:spcPts val="0"/>
                        </a:spcAft>
                      </a:pPr>
                      <a:r>
                        <a:rPr lang="en-GB" sz="1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All other conditions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1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4.27</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1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108</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6"/>
                  </a:ext>
                </a:extLst>
              </a:tr>
            </a:tbl>
          </a:graphicData>
        </a:graphic>
      </p:graphicFrame>
      <p:sp>
        <p:nvSpPr>
          <p:cNvPr id="29" name="Rectangle 1"/>
          <p:cNvSpPr>
            <a:spLocks noChangeArrowheads="1"/>
          </p:cNvSpPr>
          <p:nvPr/>
        </p:nvSpPr>
        <p:spPr bwMode="auto">
          <a:xfrm>
            <a:off x="296122" y="2865067"/>
            <a:ext cx="758385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pSp>
        <p:nvGrpSpPr>
          <p:cNvPr id="32" name="Group 31"/>
          <p:cNvGrpSpPr/>
          <p:nvPr/>
        </p:nvGrpSpPr>
        <p:grpSpPr>
          <a:xfrm>
            <a:off x="269016" y="1861872"/>
            <a:ext cx="8365030" cy="2709149"/>
            <a:chOff x="269016" y="1861872"/>
            <a:chExt cx="8365030" cy="2709149"/>
          </a:xfrm>
        </p:grpSpPr>
        <p:sp>
          <p:nvSpPr>
            <p:cNvPr id="28" name="Rectangle 27"/>
            <p:cNvSpPr/>
            <p:nvPr/>
          </p:nvSpPr>
          <p:spPr>
            <a:xfrm>
              <a:off x="2622223" y="4363272"/>
              <a:ext cx="3809460" cy="207749"/>
            </a:xfrm>
            <a:prstGeom prst="rect">
              <a:avLst/>
            </a:prstGeom>
            <a:noFill/>
            <a:ln w="158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30" name="Rectangle 29"/>
            <p:cNvSpPr/>
            <p:nvPr/>
          </p:nvSpPr>
          <p:spPr>
            <a:xfrm>
              <a:off x="269016" y="1861872"/>
              <a:ext cx="3907330" cy="229708"/>
            </a:xfrm>
            <a:prstGeom prst="rect">
              <a:avLst/>
            </a:prstGeom>
            <a:noFill/>
            <a:ln w="158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31" name="Rectangle 30"/>
            <p:cNvSpPr/>
            <p:nvPr/>
          </p:nvSpPr>
          <p:spPr>
            <a:xfrm>
              <a:off x="4802186" y="1871995"/>
              <a:ext cx="3831860" cy="194197"/>
            </a:xfrm>
            <a:prstGeom prst="rect">
              <a:avLst/>
            </a:prstGeom>
            <a:noFill/>
            <a:ln w="158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a:ea typeface="+mn-ea"/>
                <a:cs typeface="+mn-cs"/>
              </a:endParaRPr>
            </a:p>
          </p:txBody>
        </p:sp>
      </p:grpSp>
      <p:grpSp>
        <p:nvGrpSpPr>
          <p:cNvPr id="21" name="Group 20"/>
          <p:cNvGrpSpPr/>
          <p:nvPr/>
        </p:nvGrpSpPr>
        <p:grpSpPr>
          <a:xfrm>
            <a:off x="280492" y="2091580"/>
            <a:ext cx="8361445" cy="2082588"/>
            <a:chOff x="2625368" y="1438101"/>
            <a:chExt cx="8361445" cy="2082588"/>
          </a:xfrm>
        </p:grpSpPr>
        <p:grpSp>
          <p:nvGrpSpPr>
            <p:cNvPr id="4" name="Group 3"/>
            <p:cNvGrpSpPr/>
            <p:nvPr/>
          </p:nvGrpSpPr>
          <p:grpSpPr>
            <a:xfrm>
              <a:off x="2625368" y="1438101"/>
              <a:ext cx="8361445" cy="783053"/>
              <a:chOff x="2632729" y="1306022"/>
              <a:chExt cx="8361445" cy="783053"/>
            </a:xfrm>
          </p:grpSpPr>
          <p:sp>
            <p:nvSpPr>
              <p:cNvPr id="15" name="Rectangle 14"/>
              <p:cNvSpPr/>
              <p:nvPr/>
            </p:nvSpPr>
            <p:spPr>
              <a:xfrm>
                <a:off x="7149336" y="1306022"/>
                <a:ext cx="3844838" cy="180959"/>
              </a:xfrm>
              <a:prstGeom prst="rect">
                <a:avLst/>
              </a:prstGeom>
              <a:noFill/>
              <a:ln w="15875">
                <a:solidFill>
                  <a:srgbClr val="0080FF"/>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7" name="Rectangle 16"/>
              <p:cNvSpPr/>
              <p:nvPr/>
            </p:nvSpPr>
            <p:spPr>
              <a:xfrm>
                <a:off x="2632729" y="1899288"/>
                <a:ext cx="3891431" cy="189787"/>
              </a:xfrm>
              <a:prstGeom prst="rect">
                <a:avLst/>
              </a:prstGeom>
              <a:noFill/>
              <a:ln w="15875">
                <a:solidFill>
                  <a:srgbClr val="0080FF"/>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a:ea typeface="+mn-ea"/>
                  <a:cs typeface="+mn-cs"/>
                </a:endParaRPr>
              </a:p>
            </p:txBody>
          </p:sp>
        </p:grpSp>
        <p:sp>
          <p:nvSpPr>
            <p:cNvPr id="27" name="Rectangle 26"/>
            <p:cNvSpPr/>
            <p:nvPr/>
          </p:nvSpPr>
          <p:spPr>
            <a:xfrm>
              <a:off x="4963105" y="3347309"/>
              <a:ext cx="3809460" cy="173380"/>
            </a:xfrm>
            <a:prstGeom prst="rect">
              <a:avLst/>
            </a:prstGeom>
            <a:noFill/>
            <a:ln w="15875">
              <a:solidFill>
                <a:srgbClr val="0080FF"/>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a:ea typeface="+mn-ea"/>
                <a:cs typeface="+mn-cs"/>
              </a:endParaRPr>
            </a:p>
          </p:txBody>
        </p:sp>
      </p:grpSp>
    </p:spTree>
    <p:extLst>
      <p:ext uri="{BB962C8B-B14F-4D97-AF65-F5344CB8AC3E}">
        <p14:creationId xmlns:p14="http://schemas.microsoft.com/office/powerpoint/2010/main" val="207285095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10374" y="260648"/>
            <a:ext cx="7556313" cy="1116106"/>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GB" sz="3200" b="1" dirty="0"/>
              <a:t>Table 4A - Cause of infant death</a:t>
            </a:r>
          </a:p>
        </p:txBody>
      </p:sp>
      <p:pic>
        <p:nvPicPr>
          <p:cNvPr id="2" name="Picture 1"/>
          <p:cNvPicPr>
            <a:picLocks noChangeAspect="1"/>
          </p:cNvPicPr>
          <p:nvPr/>
        </p:nvPicPr>
        <p:blipFill>
          <a:blip r:embed="rId3"/>
          <a:stretch>
            <a:fillRect/>
          </a:stretch>
        </p:blipFill>
        <p:spPr>
          <a:xfrm>
            <a:off x="310374" y="1208326"/>
            <a:ext cx="8127973" cy="4515540"/>
          </a:xfrm>
          <a:prstGeom prst="rect">
            <a:avLst/>
          </a:prstGeom>
        </p:spPr>
      </p:pic>
    </p:spTree>
    <p:extLst>
      <p:ext uri="{BB962C8B-B14F-4D97-AF65-F5344CB8AC3E}">
        <p14:creationId xmlns:p14="http://schemas.microsoft.com/office/powerpoint/2010/main" val="3906256232"/>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05453" y="44624"/>
            <a:ext cx="7556313" cy="864096"/>
          </a:xfrm>
        </p:spPr>
        <p:txBody>
          <a:bodyPr/>
          <a:lstStyle/>
          <a:p>
            <a:r>
              <a:rPr lang="en-GB" sz="3200" b="1" dirty="0"/>
              <a:t>Update</a:t>
            </a:r>
          </a:p>
        </p:txBody>
      </p:sp>
      <p:sp>
        <p:nvSpPr>
          <p:cNvPr id="3" name="Content Placeholder 2"/>
          <p:cNvSpPr>
            <a:spLocks noGrp="1"/>
          </p:cNvSpPr>
          <p:nvPr>
            <p:ph idx="4294967295"/>
          </p:nvPr>
        </p:nvSpPr>
        <p:spPr>
          <a:xfrm>
            <a:off x="295651" y="836712"/>
            <a:ext cx="7961958" cy="5904656"/>
          </a:xfrm>
        </p:spPr>
        <p:txBody>
          <a:bodyPr>
            <a:noAutofit/>
          </a:bodyPr>
          <a:lstStyle/>
          <a:p>
            <a:pPr>
              <a:spcBef>
                <a:spcPts val="800"/>
              </a:spcBef>
              <a:buSzPct val="150000"/>
              <a:buFont typeface="Arial" panose="020B0604020202020204" pitchFamily="34" charset="0"/>
              <a:buChar char="•"/>
            </a:pPr>
            <a:r>
              <a:rPr lang="en-GB" sz="1700" dirty="0"/>
              <a:t>Norway joined the WP3 participants later in 2017 which resulted in 21 participating registries</a:t>
            </a:r>
          </a:p>
          <a:p>
            <a:pPr>
              <a:spcBef>
                <a:spcPts val="800"/>
              </a:spcBef>
              <a:buSzPct val="150000"/>
              <a:buFont typeface="Arial" panose="020B0604020202020204" pitchFamily="34" charset="0"/>
              <a:buChar char="•"/>
            </a:pPr>
            <a:r>
              <a:rPr lang="en-GB" sz="1700" dirty="0"/>
              <a:t>WP3 protocol for Ethics approval completed and placed on the </a:t>
            </a:r>
            <a:r>
              <a:rPr lang="en-GB" sz="1700" dirty="0" err="1"/>
              <a:t>EUROlinkCAT</a:t>
            </a:r>
            <a:r>
              <a:rPr lang="en-GB" sz="1700" dirty="0"/>
              <a:t> website together with the lay summary (Nov 2017) </a:t>
            </a:r>
          </a:p>
          <a:p>
            <a:pPr>
              <a:spcBef>
                <a:spcPts val="800"/>
              </a:spcBef>
              <a:buSzPct val="150000"/>
              <a:buFont typeface="Arial" panose="020B0604020202020204" pitchFamily="34" charset="0"/>
              <a:buChar char="•"/>
            </a:pPr>
            <a:r>
              <a:rPr lang="en-GB" sz="1700" dirty="0"/>
              <a:t>All registries submitted their applications for Ethics/other approvals: </a:t>
            </a:r>
          </a:p>
          <a:p>
            <a:pPr marL="0" indent="0">
              <a:spcBef>
                <a:spcPts val="800"/>
              </a:spcBef>
              <a:buSzPct val="150000"/>
              <a:buNone/>
            </a:pPr>
            <a:r>
              <a:rPr lang="en-GB" sz="1700" dirty="0"/>
              <a:t>	obtained – 11; ongoing – 10 (5 BINOCAR)</a:t>
            </a:r>
          </a:p>
          <a:p>
            <a:pPr>
              <a:spcBef>
                <a:spcPts val="800"/>
              </a:spcBef>
              <a:buSzPct val="150000"/>
              <a:buFont typeface="Arial" panose="020B0604020202020204" pitchFamily="34" charset="0"/>
              <a:buChar char="•"/>
            </a:pPr>
            <a:r>
              <a:rPr lang="en-GB" sz="1700" dirty="0"/>
              <a:t>EUROCAT registry-specific case files ready for download (April 2018)</a:t>
            </a:r>
          </a:p>
          <a:p>
            <a:pPr>
              <a:spcBef>
                <a:spcPts val="800"/>
              </a:spcBef>
              <a:buSzPct val="150000"/>
              <a:buFont typeface="Arial" panose="020B0604020202020204" pitchFamily="34" charset="0"/>
              <a:buChar char="•"/>
            </a:pPr>
            <a:r>
              <a:rPr lang="en-GB" sz="1700" dirty="0"/>
              <a:t>WP3 analysis plan (Excel spreadsheets and the descriptive Word document) completed (Mar 2018)</a:t>
            </a:r>
          </a:p>
          <a:p>
            <a:pPr>
              <a:spcBef>
                <a:spcPts val="800"/>
              </a:spcBef>
              <a:buSzPct val="150000"/>
              <a:buFont typeface="Arial" panose="020B0604020202020204" pitchFamily="34" charset="0"/>
              <a:buChar char="•"/>
            </a:pPr>
            <a:r>
              <a:rPr lang="en-GB" sz="1700" dirty="0"/>
              <a:t>Analysis plan updated in May 2018 by adding the modified grouping of causes of death (Tables 4), codes for the new subgroups and tables/description for the analysis of geographic variation</a:t>
            </a:r>
          </a:p>
          <a:p>
            <a:pPr>
              <a:spcBef>
                <a:spcPts val="800"/>
              </a:spcBef>
              <a:buSzPct val="150000"/>
              <a:buFont typeface="Arial" panose="020B0604020202020204" pitchFamily="34" charset="0"/>
              <a:buChar char="•"/>
            </a:pPr>
            <a:r>
              <a:rPr lang="en-GB" sz="1700" dirty="0"/>
              <a:t>Data linkage – progress differs by the registry</a:t>
            </a:r>
          </a:p>
          <a:p>
            <a:pPr>
              <a:spcBef>
                <a:spcPts val="800"/>
              </a:spcBef>
              <a:buSzPct val="150000"/>
              <a:buFont typeface="Arial" panose="020B0604020202020204" pitchFamily="34" charset="0"/>
              <a:buChar char="•"/>
            </a:pPr>
            <a:r>
              <a:rPr lang="en-GB" sz="1700" dirty="0"/>
              <a:t>Systematic review (</a:t>
            </a:r>
            <a:r>
              <a:rPr lang="en-GB" sz="1700" u="sng" dirty="0"/>
              <a:t>not a project deliverable</a:t>
            </a:r>
            <a:r>
              <a:rPr lang="en-GB" sz="1700" dirty="0"/>
              <a:t>) –  "Long-term survival of children born with congenital anomalies: a systematic review of population-based studies“ – registered with the PROSPERO database (Oct 2017), literature searches and papers selection ongoing</a:t>
            </a:r>
          </a:p>
        </p:txBody>
      </p:sp>
    </p:spTree>
    <p:extLst>
      <p:ext uri="{BB962C8B-B14F-4D97-AF65-F5344CB8AC3E}">
        <p14:creationId xmlns:p14="http://schemas.microsoft.com/office/powerpoint/2010/main" val="4029267472"/>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95536" y="44624"/>
            <a:ext cx="7772337" cy="576064"/>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GB" sz="2400" b="1" dirty="0"/>
              <a:t>Main causes of death at age 1-15 years,</a:t>
            </a:r>
          </a:p>
          <a:p>
            <a:r>
              <a:rPr lang="en-GB" sz="2400" b="1" dirty="0"/>
              <a:t>ONS data for England &amp; Wales, 2015</a:t>
            </a:r>
            <a:endParaRPr lang="en-GB" sz="2400" dirty="0"/>
          </a:p>
        </p:txBody>
      </p:sp>
      <p:pic>
        <p:nvPicPr>
          <p:cNvPr id="3" name="Picture 2"/>
          <p:cNvPicPr>
            <a:picLocks noChangeAspect="1"/>
          </p:cNvPicPr>
          <p:nvPr/>
        </p:nvPicPr>
        <p:blipFill>
          <a:blip r:embed="rId3"/>
          <a:stretch>
            <a:fillRect/>
          </a:stretch>
        </p:blipFill>
        <p:spPr>
          <a:xfrm>
            <a:off x="467544" y="1124744"/>
            <a:ext cx="7326626" cy="4545112"/>
          </a:xfrm>
          <a:prstGeom prst="rect">
            <a:avLst/>
          </a:prstGeom>
        </p:spPr>
      </p:pic>
      <p:grpSp>
        <p:nvGrpSpPr>
          <p:cNvPr id="6" name="Group 5"/>
          <p:cNvGrpSpPr/>
          <p:nvPr/>
        </p:nvGrpSpPr>
        <p:grpSpPr>
          <a:xfrm>
            <a:off x="539552" y="1700808"/>
            <a:ext cx="7947309" cy="1872208"/>
            <a:chOff x="539552" y="1700808"/>
            <a:chExt cx="7947309" cy="1872208"/>
          </a:xfrm>
        </p:grpSpPr>
        <p:sp>
          <p:nvSpPr>
            <p:cNvPr id="4" name="Rectangle 3"/>
            <p:cNvSpPr/>
            <p:nvPr/>
          </p:nvSpPr>
          <p:spPr>
            <a:xfrm>
              <a:off x="539552" y="1700808"/>
              <a:ext cx="7056784" cy="1872208"/>
            </a:xfrm>
            <a:prstGeom prst="rect">
              <a:avLst/>
            </a:prstGeom>
            <a:noFill/>
            <a:ln w="158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 name="TextBox 1"/>
            <p:cNvSpPr txBox="1"/>
            <p:nvPr/>
          </p:nvSpPr>
          <p:spPr>
            <a:xfrm>
              <a:off x="7866178" y="2326433"/>
              <a:ext cx="620683" cy="369332"/>
            </a:xfrm>
            <a:prstGeom prst="rect">
              <a:avLst/>
            </a:prstGeom>
            <a:noFill/>
          </p:spPr>
          <p:txBody>
            <a:bodyPr wrap="none" rtlCol="0">
              <a:spAutoFit/>
            </a:bodyPr>
            <a:lstStyle/>
            <a:p>
              <a:r>
                <a:rPr lang="en-GB" dirty="0">
                  <a:solidFill>
                    <a:srgbClr val="FF0000"/>
                  </a:solidFill>
                </a:rPr>
                <a:t>90%</a:t>
              </a:r>
            </a:p>
          </p:txBody>
        </p:sp>
      </p:grpSp>
    </p:spTree>
    <p:extLst>
      <p:ext uri="{BB962C8B-B14F-4D97-AF65-F5344CB8AC3E}">
        <p14:creationId xmlns:p14="http://schemas.microsoft.com/office/powerpoint/2010/main" val="336759155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11560" y="0"/>
            <a:ext cx="7556313" cy="1116106"/>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GB" sz="2800" b="1" dirty="0"/>
              <a:t>Table 4B - Cause of death (1-9 years)</a:t>
            </a:r>
          </a:p>
        </p:txBody>
      </p:sp>
      <p:pic>
        <p:nvPicPr>
          <p:cNvPr id="5" name="Picture 4"/>
          <p:cNvPicPr>
            <a:picLocks noChangeAspect="1"/>
          </p:cNvPicPr>
          <p:nvPr/>
        </p:nvPicPr>
        <p:blipFill>
          <a:blip r:embed="rId3"/>
          <a:stretch>
            <a:fillRect/>
          </a:stretch>
        </p:blipFill>
        <p:spPr>
          <a:xfrm>
            <a:off x="1043608" y="548680"/>
            <a:ext cx="4277383" cy="5753647"/>
          </a:xfrm>
          <a:prstGeom prst="rect">
            <a:avLst/>
          </a:prstGeom>
        </p:spPr>
      </p:pic>
    </p:spTree>
    <p:extLst>
      <p:ext uri="{BB962C8B-B14F-4D97-AF65-F5344CB8AC3E}">
        <p14:creationId xmlns:p14="http://schemas.microsoft.com/office/powerpoint/2010/main" val="3878578094"/>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11560" y="404664"/>
            <a:ext cx="7556313" cy="1116106"/>
          </a:xfrm>
        </p:spPr>
        <p:txBody>
          <a:bodyPr/>
          <a:lstStyle/>
          <a:p>
            <a:r>
              <a:rPr lang="en-US" b="1" dirty="0"/>
              <a:t>Analysis of the geographic variation (1)</a:t>
            </a:r>
            <a:endParaRPr lang="en-GB" dirty="0"/>
          </a:p>
        </p:txBody>
      </p:sp>
      <p:sp>
        <p:nvSpPr>
          <p:cNvPr id="8" name="Content Placeholder 2"/>
          <p:cNvSpPr txBox="1">
            <a:spLocks/>
          </p:cNvSpPr>
          <p:nvPr/>
        </p:nvSpPr>
        <p:spPr>
          <a:xfrm>
            <a:off x="395536" y="1556792"/>
            <a:ext cx="7920880" cy="5112568"/>
          </a:xfrm>
          <a:prstGeom prst="rect">
            <a:avLst/>
          </a:prstGeom>
        </p:spPr>
        <p:txBody>
          <a:bodyPr vert="horz" lIns="91440" tIns="45720" rIns="91440" bIns="45720" rtlCol="0">
            <a:normAutofit/>
          </a:bodyPr>
          <a:lstStyle>
            <a:lvl1pPr marL="228600" indent="-228600" algn="l" defTabSz="914400" rtl="0" eaLnBrk="1" latinLnBrk="0" hangingPunct="1">
              <a:spcBef>
                <a:spcPts val="2000"/>
              </a:spcBef>
              <a:buClr>
                <a:schemeClr val="tx2"/>
              </a:buClr>
              <a:buSzPct val="75000"/>
              <a:buFont typeface="Wingdings" pitchFamily="2" charset="2"/>
              <a:buChar char="n"/>
              <a:defRPr sz="2000" kern="1200">
                <a:solidFill>
                  <a:schemeClr val="accent1"/>
                </a:solidFill>
                <a:latin typeface="+mn-lt"/>
                <a:ea typeface="+mn-ea"/>
                <a:cs typeface="+mn-cs"/>
              </a:defRPr>
            </a:lvl1pPr>
            <a:lvl2pPr marL="4572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2pPr>
            <a:lvl3pPr marL="6858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3pPr>
            <a:lvl4pPr marL="9144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4pPr>
            <a:lvl5pPr marL="11430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dirty="0"/>
          </a:p>
        </p:txBody>
      </p:sp>
      <p:sp>
        <p:nvSpPr>
          <p:cNvPr id="4" name="Content Placeholder 2"/>
          <p:cNvSpPr txBox="1">
            <a:spLocks/>
          </p:cNvSpPr>
          <p:nvPr/>
        </p:nvSpPr>
        <p:spPr>
          <a:xfrm>
            <a:off x="395536" y="1052736"/>
            <a:ext cx="8280920" cy="5472608"/>
          </a:xfrm>
          <a:prstGeom prst="rect">
            <a:avLst/>
          </a:prstGeom>
        </p:spPr>
        <p:txBody>
          <a:bodyPr vert="horz" lIns="91440" tIns="45720" rIns="91440" bIns="45720" rtlCol="0">
            <a:normAutofit/>
          </a:bodyPr>
          <a:lstStyle>
            <a:lvl1pPr marL="228600" indent="-228600" algn="l" defTabSz="914400" rtl="0" eaLnBrk="1" latinLnBrk="0" hangingPunct="1">
              <a:spcBef>
                <a:spcPts val="2000"/>
              </a:spcBef>
              <a:buClr>
                <a:schemeClr val="tx2"/>
              </a:buClr>
              <a:buSzPct val="75000"/>
              <a:buFont typeface="Wingdings" pitchFamily="2" charset="2"/>
              <a:buChar char="n"/>
              <a:defRPr sz="2000" kern="1200">
                <a:solidFill>
                  <a:schemeClr val="accent1"/>
                </a:solidFill>
                <a:latin typeface="+mn-lt"/>
                <a:ea typeface="+mn-ea"/>
                <a:cs typeface="+mn-cs"/>
              </a:defRPr>
            </a:lvl1pPr>
            <a:lvl2pPr marL="4572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2pPr>
            <a:lvl3pPr marL="6858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3pPr>
            <a:lvl4pPr marL="9144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4pPr>
            <a:lvl5pPr marL="11430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2" indent="0">
              <a:buNone/>
            </a:pPr>
            <a:r>
              <a:rPr lang="en-US" b="1" dirty="0"/>
              <a:t>Aim</a:t>
            </a:r>
            <a:r>
              <a:rPr lang="en-US" dirty="0"/>
              <a:t> </a:t>
            </a:r>
          </a:p>
          <a:p>
            <a:pPr marL="457200" lvl="2" indent="0">
              <a:buNone/>
            </a:pPr>
            <a:r>
              <a:rPr lang="en-US" dirty="0"/>
              <a:t>to investigate whether there are geographic variations in survival across Europe for selected EUROCAT congenital anomalies subgroups.</a:t>
            </a:r>
          </a:p>
          <a:p>
            <a:pPr marL="457200" lvl="2" indent="0">
              <a:buNone/>
            </a:pPr>
            <a:endParaRPr lang="en-US" sz="800" dirty="0"/>
          </a:p>
          <a:p>
            <a:pPr marL="457200" lvl="2" indent="0">
              <a:buNone/>
            </a:pPr>
            <a:r>
              <a:rPr lang="en-US" dirty="0"/>
              <a:t>Geographic variation will be evaluated by the estimates produced at registry level using the following  approaches:</a:t>
            </a:r>
            <a:endParaRPr lang="en-GB" sz="800" dirty="0"/>
          </a:p>
          <a:p>
            <a:pPr lvl="2">
              <a:buFont typeface="Wingdings" panose="05000000000000000000" pitchFamily="2" charset="2"/>
              <a:buChar char="Ø"/>
            </a:pPr>
            <a:r>
              <a:rPr lang="en-US" sz="1700" dirty="0"/>
              <a:t>The between-registry heterogeneity (through the I</a:t>
            </a:r>
            <a:r>
              <a:rPr lang="en-US" sz="1700" baseline="30000" dirty="0"/>
              <a:t>2</a:t>
            </a:r>
            <a:r>
              <a:rPr lang="en-US" sz="1700" dirty="0"/>
              <a:t> statistic) produced for the pooled estimate in the meta-analysis will be considered. Risk indicators (crude and adjusted) calculated by each registry will be used (</a:t>
            </a:r>
            <a:r>
              <a:rPr lang="en-US" sz="1700" u="sng" dirty="0"/>
              <a:t>Tables T 6A – T 6G</a:t>
            </a:r>
            <a:r>
              <a:rPr lang="en-US" sz="1700" dirty="0"/>
              <a:t>).</a:t>
            </a:r>
          </a:p>
          <a:p>
            <a:pPr lvl="2" algn="just">
              <a:buFont typeface="Wingdings" panose="05000000000000000000" pitchFamily="2" charset="2"/>
              <a:buChar char="Ø"/>
            </a:pPr>
            <a:r>
              <a:rPr lang="en-US" sz="1700" dirty="0"/>
              <a:t>Evaluate the variability of TOTAL mortality given the observed mortality in children with congenital anomalies; collect general information on mortality (e.g. neonatal) (</a:t>
            </a:r>
            <a:r>
              <a:rPr lang="en-US" sz="1700" u="sng" dirty="0"/>
              <a:t>Tables T 7A – T 7B</a:t>
            </a:r>
            <a:r>
              <a:rPr lang="en-US" sz="1700" dirty="0"/>
              <a:t>).</a:t>
            </a:r>
          </a:p>
          <a:p>
            <a:pPr lvl="2" algn="just">
              <a:buFont typeface="Wingdings" panose="05000000000000000000" pitchFamily="2" charset="2"/>
              <a:buChar char="Ø"/>
            </a:pPr>
            <a:r>
              <a:rPr lang="en-US" sz="1700" dirty="0"/>
              <a:t>Use information on risk factors for specific anomalies investigated to interpret the geographic variations (</a:t>
            </a:r>
            <a:r>
              <a:rPr lang="en-US" sz="1700" u="sng" dirty="0"/>
              <a:t>Tables T 8A – T 8C</a:t>
            </a:r>
            <a:r>
              <a:rPr lang="en-US" sz="1700" dirty="0"/>
              <a:t>).</a:t>
            </a:r>
          </a:p>
          <a:p>
            <a:pPr lvl="2">
              <a:buFont typeface="Wingdings" panose="05000000000000000000" pitchFamily="2" charset="2"/>
              <a:buChar char="Ø"/>
            </a:pPr>
            <a:endParaRPr lang="en-US" dirty="0"/>
          </a:p>
          <a:p>
            <a:pPr lvl="2">
              <a:spcBef>
                <a:spcPts val="1200"/>
              </a:spcBef>
              <a:buSzPct val="150000"/>
              <a:buFont typeface="Arial" panose="020B0604020202020204" pitchFamily="34" charset="0"/>
              <a:buChar char="•"/>
            </a:pPr>
            <a:endParaRPr lang="en-US" sz="1100" dirty="0"/>
          </a:p>
          <a:p>
            <a:pPr lvl="2"/>
            <a:endParaRPr lang="en-US" dirty="0"/>
          </a:p>
          <a:p>
            <a:pPr lvl="2"/>
            <a:endParaRPr lang="en-US" dirty="0"/>
          </a:p>
          <a:p>
            <a:pPr marL="0" indent="0">
              <a:buFont typeface="Wingdings" pitchFamily="2" charset="2"/>
              <a:buNone/>
            </a:pPr>
            <a:endParaRPr lang="en-GB" dirty="0"/>
          </a:p>
        </p:txBody>
      </p:sp>
    </p:spTree>
    <p:extLst>
      <p:ext uri="{BB962C8B-B14F-4D97-AF65-F5344CB8AC3E}">
        <p14:creationId xmlns:p14="http://schemas.microsoft.com/office/powerpoint/2010/main" val="864174920"/>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23528" y="44988"/>
            <a:ext cx="7556313" cy="720080"/>
          </a:xfrm>
        </p:spPr>
        <p:txBody>
          <a:bodyPr/>
          <a:lstStyle/>
          <a:p>
            <a:pPr lvl="0"/>
            <a:r>
              <a:rPr lang="en-GB" b="1" dirty="0"/>
              <a:t>Analysis of the geographic variation (2)</a:t>
            </a:r>
            <a:endParaRPr lang="en-GB" dirty="0"/>
          </a:p>
        </p:txBody>
      </p:sp>
      <p:sp>
        <p:nvSpPr>
          <p:cNvPr id="3" name="Content Placeholder 2"/>
          <p:cNvSpPr>
            <a:spLocks noGrp="1"/>
          </p:cNvSpPr>
          <p:nvPr>
            <p:ph idx="4294967295"/>
          </p:nvPr>
        </p:nvSpPr>
        <p:spPr>
          <a:xfrm>
            <a:off x="323528" y="908720"/>
            <a:ext cx="8064896" cy="5472608"/>
          </a:xfrm>
        </p:spPr>
        <p:txBody>
          <a:bodyPr>
            <a:noAutofit/>
          </a:bodyPr>
          <a:lstStyle/>
          <a:p>
            <a:pPr marL="0" indent="0">
              <a:spcBef>
                <a:spcPts val="1200"/>
              </a:spcBef>
              <a:buSzPct val="150000"/>
              <a:buNone/>
            </a:pPr>
            <a:r>
              <a:rPr lang="en-GB" sz="1800" b="1" dirty="0"/>
              <a:t>T 7A-T 8C spreadsheets </a:t>
            </a:r>
          </a:p>
          <a:p>
            <a:pPr>
              <a:spcBef>
                <a:spcPts val="1200"/>
              </a:spcBef>
              <a:buSzPct val="150000"/>
              <a:buFont typeface="Arial" panose="020B0604020202020204" pitchFamily="34" charset="0"/>
              <a:buChar char="•"/>
            </a:pPr>
            <a:r>
              <a:rPr lang="en-GB" sz="1800" b="1" dirty="0"/>
              <a:t>T 7A - </a:t>
            </a:r>
            <a:r>
              <a:rPr lang="en-US" sz="1800" dirty="0"/>
              <a:t>Resident populations and deaths in the background registry population, by year of death and age at death</a:t>
            </a:r>
          </a:p>
          <a:p>
            <a:pPr>
              <a:spcBef>
                <a:spcPts val="1200"/>
              </a:spcBef>
              <a:buSzPct val="150000"/>
              <a:buFont typeface="Arial" panose="020B0604020202020204" pitchFamily="34" charset="0"/>
              <a:buChar char="•"/>
            </a:pPr>
            <a:r>
              <a:rPr lang="en-GB" sz="1800" b="1" dirty="0"/>
              <a:t>T 7B - </a:t>
            </a:r>
            <a:r>
              <a:rPr lang="en-US" sz="1800" dirty="0"/>
              <a:t>Neonatal and fetal deaths in the background population by year</a:t>
            </a:r>
            <a:endParaRPr lang="en-GB" sz="1800" dirty="0"/>
          </a:p>
          <a:p>
            <a:pPr>
              <a:spcBef>
                <a:spcPts val="1200"/>
              </a:spcBef>
              <a:buSzPct val="150000"/>
              <a:buFont typeface="Arial" panose="020B0604020202020204" pitchFamily="34" charset="0"/>
              <a:buChar char="•"/>
            </a:pPr>
            <a:r>
              <a:rPr lang="en-GB" sz="1800" b="1" dirty="0"/>
              <a:t>T 8A – </a:t>
            </a:r>
            <a:r>
              <a:rPr lang="en-GB" sz="1800" dirty="0"/>
              <a:t>Risk factors distribution and </a:t>
            </a:r>
            <a:r>
              <a:rPr lang="en-US" sz="1800" dirty="0"/>
              <a:t>adjusted survival estimates at 7, 28 and 365 days (1 risk factor at a time) - Four subgroups of isolated congenital anomaly (</a:t>
            </a:r>
            <a:r>
              <a:rPr lang="en-US" sz="1800" u="sng" dirty="0" err="1"/>
              <a:t>spina</a:t>
            </a:r>
            <a:r>
              <a:rPr lang="en-US" sz="1800" u="sng" dirty="0"/>
              <a:t> bifida</a:t>
            </a:r>
            <a:r>
              <a:rPr lang="en-US" sz="1800" dirty="0"/>
              <a:t>, </a:t>
            </a:r>
            <a:r>
              <a:rPr lang="en-US" sz="1800" u="sng" dirty="0"/>
              <a:t>transposition of great arteries</a:t>
            </a:r>
            <a:r>
              <a:rPr lang="en-US" sz="1800" dirty="0"/>
              <a:t>, </a:t>
            </a:r>
            <a:r>
              <a:rPr lang="en-US" sz="1800" u="sng" dirty="0"/>
              <a:t>diaphragmatic hernia </a:t>
            </a:r>
            <a:r>
              <a:rPr lang="en-US" sz="1800" dirty="0"/>
              <a:t>and </a:t>
            </a:r>
            <a:r>
              <a:rPr lang="en-US" sz="1800" u="sng" dirty="0" err="1"/>
              <a:t>gastroschisis</a:t>
            </a:r>
            <a:r>
              <a:rPr lang="en-US" sz="1800" u="sng" dirty="0"/>
              <a:t>)</a:t>
            </a:r>
            <a:endParaRPr lang="en-GB" sz="1800" dirty="0"/>
          </a:p>
          <a:p>
            <a:pPr>
              <a:spcBef>
                <a:spcPts val="1200"/>
              </a:spcBef>
              <a:buSzPct val="150000"/>
              <a:buFont typeface="Arial" panose="020B0604020202020204" pitchFamily="34" charset="0"/>
              <a:buChar char="•"/>
            </a:pPr>
            <a:r>
              <a:rPr lang="en-GB" sz="1800" b="1" dirty="0"/>
              <a:t> T 8B - </a:t>
            </a:r>
            <a:r>
              <a:rPr lang="en-GB" sz="1800" dirty="0"/>
              <a:t>Risk factors distribution and </a:t>
            </a:r>
            <a:r>
              <a:rPr lang="en-US" sz="1800" dirty="0"/>
              <a:t>adjusted survival estimates at 1 and 10 years (1 risk factor at a time) - </a:t>
            </a:r>
            <a:r>
              <a:rPr lang="en-US" sz="1800" u="sng" dirty="0"/>
              <a:t>isolated structural anomalies </a:t>
            </a:r>
            <a:r>
              <a:rPr lang="en-US" sz="1800" dirty="0"/>
              <a:t>(A, R, N, I)</a:t>
            </a:r>
            <a:endParaRPr lang="en-GB" sz="1800" dirty="0"/>
          </a:p>
          <a:p>
            <a:pPr>
              <a:spcBef>
                <a:spcPts val="1200"/>
              </a:spcBef>
              <a:buSzPct val="150000"/>
              <a:buFont typeface="Arial" panose="020B0604020202020204" pitchFamily="34" charset="0"/>
              <a:buChar char="•"/>
            </a:pPr>
            <a:r>
              <a:rPr lang="en-GB" sz="1800" b="1" dirty="0"/>
              <a:t>T 8C - </a:t>
            </a:r>
            <a:r>
              <a:rPr lang="en-GB" sz="1800" dirty="0"/>
              <a:t>Risk factors distribution and a</a:t>
            </a:r>
            <a:r>
              <a:rPr lang="en-US" sz="1800" dirty="0" err="1"/>
              <a:t>djusted</a:t>
            </a:r>
            <a:r>
              <a:rPr lang="en-US" sz="1800" dirty="0"/>
              <a:t> survival estimates at 1 and 10 years (1 risk factor at a time) - </a:t>
            </a:r>
            <a:r>
              <a:rPr lang="it-IT" sz="1800" u="sng" dirty="0"/>
              <a:t>Down Syndrome</a:t>
            </a:r>
            <a:endParaRPr lang="en-GB" sz="1800" u="sng" dirty="0"/>
          </a:p>
          <a:p>
            <a:pPr>
              <a:spcBef>
                <a:spcPts val="1200"/>
              </a:spcBef>
              <a:buSzPct val="150000"/>
              <a:buFont typeface="Arial" panose="020B0604020202020204" pitchFamily="34" charset="0"/>
              <a:buChar char="•"/>
            </a:pPr>
            <a:endParaRPr lang="en-GB" sz="1400" dirty="0"/>
          </a:p>
        </p:txBody>
      </p:sp>
    </p:spTree>
    <p:extLst>
      <p:ext uri="{BB962C8B-B14F-4D97-AF65-F5344CB8AC3E}">
        <p14:creationId xmlns:p14="http://schemas.microsoft.com/office/powerpoint/2010/main" val="1793097979"/>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87524" y="224662"/>
            <a:ext cx="8136904" cy="1116106"/>
          </a:xfrm>
        </p:spPr>
        <p:txBody>
          <a:bodyPr/>
          <a:lstStyle/>
          <a:p>
            <a:r>
              <a:rPr lang="en-US" sz="3200" b="1" dirty="0"/>
              <a:t>Analysis of the geographic variation (3)</a:t>
            </a:r>
            <a:endParaRPr lang="en-GB" sz="3200" dirty="0"/>
          </a:p>
        </p:txBody>
      </p:sp>
      <p:sp>
        <p:nvSpPr>
          <p:cNvPr id="8" name="Content Placeholder 2"/>
          <p:cNvSpPr txBox="1">
            <a:spLocks/>
          </p:cNvSpPr>
          <p:nvPr/>
        </p:nvSpPr>
        <p:spPr>
          <a:xfrm>
            <a:off x="395536" y="1556792"/>
            <a:ext cx="7920880" cy="5112568"/>
          </a:xfrm>
          <a:prstGeom prst="rect">
            <a:avLst/>
          </a:prstGeom>
        </p:spPr>
        <p:txBody>
          <a:bodyPr vert="horz" lIns="91440" tIns="45720" rIns="91440" bIns="45720" rtlCol="0">
            <a:normAutofit/>
          </a:bodyPr>
          <a:lstStyle>
            <a:lvl1pPr marL="228600" indent="-228600" algn="l" defTabSz="914400" rtl="0" eaLnBrk="1" latinLnBrk="0" hangingPunct="1">
              <a:spcBef>
                <a:spcPts val="2000"/>
              </a:spcBef>
              <a:buClr>
                <a:schemeClr val="tx2"/>
              </a:buClr>
              <a:buSzPct val="75000"/>
              <a:buFont typeface="Wingdings" pitchFamily="2" charset="2"/>
              <a:buChar char="n"/>
              <a:defRPr sz="2000" kern="1200">
                <a:solidFill>
                  <a:schemeClr val="accent1"/>
                </a:solidFill>
                <a:latin typeface="+mn-lt"/>
                <a:ea typeface="+mn-ea"/>
                <a:cs typeface="+mn-cs"/>
              </a:defRPr>
            </a:lvl1pPr>
            <a:lvl2pPr marL="4572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2pPr>
            <a:lvl3pPr marL="6858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3pPr>
            <a:lvl4pPr marL="9144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4pPr>
            <a:lvl5pPr marL="11430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dirty="0"/>
          </a:p>
        </p:txBody>
      </p:sp>
      <p:sp>
        <p:nvSpPr>
          <p:cNvPr id="4" name="Content Placeholder 2"/>
          <p:cNvSpPr txBox="1">
            <a:spLocks/>
          </p:cNvSpPr>
          <p:nvPr/>
        </p:nvSpPr>
        <p:spPr>
          <a:xfrm>
            <a:off x="179512" y="1052736"/>
            <a:ext cx="7920880" cy="5472608"/>
          </a:xfrm>
          <a:prstGeom prst="rect">
            <a:avLst/>
          </a:prstGeom>
        </p:spPr>
        <p:txBody>
          <a:bodyPr vert="horz" lIns="91440" tIns="45720" rIns="91440" bIns="45720" rtlCol="0">
            <a:normAutofit/>
          </a:bodyPr>
          <a:lstStyle>
            <a:lvl1pPr marL="228600" indent="-228600" algn="l" defTabSz="914400" rtl="0" eaLnBrk="1" latinLnBrk="0" hangingPunct="1">
              <a:spcBef>
                <a:spcPts val="2000"/>
              </a:spcBef>
              <a:buClr>
                <a:schemeClr val="tx2"/>
              </a:buClr>
              <a:buSzPct val="75000"/>
              <a:buFont typeface="Wingdings" pitchFamily="2" charset="2"/>
              <a:buChar char="n"/>
              <a:defRPr sz="2000" kern="1200">
                <a:solidFill>
                  <a:schemeClr val="accent1"/>
                </a:solidFill>
                <a:latin typeface="+mn-lt"/>
                <a:ea typeface="+mn-ea"/>
                <a:cs typeface="+mn-cs"/>
              </a:defRPr>
            </a:lvl1pPr>
            <a:lvl2pPr marL="4572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2pPr>
            <a:lvl3pPr marL="6858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3pPr>
            <a:lvl4pPr marL="9144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4pPr>
            <a:lvl5pPr marL="11430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2" indent="0">
              <a:buNone/>
            </a:pPr>
            <a:r>
              <a:rPr lang="en-US" dirty="0"/>
              <a:t>Additional and supplementary analyses will be performed:</a:t>
            </a:r>
          </a:p>
          <a:p>
            <a:pPr marL="457200" lvl="2" indent="0">
              <a:buNone/>
            </a:pPr>
            <a:endParaRPr lang="en-US" sz="1000" dirty="0"/>
          </a:p>
          <a:p>
            <a:pPr marL="457200" lvl="2" indent="0" algn="just">
              <a:buNone/>
            </a:pPr>
            <a:r>
              <a:rPr lang="en-US" dirty="0"/>
              <a:t>a. Pooled estimates of the European areas (i.e. Northern, Western, Eastern, Southern) will be calculated by using the estimates calculated at registry level. The heterogeneity among estimates of the registries belonging to the same European area will be assessed through the I</a:t>
            </a:r>
            <a:r>
              <a:rPr lang="en-US" baseline="30000" dirty="0"/>
              <a:t>2</a:t>
            </a:r>
            <a:r>
              <a:rPr lang="en-US" dirty="0"/>
              <a:t> statistic.</a:t>
            </a:r>
          </a:p>
          <a:p>
            <a:pPr marL="457200" lvl="2" indent="0" algn="just">
              <a:buNone/>
            </a:pPr>
            <a:endParaRPr lang="en-US" sz="1000" dirty="0"/>
          </a:p>
          <a:p>
            <a:pPr marL="457200" lvl="2" indent="0" algn="just">
              <a:buNone/>
            </a:pPr>
            <a:r>
              <a:rPr lang="en-US" dirty="0"/>
              <a:t>b. Specific statistical exploratory techniques can be used to identify latent information among the results produced:</a:t>
            </a:r>
          </a:p>
          <a:p>
            <a:pPr marL="457200" lvl="2" indent="0" algn="just">
              <a:buNone/>
            </a:pPr>
            <a:r>
              <a:rPr lang="en-US" dirty="0"/>
              <a:t>	- cluster analysis to identify 3-4 groups of registries according 	to survival indicators related to all anomalies and subgroups. 	Results can give insights into registry similarities. </a:t>
            </a:r>
          </a:p>
          <a:p>
            <a:pPr marL="457200" lvl="2" indent="0" algn="just">
              <a:buNone/>
            </a:pPr>
            <a:endParaRPr lang="en-US" sz="1000" dirty="0"/>
          </a:p>
          <a:p>
            <a:pPr marL="457200" lvl="2" indent="0" algn="just">
              <a:buNone/>
            </a:pPr>
            <a:r>
              <a:rPr lang="en-US" dirty="0"/>
              <a:t>	- group registries by defining 3-4 geographic areas </a:t>
            </a:r>
            <a:r>
              <a:rPr lang="en-US" i="1" dirty="0"/>
              <a:t>a priori</a:t>
            </a:r>
            <a:r>
              <a:rPr lang="en-US" dirty="0"/>
              <a:t>; 	then random forest to characterize the areas in terms of 	survival indicators related to all anomalies and subgroups. </a:t>
            </a:r>
          </a:p>
          <a:p>
            <a:pPr lvl="2"/>
            <a:endParaRPr lang="en-US" dirty="0"/>
          </a:p>
          <a:p>
            <a:pPr marL="0" indent="0">
              <a:buFont typeface="Wingdings" pitchFamily="2" charset="2"/>
              <a:buNone/>
            </a:pPr>
            <a:endParaRPr lang="en-GB" dirty="0"/>
          </a:p>
        </p:txBody>
      </p:sp>
    </p:spTree>
    <p:extLst>
      <p:ext uri="{BB962C8B-B14F-4D97-AF65-F5344CB8AC3E}">
        <p14:creationId xmlns:p14="http://schemas.microsoft.com/office/powerpoint/2010/main" val="3487311119"/>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11560" y="404664"/>
            <a:ext cx="7556313" cy="1116106"/>
          </a:xfrm>
        </p:spPr>
        <p:txBody>
          <a:bodyPr/>
          <a:lstStyle/>
          <a:p>
            <a:r>
              <a:rPr lang="en-GB" sz="3200" b="1" dirty="0"/>
              <a:t>Next steps</a:t>
            </a:r>
            <a:endParaRPr lang="en-GB" sz="3200" dirty="0"/>
          </a:p>
        </p:txBody>
      </p:sp>
      <p:sp>
        <p:nvSpPr>
          <p:cNvPr id="8" name="Content Placeholder 2"/>
          <p:cNvSpPr txBox="1">
            <a:spLocks/>
          </p:cNvSpPr>
          <p:nvPr/>
        </p:nvSpPr>
        <p:spPr>
          <a:xfrm>
            <a:off x="395536" y="1556792"/>
            <a:ext cx="7920880" cy="5112568"/>
          </a:xfrm>
          <a:prstGeom prst="rect">
            <a:avLst/>
          </a:prstGeom>
        </p:spPr>
        <p:txBody>
          <a:bodyPr vert="horz" lIns="91440" tIns="45720" rIns="91440" bIns="45720" rtlCol="0">
            <a:normAutofit/>
          </a:bodyPr>
          <a:lstStyle>
            <a:lvl1pPr marL="228600" indent="-228600" algn="l" defTabSz="914400" rtl="0" eaLnBrk="1" latinLnBrk="0" hangingPunct="1">
              <a:spcBef>
                <a:spcPts val="2000"/>
              </a:spcBef>
              <a:buClr>
                <a:schemeClr val="tx2"/>
              </a:buClr>
              <a:buSzPct val="75000"/>
              <a:buFont typeface="Wingdings" pitchFamily="2" charset="2"/>
              <a:buChar char="n"/>
              <a:defRPr sz="2000" kern="1200">
                <a:solidFill>
                  <a:schemeClr val="accent1"/>
                </a:solidFill>
                <a:latin typeface="+mn-lt"/>
                <a:ea typeface="+mn-ea"/>
                <a:cs typeface="+mn-cs"/>
              </a:defRPr>
            </a:lvl1pPr>
            <a:lvl2pPr marL="4572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2pPr>
            <a:lvl3pPr marL="6858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3pPr>
            <a:lvl4pPr marL="9144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4pPr>
            <a:lvl5pPr marL="11430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dirty="0"/>
          </a:p>
        </p:txBody>
      </p:sp>
      <p:sp>
        <p:nvSpPr>
          <p:cNvPr id="4" name="Content Placeholder 2"/>
          <p:cNvSpPr txBox="1">
            <a:spLocks/>
          </p:cNvSpPr>
          <p:nvPr/>
        </p:nvSpPr>
        <p:spPr>
          <a:xfrm>
            <a:off x="395536" y="1041790"/>
            <a:ext cx="7556313" cy="4752528"/>
          </a:xfrm>
          <a:prstGeom prst="rect">
            <a:avLst/>
          </a:prstGeom>
        </p:spPr>
        <p:txBody>
          <a:bodyPr vert="horz" lIns="91440" tIns="45720" rIns="91440" bIns="45720" rtlCol="0">
            <a:normAutofit/>
          </a:bodyPr>
          <a:lstStyle>
            <a:lvl1pPr marL="228600" indent="-228600" algn="l" defTabSz="914400" rtl="0" eaLnBrk="1" latinLnBrk="0" hangingPunct="1">
              <a:spcBef>
                <a:spcPts val="2000"/>
              </a:spcBef>
              <a:buClr>
                <a:schemeClr val="tx2"/>
              </a:buClr>
              <a:buSzPct val="75000"/>
              <a:buFont typeface="Wingdings" pitchFamily="2" charset="2"/>
              <a:buChar char="n"/>
              <a:defRPr sz="2000" kern="1200">
                <a:solidFill>
                  <a:schemeClr val="accent1"/>
                </a:solidFill>
                <a:latin typeface="+mn-lt"/>
                <a:ea typeface="+mn-ea"/>
                <a:cs typeface="+mn-cs"/>
              </a:defRPr>
            </a:lvl1pPr>
            <a:lvl2pPr marL="4572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2pPr>
            <a:lvl3pPr marL="6858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3pPr>
            <a:lvl4pPr marL="9144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4pPr>
            <a:lvl5pPr marL="11430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2" indent="0">
              <a:buFont typeface="Wingdings" pitchFamily="2" charset="2"/>
              <a:buNone/>
            </a:pPr>
            <a:endParaRPr lang="en-GB" sz="2000" dirty="0"/>
          </a:p>
          <a:p>
            <a:pPr lvl="2">
              <a:spcBef>
                <a:spcPts val="1200"/>
              </a:spcBef>
              <a:buSzPct val="150000"/>
              <a:buFont typeface="Arial" panose="020B0604020202020204" pitchFamily="34" charset="0"/>
              <a:buChar char="•"/>
            </a:pPr>
            <a:r>
              <a:rPr lang="en-GB" dirty="0"/>
              <a:t>Obtaining Ethics approvals and other permissions for WP3</a:t>
            </a:r>
          </a:p>
          <a:p>
            <a:pPr lvl="2">
              <a:spcBef>
                <a:spcPts val="1200"/>
              </a:spcBef>
              <a:buSzPct val="150000"/>
              <a:buFont typeface="Arial" panose="020B0604020202020204" pitchFamily="34" charset="0"/>
              <a:buChar char="•"/>
            </a:pPr>
            <a:r>
              <a:rPr lang="en-GB" dirty="0"/>
              <a:t>Linkage between the EUROCAT congenital anomaly data and mortality data</a:t>
            </a:r>
          </a:p>
          <a:p>
            <a:pPr lvl="2">
              <a:spcBef>
                <a:spcPts val="1200"/>
              </a:spcBef>
              <a:buSzPct val="150000"/>
              <a:buFont typeface="Arial" panose="020B0604020202020204" pitchFamily="34" charset="0"/>
              <a:buChar char="•"/>
            </a:pPr>
            <a:r>
              <a:rPr lang="en-GB" dirty="0"/>
              <a:t>Assessment of the linkage quality and quality of the linked data </a:t>
            </a:r>
          </a:p>
          <a:p>
            <a:pPr lvl="2">
              <a:spcBef>
                <a:spcPts val="1200"/>
              </a:spcBef>
              <a:buSzPct val="150000"/>
              <a:buFont typeface="Arial" panose="020B0604020202020204" pitchFamily="34" charset="0"/>
              <a:buChar char="•"/>
            </a:pPr>
            <a:r>
              <a:rPr lang="en-GB" dirty="0"/>
              <a:t>Writing registry-specific syntax scripts</a:t>
            </a:r>
          </a:p>
          <a:p>
            <a:pPr lvl="2">
              <a:spcBef>
                <a:spcPts val="1200"/>
              </a:spcBef>
              <a:buSzPct val="150000"/>
              <a:buFont typeface="Arial" panose="020B0604020202020204" pitchFamily="34" charset="0"/>
              <a:buChar char="•"/>
            </a:pPr>
            <a:r>
              <a:rPr lang="en-GB" dirty="0"/>
              <a:t>Meeting with local statisticians at QMUL in October in relation to syntax scripts issues</a:t>
            </a:r>
          </a:p>
          <a:p>
            <a:pPr lvl="2">
              <a:spcBef>
                <a:spcPts val="1200"/>
              </a:spcBef>
              <a:buSzPct val="150000"/>
              <a:buFont typeface="Arial" panose="020B0604020202020204" pitchFamily="34" charset="0"/>
              <a:buChar char="•"/>
            </a:pPr>
            <a:r>
              <a:rPr lang="en-GB" dirty="0"/>
              <a:t>Running local analyses for WP3 using the syntax scripts</a:t>
            </a:r>
          </a:p>
          <a:p>
            <a:pPr lvl="2">
              <a:spcBef>
                <a:spcPts val="1200"/>
              </a:spcBef>
              <a:buSzPct val="150000"/>
              <a:buFont typeface="Arial" panose="020B0604020202020204" pitchFamily="34" charset="0"/>
              <a:buChar char="•"/>
            </a:pPr>
            <a:r>
              <a:rPr lang="en-GB" dirty="0"/>
              <a:t>WP3 Systematic review</a:t>
            </a:r>
            <a:endParaRPr lang="en-US" dirty="0"/>
          </a:p>
          <a:p>
            <a:pPr lvl="2"/>
            <a:endParaRPr lang="en-US" dirty="0"/>
          </a:p>
          <a:p>
            <a:pPr lvl="2"/>
            <a:endParaRPr lang="en-US" dirty="0"/>
          </a:p>
          <a:p>
            <a:pPr marL="0" indent="0">
              <a:buFont typeface="Wingdings" pitchFamily="2" charset="2"/>
              <a:buNone/>
            </a:pPr>
            <a:endParaRPr lang="en-GB" dirty="0"/>
          </a:p>
        </p:txBody>
      </p:sp>
    </p:spTree>
    <p:extLst>
      <p:ext uri="{BB962C8B-B14F-4D97-AF65-F5344CB8AC3E}">
        <p14:creationId xmlns:p14="http://schemas.microsoft.com/office/powerpoint/2010/main" val="744996133"/>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11560" y="96632"/>
            <a:ext cx="7416824" cy="1116106"/>
          </a:xfrm>
        </p:spPr>
        <p:txBody>
          <a:bodyPr/>
          <a:lstStyle/>
          <a:p>
            <a:r>
              <a:rPr lang="en-GB" sz="3200" dirty="0"/>
              <a:t>Timeline for WP3</a:t>
            </a:r>
          </a:p>
        </p:txBody>
      </p:sp>
      <p:sp>
        <p:nvSpPr>
          <p:cNvPr id="8" name="Content Placeholder 2"/>
          <p:cNvSpPr txBox="1">
            <a:spLocks/>
          </p:cNvSpPr>
          <p:nvPr/>
        </p:nvSpPr>
        <p:spPr>
          <a:xfrm>
            <a:off x="179512" y="1196752"/>
            <a:ext cx="8352928" cy="4392488"/>
          </a:xfrm>
          <a:prstGeom prst="rect">
            <a:avLst/>
          </a:prstGeom>
        </p:spPr>
        <p:txBody>
          <a:bodyPr vert="horz" lIns="91440" tIns="45720" rIns="91440" bIns="45720" rtlCol="0">
            <a:normAutofit/>
          </a:bodyPr>
          <a:lstStyle>
            <a:lvl1pPr marL="228600" indent="-228600" algn="l" defTabSz="914400" rtl="0" eaLnBrk="1" latinLnBrk="0" hangingPunct="1">
              <a:spcBef>
                <a:spcPts val="2000"/>
              </a:spcBef>
              <a:buClr>
                <a:schemeClr val="tx2"/>
              </a:buClr>
              <a:buSzPct val="75000"/>
              <a:buFont typeface="Wingdings" pitchFamily="2" charset="2"/>
              <a:buChar char="n"/>
              <a:defRPr sz="2000" kern="1200">
                <a:solidFill>
                  <a:schemeClr val="accent1"/>
                </a:solidFill>
                <a:latin typeface="+mn-lt"/>
                <a:ea typeface="+mn-ea"/>
                <a:cs typeface="+mn-cs"/>
              </a:defRPr>
            </a:lvl1pPr>
            <a:lvl2pPr marL="4572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2pPr>
            <a:lvl3pPr marL="6858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3pPr>
            <a:lvl4pPr marL="9144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4pPr>
            <a:lvl5pPr marL="11430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1060489953"/>
              </p:ext>
            </p:extLst>
          </p:nvPr>
        </p:nvGraphicFramePr>
        <p:xfrm>
          <a:off x="395534" y="1946837"/>
          <a:ext cx="8208916" cy="3033257"/>
        </p:xfrm>
        <a:graphic>
          <a:graphicData uri="http://schemas.openxmlformats.org/drawingml/2006/table">
            <a:tbl>
              <a:tblPr firstRow="1" firstCol="1" lastRow="1" lastCol="1" bandRow="1" bandCol="1"/>
              <a:tblGrid>
                <a:gridCol w="1868236">
                  <a:extLst>
                    <a:ext uri="{9D8B030D-6E8A-4147-A177-3AD203B41FA5}">
                      <a16:colId xmlns="" xmlns:a16="http://schemas.microsoft.com/office/drawing/2014/main" val="20000"/>
                    </a:ext>
                  </a:extLst>
                </a:gridCol>
                <a:gridCol w="317034">
                  <a:extLst>
                    <a:ext uri="{9D8B030D-6E8A-4147-A177-3AD203B41FA5}">
                      <a16:colId xmlns="" xmlns:a16="http://schemas.microsoft.com/office/drawing/2014/main" val="20001"/>
                    </a:ext>
                  </a:extLst>
                </a:gridCol>
                <a:gridCol w="317034">
                  <a:extLst>
                    <a:ext uri="{9D8B030D-6E8A-4147-A177-3AD203B41FA5}">
                      <a16:colId xmlns="" xmlns:a16="http://schemas.microsoft.com/office/drawing/2014/main" val="20002"/>
                    </a:ext>
                  </a:extLst>
                </a:gridCol>
                <a:gridCol w="317034">
                  <a:extLst>
                    <a:ext uri="{9D8B030D-6E8A-4147-A177-3AD203B41FA5}">
                      <a16:colId xmlns="" xmlns:a16="http://schemas.microsoft.com/office/drawing/2014/main" val="20003"/>
                    </a:ext>
                  </a:extLst>
                </a:gridCol>
                <a:gridCol w="317034">
                  <a:extLst>
                    <a:ext uri="{9D8B030D-6E8A-4147-A177-3AD203B41FA5}">
                      <a16:colId xmlns="" xmlns:a16="http://schemas.microsoft.com/office/drawing/2014/main" val="20004"/>
                    </a:ext>
                  </a:extLst>
                </a:gridCol>
                <a:gridCol w="317034">
                  <a:extLst>
                    <a:ext uri="{9D8B030D-6E8A-4147-A177-3AD203B41FA5}">
                      <a16:colId xmlns="" xmlns:a16="http://schemas.microsoft.com/office/drawing/2014/main" val="20005"/>
                    </a:ext>
                  </a:extLst>
                </a:gridCol>
                <a:gridCol w="317034">
                  <a:extLst>
                    <a:ext uri="{9D8B030D-6E8A-4147-A177-3AD203B41FA5}">
                      <a16:colId xmlns="" xmlns:a16="http://schemas.microsoft.com/office/drawing/2014/main" val="20006"/>
                    </a:ext>
                  </a:extLst>
                </a:gridCol>
                <a:gridCol w="317034">
                  <a:extLst>
                    <a:ext uri="{9D8B030D-6E8A-4147-A177-3AD203B41FA5}">
                      <a16:colId xmlns="" xmlns:a16="http://schemas.microsoft.com/office/drawing/2014/main" val="20007"/>
                    </a:ext>
                  </a:extLst>
                </a:gridCol>
                <a:gridCol w="317034">
                  <a:extLst>
                    <a:ext uri="{9D8B030D-6E8A-4147-A177-3AD203B41FA5}">
                      <a16:colId xmlns="" xmlns:a16="http://schemas.microsoft.com/office/drawing/2014/main" val="20008"/>
                    </a:ext>
                  </a:extLst>
                </a:gridCol>
                <a:gridCol w="317034">
                  <a:extLst>
                    <a:ext uri="{9D8B030D-6E8A-4147-A177-3AD203B41FA5}">
                      <a16:colId xmlns="" xmlns:a16="http://schemas.microsoft.com/office/drawing/2014/main" val="20009"/>
                    </a:ext>
                  </a:extLst>
                </a:gridCol>
                <a:gridCol w="317034">
                  <a:extLst>
                    <a:ext uri="{9D8B030D-6E8A-4147-A177-3AD203B41FA5}">
                      <a16:colId xmlns="" xmlns:a16="http://schemas.microsoft.com/office/drawing/2014/main" val="20010"/>
                    </a:ext>
                  </a:extLst>
                </a:gridCol>
                <a:gridCol w="317034">
                  <a:extLst>
                    <a:ext uri="{9D8B030D-6E8A-4147-A177-3AD203B41FA5}">
                      <a16:colId xmlns="" xmlns:a16="http://schemas.microsoft.com/office/drawing/2014/main" val="20011"/>
                    </a:ext>
                  </a:extLst>
                </a:gridCol>
                <a:gridCol w="317034">
                  <a:extLst>
                    <a:ext uri="{9D8B030D-6E8A-4147-A177-3AD203B41FA5}">
                      <a16:colId xmlns="" xmlns:a16="http://schemas.microsoft.com/office/drawing/2014/main" val="20012"/>
                    </a:ext>
                  </a:extLst>
                </a:gridCol>
                <a:gridCol w="317034">
                  <a:extLst>
                    <a:ext uri="{9D8B030D-6E8A-4147-A177-3AD203B41FA5}">
                      <a16:colId xmlns="" xmlns:a16="http://schemas.microsoft.com/office/drawing/2014/main" val="20013"/>
                    </a:ext>
                  </a:extLst>
                </a:gridCol>
                <a:gridCol w="317034">
                  <a:extLst>
                    <a:ext uri="{9D8B030D-6E8A-4147-A177-3AD203B41FA5}">
                      <a16:colId xmlns="" xmlns:a16="http://schemas.microsoft.com/office/drawing/2014/main" val="20014"/>
                    </a:ext>
                  </a:extLst>
                </a:gridCol>
                <a:gridCol w="317034">
                  <a:extLst>
                    <a:ext uri="{9D8B030D-6E8A-4147-A177-3AD203B41FA5}">
                      <a16:colId xmlns="" xmlns:a16="http://schemas.microsoft.com/office/drawing/2014/main" val="20015"/>
                    </a:ext>
                  </a:extLst>
                </a:gridCol>
                <a:gridCol w="317034">
                  <a:extLst>
                    <a:ext uri="{9D8B030D-6E8A-4147-A177-3AD203B41FA5}">
                      <a16:colId xmlns="" xmlns:a16="http://schemas.microsoft.com/office/drawing/2014/main" val="20016"/>
                    </a:ext>
                  </a:extLst>
                </a:gridCol>
                <a:gridCol w="317034">
                  <a:extLst>
                    <a:ext uri="{9D8B030D-6E8A-4147-A177-3AD203B41FA5}">
                      <a16:colId xmlns="" xmlns:a16="http://schemas.microsoft.com/office/drawing/2014/main" val="20017"/>
                    </a:ext>
                  </a:extLst>
                </a:gridCol>
                <a:gridCol w="317034">
                  <a:extLst>
                    <a:ext uri="{9D8B030D-6E8A-4147-A177-3AD203B41FA5}">
                      <a16:colId xmlns="" xmlns:a16="http://schemas.microsoft.com/office/drawing/2014/main" val="20018"/>
                    </a:ext>
                  </a:extLst>
                </a:gridCol>
                <a:gridCol w="317034">
                  <a:extLst>
                    <a:ext uri="{9D8B030D-6E8A-4147-A177-3AD203B41FA5}">
                      <a16:colId xmlns="" xmlns:a16="http://schemas.microsoft.com/office/drawing/2014/main" val="20019"/>
                    </a:ext>
                  </a:extLst>
                </a:gridCol>
                <a:gridCol w="317034">
                  <a:extLst>
                    <a:ext uri="{9D8B030D-6E8A-4147-A177-3AD203B41FA5}">
                      <a16:colId xmlns="" xmlns:a16="http://schemas.microsoft.com/office/drawing/2014/main" val="20020"/>
                    </a:ext>
                  </a:extLst>
                </a:gridCol>
              </a:tblGrid>
              <a:tr h="255224">
                <a:tc>
                  <a:txBody>
                    <a:bodyPr/>
                    <a:lstStyle/>
                    <a:p>
                      <a:pPr algn="l" rtl="0" fontAlgn="ctr"/>
                      <a:r>
                        <a:rPr lang="en-GB" sz="1400" b="1" i="0" u="none" strike="noStrike" dirty="0">
                          <a:solidFill>
                            <a:srgbClr val="1E0F49"/>
                          </a:solidFill>
                          <a:effectLst/>
                          <a:latin typeface="Calibri" panose="020F0502020204030204" pitchFamily="34" charset="0"/>
                        </a:rPr>
                        <a:t>Gantt Chart</a:t>
                      </a:r>
                    </a:p>
                  </a:txBody>
                  <a:tcPr marL="7817" marR="7817" marT="78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DADCDD"/>
                      </a:solidFill>
                      <a:prstDash val="solid"/>
                      <a:round/>
                      <a:headEnd type="none" w="med" len="med"/>
                      <a:tailEnd type="none" w="med" len="med"/>
                    </a:lnB>
                  </a:tcPr>
                </a:tc>
                <a:tc gridSpan="2">
                  <a:txBody>
                    <a:bodyPr/>
                    <a:lstStyle/>
                    <a:p>
                      <a:pPr algn="ctr" rtl="0" fontAlgn="ctr"/>
                      <a:r>
                        <a:rPr lang="en-GB" sz="1400" b="0" i="0" u="none" strike="noStrike" dirty="0">
                          <a:solidFill>
                            <a:srgbClr val="1E0F49"/>
                          </a:solidFill>
                          <a:effectLst/>
                          <a:latin typeface="Calibri" panose="020F0502020204030204" pitchFamily="34" charset="0"/>
                        </a:rPr>
                        <a:t>Year 1</a:t>
                      </a:r>
                    </a:p>
                  </a:txBody>
                  <a:tcPr marL="7817" marR="7817" marT="7817"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rtl="0" fontAlgn="ctr"/>
                      <a:r>
                        <a:rPr lang="en-GB" sz="1400" b="0" i="0" u="none" strike="noStrike">
                          <a:solidFill>
                            <a:srgbClr val="1E0F49"/>
                          </a:solidFill>
                          <a:effectLst/>
                          <a:latin typeface="Calibri" panose="020F0502020204030204" pitchFamily="34" charset="0"/>
                        </a:rPr>
                        <a:t> </a:t>
                      </a:r>
                    </a:p>
                  </a:txBody>
                  <a:tcPr marL="7817" marR="7817" marT="7817"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1400" b="0" i="0" u="none" strike="noStrike">
                          <a:solidFill>
                            <a:srgbClr val="1E0F49"/>
                          </a:solidFill>
                          <a:effectLst/>
                          <a:latin typeface="Calibri" panose="020F0502020204030204" pitchFamily="34" charset="0"/>
                        </a:rPr>
                        <a:t> </a:t>
                      </a:r>
                    </a:p>
                  </a:txBody>
                  <a:tcPr marL="7817" marR="7817" marT="7817"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0" fontAlgn="ctr"/>
                      <a:r>
                        <a:rPr lang="en-GB" sz="1400" b="0" i="0" u="none" strike="noStrike">
                          <a:solidFill>
                            <a:srgbClr val="1E0F49"/>
                          </a:solidFill>
                          <a:effectLst/>
                          <a:latin typeface="Calibri" panose="020F0502020204030204" pitchFamily="34" charset="0"/>
                        </a:rPr>
                        <a:t>Year 2</a:t>
                      </a:r>
                    </a:p>
                  </a:txBody>
                  <a:tcPr marL="7817" marR="7817" marT="7817"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rtl="0" fontAlgn="ctr"/>
                      <a:r>
                        <a:rPr lang="en-GB" sz="1400" b="0" i="0" u="none" strike="noStrike">
                          <a:solidFill>
                            <a:srgbClr val="1E0F49"/>
                          </a:solidFill>
                          <a:effectLst/>
                          <a:latin typeface="Calibri" panose="020F0502020204030204" pitchFamily="34" charset="0"/>
                        </a:rPr>
                        <a:t> </a:t>
                      </a:r>
                    </a:p>
                  </a:txBody>
                  <a:tcPr marL="7817" marR="7817" marT="7817"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1400" b="0" i="0" u="none" strike="noStrike">
                          <a:solidFill>
                            <a:srgbClr val="1E0F49"/>
                          </a:solidFill>
                          <a:effectLst/>
                          <a:latin typeface="Calibri" panose="020F0502020204030204" pitchFamily="34" charset="0"/>
                        </a:rPr>
                        <a:t> </a:t>
                      </a:r>
                    </a:p>
                  </a:txBody>
                  <a:tcPr marL="7817" marR="7817" marT="7817"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0" fontAlgn="ctr"/>
                      <a:r>
                        <a:rPr lang="en-GB" sz="1400" b="0" i="0" u="none" strike="noStrike">
                          <a:solidFill>
                            <a:srgbClr val="1E0F49"/>
                          </a:solidFill>
                          <a:effectLst/>
                          <a:latin typeface="Calibri" panose="020F0502020204030204" pitchFamily="34" charset="0"/>
                        </a:rPr>
                        <a:t>Year 3</a:t>
                      </a:r>
                    </a:p>
                  </a:txBody>
                  <a:tcPr marL="7817" marR="7817" marT="7817"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rtl="0" fontAlgn="ctr"/>
                      <a:r>
                        <a:rPr lang="en-GB" sz="1400" b="0" i="0" u="none" strike="noStrike">
                          <a:solidFill>
                            <a:srgbClr val="1E0F49"/>
                          </a:solidFill>
                          <a:effectLst/>
                          <a:latin typeface="Calibri" panose="020F0502020204030204" pitchFamily="34" charset="0"/>
                        </a:rPr>
                        <a:t> </a:t>
                      </a:r>
                    </a:p>
                  </a:txBody>
                  <a:tcPr marL="7817" marR="7817" marT="7817"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1400" b="0" i="0" u="none" strike="noStrike">
                          <a:solidFill>
                            <a:srgbClr val="1E0F49"/>
                          </a:solidFill>
                          <a:effectLst/>
                          <a:latin typeface="Calibri" panose="020F0502020204030204" pitchFamily="34" charset="0"/>
                        </a:rPr>
                        <a:t> </a:t>
                      </a:r>
                    </a:p>
                  </a:txBody>
                  <a:tcPr marL="7817" marR="7817" marT="7817"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0" fontAlgn="ctr"/>
                      <a:r>
                        <a:rPr lang="en-GB" sz="1400" b="0" i="0" u="none" strike="noStrike">
                          <a:solidFill>
                            <a:srgbClr val="1E0F49"/>
                          </a:solidFill>
                          <a:effectLst/>
                          <a:latin typeface="Calibri" panose="020F0502020204030204" pitchFamily="34" charset="0"/>
                        </a:rPr>
                        <a:t>Year 4</a:t>
                      </a:r>
                    </a:p>
                  </a:txBody>
                  <a:tcPr marL="7817" marR="7817" marT="7817"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rtl="0" fontAlgn="ctr"/>
                      <a:r>
                        <a:rPr lang="en-GB" sz="1400" b="0" i="0" u="none" strike="noStrike">
                          <a:solidFill>
                            <a:srgbClr val="1E0F49"/>
                          </a:solidFill>
                          <a:effectLst/>
                          <a:latin typeface="Calibri" panose="020F0502020204030204" pitchFamily="34" charset="0"/>
                        </a:rPr>
                        <a:t> </a:t>
                      </a:r>
                    </a:p>
                  </a:txBody>
                  <a:tcPr marL="7817" marR="7817" marT="7817"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1400" b="0" i="0" u="none" strike="noStrike">
                          <a:solidFill>
                            <a:srgbClr val="1E0F49"/>
                          </a:solidFill>
                          <a:effectLst/>
                          <a:latin typeface="Calibri" panose="020F0502020204030204" pitchFamily="34" charset="0"/>
                        </a:rPr>
                        <a:t> </a:t>
                      </a:r>
                    </a:p>
                  </a:txBody>
                  <a:tcPr marL="7817" marR="7817" marT="7817"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0" fontAlgn="ctr"/>
                      <a:r>
                        <a:rPr lang="en-GB" sz="1400" b="0" i="0" u="none" strike="noStrike">
                          <a:solidFill>
                            <a:srgbClr val="1E0F49"/>
                          </a:solidFill>
                          <a:effectLst/>
                          <a:latin typeface="Calibri" panose="020F0502020204030204" pitchFamily="34" charset="0"/>
                        </a:rPr>
                        <a:t>Year 5</a:t>
                      </a:r>
                    </a:p>
                  </a:txBody>
                  <a:tcPr marL="7817" marR="7817" marT="7817"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rtl="0" fontAlgn="ctr"/>
                      <a:r>
                        <a:rPr lang="en-GB" sz="1400" b="0" i="0" u="none" strike="noStrike">
                          <a:solidFill>
                            <a:srgbClr val="1E0F49"/>
                          </a:solidFill>
                          <a:effectLst/>
                          <a:latin typeface="Calibri" panose="020F0502020204030204" pitchFamily="34" charset="0"/>
                        </a:rPr>
                        <a:t> </a:t>
                      </a:r>
                    </a:p>
                  </a:txBody>
                  <a:tcPr marL="7817" marR="7817" marT="7817"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1400" b="0" i="0" u="none" strike="noStrike">
                          <a:solidFill>
                            <a:srgbClr val="1E0F49"/>
                          </a:solidFill>
                          <a:effectLst/>
                          <a:latin typeface="Calibri" panose="020F0502020204030204" pitchFamily="34" charset="0"/>
                        </a:rPr>
                        <a:t> </a:t>
                      </a:r>
                    </a:p>
                  </a:txBody>
                  <a:tcPr marL="7817" marR="7817" marT="7817"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255224">
                <a:tc>
                  <a:txBody>
                    <a:bodyPr/>
                    <a:lstStyle/>
                    <a:p>
                      <a:pPr algn="l" rtl="0" fontAlgn="ctr"/>
                      <a:r>
                        <a:rPr lang="en-GB" sz="1400" b="0" i="0" u="none" strike="noStrike" dirty="0">
                          <a:solidFill>
                            <a:srgbClr val="1E0F49"/>
                          </a:solidFill>
                          <a:effectLst/>
                          <a:latin typeface="Calibri" panose="020F0502020204030204" pitchFamily="34" charset="0"/>
                        </a:rPr>
                        <a:t> </a:t>
                      </a:r>
                    </a:p>
                  </a:txBody>
                  <a:tcPr marL="7817" marR="7817" marT="78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ADCDD"/>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1400" b="0" i="0" u="none" strike="noStrike">
                          <a:solidFill>
                            <a:srgbClr val="1E0F49"/>
                          </a:solidFill>
                          <a:effectLst/>
                          <a:latin typeface="Calibri" panose="020F0502020204030204" pitchFamily="34" charset="0"/>
                        </a:rPr>
                        <a:t>Q1</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1400" b="0" i="0" u="none" strike="noStrike" dirty="0">
                          <a:solidFill>
                            <a:srgbClr val="1E0F49"/>
                          </a:solidFill>
                          <a:effectLst/>
                          <a:latin typeface="Calibri" panose="020F0502020204030204" pitchFamily="34" charset="0"/>
                        </a:rPr>
                        <a:t>Q2</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1400" b="0" i="0" u="none" strike="noStrike" dirty="0">
                          <a:solidFill>
                            <a:srgbClr val="1E0F49"/>
                          </a:solidFill>
                          <a:effectLst/>
                          <a:latin typeface="Calibri" panose="020F0502020204030204" pitchFamily="34" charset="0"/>
                        </a:rPr>
                        <a:t>Q3</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1400" b="0" i="0" u="none" strike="noStrike" dirty="0">
                          <a:solidFill>
                            <a:srgbClr val="1E0F49"/>
                          </a:solidFill>
                          <a:effectLst/>
                          <a:latin typeface="Calibri" panose="020F0502020204030204" pitchFamily="34" charset="0"/>
                        </a:rPr>
                        <a:t>Q4</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1400" b="0" i="0" u="none" strike="noStrike" dirty="0">
                          <a:solidFill>
                            <a:srgbClr val="1E0F49"/>
                          </a:solidFill>
                          <a:effectLst/>
                          <a:latin typeface="Calibri" panose="020F0502020204030204" pitchFamily="34" charset="0"/>
                        </a:rPr>
                        <a:t>Q1</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1400" b="0" i="0" u="none" strike="noStrike" dirty="0">
                          <a:solidFill>
                            <a:srgbClr val="1E0F49"/>
                          </a:solidFill>
                          <a:effectLst/>
                          <a:latin typeface="Calibri" panose="020F0502020204030204" pitchFamily="34" charset="0"/>
                        </a:rPr>
                        <a:t>Q2</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1400" b="0" i="0" u="none" strike="noStrike" dirty="0">
                          <a:solidFill>
                            <a:srgbClr val="1E0F49"/>
                          </a:solidFill>
                          <a:effectLst/>
                          <a:latin typeface="Calibri" panose="020F0502020204030204" pitchFamily="34" charset="0"/>
                        </a:rPr>
                        <a:t>Q3</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1400" b="0" i="0" u="none" strike="noStrike" dirty="0">
                          <a:solidFill>
                            <a:srgbClr val="1E0F49"/>
                          </a:solidFill>
                          <a:effectLst/>
                          <a:latin typeface="Calibri" panose="020F0502020204030204" pitchFamily="34" charset="0"/>
                        </a:rPr>
                        <a:t>Q4</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1400" b="0" i="0" u="none" strike="noStrike" dirty="0">
                          <a:solidFill>
                            <a:srgbClr val="1E0F49"/>
                          </a:solidFill>
                          <a:effectLst/>
                          <a:latin typeface="Calibri" panose="020F0502020204030204" pitchFamily="34" charset="0"/>
                        </a:rPr>
                        <a:t>Q1</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1400" b="0" i="0" u="none" strike="noStrike" dirty="0">
                          <a:solidFill>
                            <a:srgbClr val="1E0F49"/>
                          </a:solidFill>
                          <a:effectLst/>
                          <a:latin typeface="Calibri" panose="020F0502020204030204" pitchFamily="34" charset="0"/>
                        </a:rPr>
                        <a:t>Q2</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1400" b="0" i="0" u="none" strike="noStrike" dirty="0">
                          <a:solidFill>
                            <a:srgbClr val="1E0F49"/>
                          </a:solidFill>
                          <a:effectLst/>
                          <a:latin typeface="Calibri" panose="020F0502020204030204" pitchFamily="34" charset="0"/>
                        </a:rPr>
                        <a:t>Q3</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1400" b="0" i="0" u="none" strike="noStrike" dirty="0">
                          <a:solidFill>
                            <a:srgbClr val="1E0F49"/>
                          </a:solidFill>
                          <a:effectLst/>
                          <a:latin typeface="Calibri" panose="020F0502020204030204" pitchFamily="34" charset="0"/>
                        </a:rPr>
                        <a:t>Q4</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1400" b="0" i="0" u="none" strike="noStrike" dirty="0">
                          <a:solidFill>
                            <a:srgbClr val="1E0F49"/>
                          </a:solidFill>
                          <a:effectLst/>
                          <a:latin typeface="Calibri" panose="020F0502020204030204" pitchFamily="34" charset="0"/>
                        </a:rPr>
                        <a:t>Q1</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1400" b="0" i="0" u="none" strike="noStrike" dirty="0">
                          <a:solidFill>
                            <a:srgbClr val="1E0F49"/>
                          </a:solidFill>
                          <a:effectLst/>
                          <a:latin typeface="Calibri" panose="020F0502020204030204" pitchFamily="34" charset="0"/>
                        </a:rPr>
                        <a:t>Q2</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1400" b="0" i="0" u="none" strike="noStrike" dirty="0">
                          <a:solidFill>
                            <a:srgbClr val="1E0F49"/>
                          </a:solidFill>
                          <a:effectLst/>
                          <a:latin typeface="Calibri" panose="020F0502020204030204" pitchFamily="34" charset="0"/>
                        </a:rPr>
                        <a:t>Q3</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1400" b="0" i="0" u="none" strike="noStrike" dirty="0">
                          <a:solidFill>
                            <a:srgbClr val="1E0F49"/>
                          </a:solidFill>
                          <a:effectLst/>
                          <a:latin typeface="Calibri" panose="020F0502020204030204" pitchFamily="34" charset="0"/>
                        </a:rPr>
                        <a:t>Q4</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1400" b="0" i="0" u="none" strike="noStrike" dirty="0">
                          <a:solidFill>
                            <a:srgbClr val="1E0F49"/>
                          </a:solidFill>
                          <a:effectLst/>
                          <a:latin typeface="Calibri" panose="020F0502020204030204" pitchFamily="34" charset="0"/>
                        </a:rPr>
                        <a:t>Q1</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1400" b="0" i="0" u="none" strike="noStrike" dirty="0">
                          <a:solidFill>
                            <a:srgbClr val="1E0F49"/>
                          </a:solidFill>
                          <a:effectLst/>
                          <a:latin typeface="Calibri" panose="020F0502020204030204" pitchFamily="34" charset="0"/>
                        </a:rPr>
                        <a:t>Q2</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1400" b="0" i="0" u="none" strike="noStrike" dirty="0">
                          <a:solidFill>
                            <a:srgbClr val="1E0F49"/>
                          </a:solidFill>
                          <a:effectLst/>
                          <a:latin typeface="Calibri" panose="020F0502020204030204" pitchFamily="34" charset="0"/>
                        </a:rPr>
                        <a:t>Q3</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1400" b="0" i="0" u="none" strike="noStrike" dirty="0">
                          <a:solidFill>
                            <a:srgbClr val="1E0F49"/>
                          </a:solidFill>
                          <a:effectLst/>
                          <a:latin typeface="Calibri" panose="020F0502020204030204" pitchFamily="34" charset="0"/>
                        </a:rPr>
                        <a:t>Q4</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536963">
                <a:tc>
                  <a:txBody>
                    <a:bodyPr/>
                    <a:lstStyle/>
                    <a:p>
                      <a:pPr algn="l" rtl="0" fontAlgn="ctr"/>
                      <a:r>
                        <a:rPr lang="en-GB" sz="1400" b="1" i="0" u="none" strike="noStrike" dirty="0">
                          <a:solidFill>
                            <a:srgbClr val="4224F4"/>
                          </a:solidFill>
                          <a:effectLst/>
                          <a:latin typeface="Calibri" panose="020F0502020204030204" pitchFamily="34" charset="0"/>
                        </a:rPr>
                        <a:t>WP3: Mortality associated with Congenital Anomalies</a:t>
                      </a:r>
                    </a:p>
                  </a:txBody>
                  <a:tcPr marL="7817" marR="7817" marT="78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E1FF"/>
                    </a:solidFill>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500631">
                <a:tc>
                  <a:txBody>
                    <a:bodyPr/>
                    <a:lstStyle/>
                    <a:p>
                      <a:pPr algn="l" rtl="0" fontAlgn="ctr"/>
                      <a:r>
                        <a:rPr lang="en-GB" sz="1400" b="0" i="0" u="none" strike="noStrike" dirty="0">
                          <a:solidFill>
                            <a:srgbClr val="4224F4"/>
                          </a:solidFill>
                          <a:effectLst/>
                          <a:latin typeface="Calibri" panose="020F0502020204030204" pitchFamily="34" charset="0"/>
                        </a:rPr>
                        <a:t>Develop protocols for registry ethical approval</a:t>
                      </a:r>
                    </a:p>
                  </a:txBody>
                  <a:tcPr marL="7817" marR="7817" marT="78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r h="500631">
                <a:tc>
                  <a:txBody>
                    <a:bodyPr/>
                    <a:lstStyle/>
                    <a:p>
                      <a:pPr algn="l" rtl="0" fontAlgn="ctr"/>
                      <a:r>
                        <a:rPr lang="en-GB" sz="1400" b="0" i="0" u="none" strike="noStrike" dirty="0">
                          <a:solidFill>
                            <a:srgbClr val="4224F4"/>
                          </a:solidFill>
                          <a:effectLst/>
                          <a:latin typeface="Calibri" panose="020F0502020204030204" pitchFamily="34" charset="0"/>
                        </a:rPr>
                        <a:t>Develop protocols for analysis</a:t>
                      </a:r>
                    </a:p>
                  </a:txBody>
                  <a:tcPr marL="7817" marR="7817" marT="78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4"/>
                  </a:ext>
                </a:extLst>
              </a:tr>
              <a:tr h="500631">
                <a:tc>
                  <a:txBody>
                    <a:bodyPr/>
                    <a:lstStyle/>
                    <a:p>
                      <a:pPr algn="l" rtl="0" fontAlgn="ctr"/>
                      <a:r>
                        <a:rPr lang="en-GB" sz="1400" b="0" i="0" u="none" strike="noStrike" dirty="0">
                          <a:solidFill>
                            <a:srgbClr val="4224F4"/>
                          </a:solidFill>
                          <a:effectLst/>
                          <a:latin typeface="Calibri" panose="020F0502020204030204" pitchFamily="34" charset="0"/>
                        </a:rPr>
                        <a:t>Analysis and writing of 2 peer review papers</a:t>
                      </a:r>
                    </a:p>
                  </a:txBody>
                  <a:tcPr marL="7817" marR="7817" marT="78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5"/>
                  </a:ext>
                </a:extLst>
              </a:tr>
              <a:tr h="373019">
                <a:tc>
                  <a:txBody>
                    <a:bodyPr/>
                    <a:lstStyle/>
                    <a:p>
                      <a:pPr algn="l" rtl="0" fontAlgn="ctr"/>
                      <a:r>
                        <a:rPr lang="en-GB" sz="1400" b="0" i="0" u="none" strike="noStrike" dirty="0">
                          <a:solidFill>
                            <a:srgbClr val="4224F4"/>
                          </a:solidFill>
                          <a:effectLst/>
                          <a:latin typeface="Calibri" panose="020F0502020204030204" pitchFamily="34" charset="0"/>
                        </a:rPr>
                        <a:t>Dissemination</a:t>
                      </a:r>
                    </a:p>
                  </a:txBody>
                  <a:tcPr marL="7817" marR="7817" marT="78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extLst>
                  <a:ext uri="{0D108BD9-81ED-4DB2-BD59-A6C34878D82A}">
                    <a16:rowId xmlns="" xmlns:a16="http://schemas.microsoft.com/office/drawing/2014/main" val="10006"/>
                  </a:ext>
                </a:extLst>
              </a:tr>
            </a:tbl>
          </a:graphicData>
        </a:graphic>
      </p:graphicFrame>
      <p:grpSp>
        <p:nvGrpSpPr>
          <p:cNvPr id="6" name="Group 5"/>
          <p:cNvGrpSpPr/>
          <p:nvPr/>
        </p:nvGrpSpPr>
        <p:grpSpPr>
          <a:xfrm>
            <a:off x="2584746" y="1501031"/>
            <a:ext cx="5820221" cy="370003"/>
            <a:chOff x="2584746" y="1501031"/>
            <a:chExt cx="5820221" cy="370003"/>
          </a:xfrm>
        </p:grpSpPr>
        <p:sp>
          <p:nvSpPr>
            <p:cNvPr id="7" name="TextBox 6"/>
            <p:cNvSpPr txBox="1"/>
            <p:nvPr/>
          </p:nvSpPr>
          <p:spPr>
            <a:xfrm>
              <a:off x="2584746" y="1501031"/>
              <a:ext cx="697627" cy="369332"/>
            </a:xfrm>
            <a:prstGeom prst="rect">
              <a:avLst/>
            </a:prstGeom>
            <a:noFill/>
          </p:spPr>
          <p:txBody>
            <a:bodyPr wrap="none" rtlCol="0">
              <a:spAutoFit/>
            </a:bodyPr>
            <a:lstStyle/>
            <a:p>
              <a:r>
                <a:rPr lang="en-GB" dirty="0"/>
                <a:t>2017</a:t>
              </a:r>
            </a:p>
          </p:txBody>
        </p:sp>
        <p:sp>
          <p:nvSpPr>
            <p:cNvPr id="10" name="TextBox 9"/>
            <p:cNvSpPr txBox="1"/>
            <p:nvPr/>
          </p:nvSpPr>
          <p:spPr>
            <a:xfrm>
              <a:off x="3782349" y="1501031"/>
              <a:ext cx="783704" cy="369332"/>
            </a:xfrm>
            <a:prstGeom prst="rect">
              <a:avLst/>
            </a:prstGeom>
            <a:noFill/>
          </p:spPr>
          <p:txBody>
            <a:bodyPr wrap="square" rtlCol="0">
              <a:spAutoFit/>
            </a:bodyPr>
            <a:lstStyle/>
            <a:p>
              <a:r>
                <a:rPr lang="en-GB" dirty="0"/>
                <a:t>2018</a:t>
              </a:r>
            </a:p>
          </p:txBody>
        </p:sp>
        <p:sp>
          <p:nvSpPr>
            <p:cNvPr id="11" name="TextBox 10"/>
            <p:cNvSpPr txBox="1"/>
            <p:nvPr/>
          </p:nvSpPr>
          <p:spPr>
            <a:xfrm>
              <a:off x="6423660" y="1501031"/>
              <a:ext cx="697627" cy="369332"/>
            </a:xfrm>
            <a:prstGeom prst="rect">
              <a:avLst/>
            </a:prstGeom>
            <a:noFill/>
          </p:spPr>
          <p:txBody>
            <a:bodyPr wrap="none" rtlCol="0">
              <a:spAutoFit/>
            </a:bodyPr>
            <a:lstStyle/>
            <a:p>
              <a:r>
                <a:rPr lang="en-GB" dirty="0"/>
                <a:t>2020</a:t>
              </a:r>
            </a:p>
          </p:txBody>
        </p:sp>
        <p:sp>
          <p:nvSpPr>
            <p:cNvPr id="12" name="TextBox 11"/>
            <p:cNvSpPr txBox="1"/>
            <p:nvPr/>
          </p:nvSpPr>
          <p:spPr>
            <a:xfrm>
              <a:off x="5148064" y="1501702"/>
              <a:ext cx="697627" cy="369332"/>
            </a:xfrm>
            <a:prstGeom prst="rect">
              <a:avLst/>
            </a:prstGeom>
            <a:noFill/>
          </p:spPr>
          <p:txBody>
            <a:bodyPr wrap="none" rtlCol="0">
              <a:spAutoFit/>
            </a:bodyPr>
            <a:lstStyle/>
            <a:p>
              <a:r>
                <a:rPr lang="en-GB" dirty="0"/>
                <a:t>2019</a:t>
              </a:r>
            </a:p>
          </p:txBody>
        </p:sp>
        <p:sp>
          <p:nvSpPr>
            <p:cNvPr id="13" name="TextBox 12"/>
            <p:cNvSpPr txBox="1"/>
            <p:nvPr/>
          </p:nvSpPr>
          <p:spPr>
            <a:xfrm>
              <a:off x="7707340" y="1501702"/>
              <a:ext cx="697627" cy="369332"/>
            </a:xfrm>
            <a:prstGeom prst="rect">
              <a:avLst/>
            </a:prstGeom>
            <a:noFill/>
          </p:spPr>
          <p:txBody>
            <a:bodyPr wrap="none" rtlCol="0">
              <a:spAutoFit/>
            </a:bodyPr>
            <a:lstStyle/>
            <a:p>
              <a:r>
                <a:rPr lang="en-GB" dirty="0"/>
                <a:t>2021</a:t>
              </a:r>
            </a:p>
          </p:txBody>
        </p:sp>
      </p:grpSp>
    </p:spTree>
    <p:extLst>
      <p:ext uri="{BB962C8B-B14F-4D97-AF65-F5344CB8AC3E}">
        <p14:creationId xmlns:p14="http://schemas.microsoft.com/office/powerpoint/2010/main" val="3525322883"/>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7543" y="116632"/>
            <a:ext cx="7556313" cy="737125"/>
          </a:xfrm>
        </p:spPr>
        <p:txBody>
          <a:bodyPr/>
          <a:lstStyle/>
          <a:p>
            <a:r>
              <a:rPr lang="en-GB" sz="3200" b="1" dirty="0"/>
              <a:t>Ethics submission in 21 registries</a:t>
            </a:r>
          </a:p>
        </p:txBody>
      </p:sp>
      <p:graphicFrame>
        <p:nvGraphicFramePr>
          <p:cNvPr id="4" name="Table 3"/>
          <p:cNvGraphicFramePr>
            <a:graphicFrameLocks noGrp="1"/>
          </p:cNvGraphicFramePr>
          <p:nvPr>
            <p:extLst/>
          </p:nvPr>
        </p:nvGraphicFramePr>
        <p:xfrm>
          <a:off x="323528" y="764704"/>
          <a:ext cx="7846608" cy="5612091"/>
        </p:xfrm>
        <a:graphic>
          <a:graphicData uri="http://schemas.openxmlformats.org/drawingml/2006/table">
            <a:tbl>
              <a:tblPr firstRow="1" firstCol="1" bandRow="1">
                <a:tableStyleId>{5C22544A-7EE6-4342-B048-85BDC9FD1C3A}</a:tableStyleId>
              </a:tblPr>
              <a:tblGrid>
                <a:gridCol w="1296144">
                  <a:extLst>
                    <a:ext uri="{9D8B030D-6E8A-4147-A177-3AD203B41FA5}">
                      <a16:colId xmlns="" xmlns:a16="http://schemas.microsoft.com/office/drawing/2014/main" val="20000"/>
                    </a:ext>
                  </a:extLst>
                </a:gridCol>
                <a:gridCol w="1152128">
                  <a:extLst>
                    <a:ext uri="{9D8B030D-6E8A-4147-A177-3AD203B41FA5}">
                      <a16:colId xmlns="" xmlns:a16="http://schemas.microsoft.com/office/drawing/2014/main" val="20001"/>
                    </a:ext>
                  </a:extLst>
                </a:gridCol>
                <a:gridCol w="1133855">
                  <a:extLst>
                    <a:ext uri="{9D8B030D-6E8A-4147-A177-3AD203B41FA5}">
                      <a16:colId xmlns="" xmlns:a16="http://schemas.microsoft.com/office/drawing/2014/main" val="20002"/>
                    </a:ext>
                  </a:extLst>
                </a:gridCol>
                <a:gridCol w="952113">
                  <a:extLst>
                    <a:ext uri="{9D8B030D-6E8A-4147-A177-3AD203B41FA5}">
                      <a16:colId xmlns="" xmlns:a16="http://schemas.microsoft.com/office/drawing/2014/main" val="20003"/>
                    </a:ext>
                  </a:extLst>
                </a:gridCol>
                <a:gridCol w="1129536">
                  <a:extLst>
                    <a:ext uri="{9D8B030D-6E8A-4147-A177-3AD203B41FA5}">
                      <a16:colId xmlns="" xmlns:a16="http://schemas.microsoft.com/office/drawing/2014/main" val="20004"/>
                    </a:ext>
                  </a:extLst>
                </a:gridCol>
                <a:gridCol w="1091416">
                  <a:extLst>
                    <a:ext uri="{9D8B030D-6E8A-4147-A177-3AD203B41FA5}">
                      <a16:colId xmlns="" xmlns:a16="http://schemas.microsoft.com/office/drawing/2014/main" val="20005"/>
                    </a:ext>
                  </a:extLst>
                </a:gridCol>
                <a:gridCol w="1091416">
                  <a:extLst>
                    <a:ext uri="{9D8B030D-6E8A-4147-A177-3AD203B41FA5}">
                      <a16:colId xmlns="" xmlns:a16="http://schemas.microsoft.com/office/drawing/2014/main" val="20006"/>
                    </a:ext>
                  </a:extLst>
                </a:gridCol>
              </a:tblGrid>
              <a:tr h="720080">
                <a:tc>
                  <a:txBody>
                    <a:bodyPr/>
                    <a:lstStyle/>
                    <a:p>
                      <a:pPr>
                        <a:lnSpc>
                          <a:spcPct val="107000"/>
                        </a:lnSpc>
                        <a:spcAft>
                          <a:spcPts val="0"/>
                        </a:spcAft>
                      </a:pPr>
                      <a:r>
                        <a:rPr lang="en-GB" sz="1000" dirty="0">
                          <a:solidFill>
                            <a:schemeClr val="tx1"/>
                          </a:solidFill>
                          <a:effectLst/>
                          <a:latin typeface="+mn-lt"/>
                        </a:rPr>
                        <a:t>Congenital Anomaly Registry</a:t>
                      </a:r>
                      <a:endParaRPr lang="en-GB" sz="1000" dirty="0">
                        <a:solidFill>
                          <a:schemeClr val="tx1"/>
                        </a:solidFill>
                        <a:effectLst/>
                        <a:latin typeface="+mn-lt"/>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gn="ctr">
                        <a:spcAft>
                          <a:spcPts val="0"/>
                        </a:spcAft>
                      </a:pPr>
                      <a:r>
                        <a:rPr lang="en-GB" sz="1050" dirty="0">
                          <a:solidFill>
                            <a:schemeClr val="tx1"/>
                          </a:solidFill>
                          <a:effectLst/>
                          <a:latin typeface="+mn-lt"/>
                        </a:rPr>
                        <a:t>Data linked but permission for data access needed</a:t>
                      </a:r>
                      <a:endParaRPr lang="en-GB" sz="1200" dirty="0">
                        <a:solidFill>
                          <a:schemeClr val="tx1"/>
                        </a:solidFill>
                        <a:effectLst/>
                        <a:latin typeface="+mn-lt"/>
                        <a:ea typeface="Calibri" panose="020F0502020204030204" pitchFamily="34" charset="0"/>
                        <a:cs typeface="Calibri" panose="020F0502020204030204" pitchFamily="34"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dirty="0">
                          <a:solidFill>
                            <a:schemeClr val="tx1"/>
                          </a:solidFill>
                          <a:effectLst/>
                          <a:latin typeface="+mn-lt"/>
                        </a:rPr>
                        <a:t>Ethics/other permissions submitted</a:t>
                      </a:r>
                      <a:endParaRPr lang="en-GB" sz="1200" dirty="0">
                        <a:solidFill>
                          <a:schemeClr val="tx1"/>
                        </a:solidFill>
                        <a:effectLst/>
                        <a:latin typeface="+mn-lt"/>
                        <a:ea typeface="Calibri" panose="020F0502020204030204" pitchFamily="34" charset="0"/>
                        <a:cs typeface="Calibri" panose="020F0502020204030204" pitchFamily="34"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dirty="0">
                          <a:solidFill>
                            <a:schemeClr val="tx1"/>
                          </a:solidFill>
                          <a:effectLst/>
                          <a:latin typeface="+mn-lt"/>
                        </a:rPr>
                        <a:t>Ethics approval granted</a:t>
                      </a:r>
                      <a:endParaRPr lang="en-GB" sz="1200" dirty="0">
                        <a:solidFill>
                          <a:schemeClr val="tx1"/>
                        </a:solidFill>
                        <a:effectLst/>
                        <a:latin typeface="+mn-lt"/>
                        <a:ea typeface="Calibri" panose="020F0502020204030204" pitchFamily="34" charset="0"/>
                        <a:cs typeface="Calibri" panose="020F0502020204030204" pitchFamily="34"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gn="ctr">
                        <a:spcAft>
                          <a:spcPts val="0"/>
                        </a:spcAft>
                      </a:pPr>
                      <a:r>
                        <a:rPr lang="en-GB" sz="1050" dirty="0">
                          <a:solidFill>
                            <a:schemeClr val="tx1"/>
                          </a:solidFill>
                          <a:effectLst/>
                          <a:latin typeface="+mn-lt"/>
                          <a:ea typeface="Calibri" panose="020F0502020204030204" pitchFamily="34" charset="0"/>
                          <a:cs typeface="Calibri" panose="020F0502020204030204" pitchFamily="34" charset="0"/>
                        </a:rPr>
                        <a:t>Other approvals</a:t>
                      </a:r>
                    </a:p>
                    <a:p>
                      <a:pPr algn="ctr">
                        <a:spcAft>
                          <a:spcPts val="0"/>
                        </a:spcAft>
                      </a:pPr>
                      <a:r>
                        <a:rPr lang="en-GB" sz="1050" dirty="0">
                          <a:solidFill>
                            <a:schemeClr val="tx1"/>
                          </a:solidFill>
                          <a:effectLst/>
                          <a:latin typeface="+mn-lt"/>
                          <a:ea typeface="Calibri" panose="020F0502020204030204" pitchFamily="34" charset="0"/>
                          <a:cs typeface="Calibri" panose="020F0502020204030204" pitchFamily="34" charset="0"/>
                        </a:rPr>
                        <a:t>granted</a:t>
                      </a: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gn="ctr">
                        <a:lnSpc>
                          <a:spcPct val="107000"/>
                        </a:lnSpc>
                        <a:spcAft>
                          <a:spcPts val="0"/>
                        </a:spcAft>
                      </a:pPr>
                      <a:r>
                        <a:rPr lang="en-GB" sz="1050" dirty="0">
                          <a:solidFill>
                            <a:schemeClr val="tx1"/>
                          </a:solidFill>
                          <a:effectLst/>
                          <a:latin typeface="+mn-lt"/>
                          <a:ea typeface="Calibri" panose="020F0502020204030204" pitchFamily="34" charset="0"/>
                          <a:cs typeface="Times New Roman" panose="02020603050405020304" pitchFamily="18" charset="0"/>
                        </a:rPr>
                        <a:t>Issues delaying the linkage</a:t>
                      </a: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gn="ctr">
                        <a:lnSpc>
                          <a:spcPct val="107000"/>
                        </a:lnSpc>
                        <a:spcAft>
                          <a:spcPts val="0"/>
                        </a:spcAft>
                      </a:pPr>
                      <a:r>
                        <a:rPr lang="en-GB" sz="1050" dirty="0">
                          <a:solidFill>
                            <a:schemeClr val="tx1"/>
                          </a:solidFill>
                          <a:effectLst/>
                          <a:latin typeface="+mn-lt"/>
                          <a:ea typeface="Calibri" panose="020F0502020204030204" pitchFamily="34" charset="0"/>
                          <a:cs typeface="Times New Roman" panose="02020603050405020304" pitchFamily="18" charset="0"/>
                        </a:rPr>
                        <a:t>Estimated linkage time/receipt of linked data</a:t>
                      </a: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extLst>
                  <a:ext uri="{0D108BD9-81ED-4DB2-BD59-A6C34878D82A}">
                    <a16:rowId xmlns="" xmlns:a16="http://schemas.microsoft.com/office/drawing/2014/main" val="10000"/>
                  </a:ext>
                </a:extLst>
              </a:tr>
              <a:tr h="339236">
                <a:tc>
                  <a:txBody>
                    <a:bodyPr/>
                    <a:lstStyle/>
                    <a:p>
                      <a:pPr>
                        <a:spcBef>
                          <a:spcPts val="0"/>
                        </a:spcBef>
                      </a:pPr>
                      <a:r>
                        <a:rPr lang="en-GB" sz="1000" dirty="0">
                          <a:solidFill>
                            <a:schemeClr val="tx1"/>
                          </a:solidFill>
                          <a:latin typeface="+mn-lt"/>
                        </a:rPr>
                        <a:t>Belgium: Antwerp</a:t>
                      </a: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gn="ctr">
                        <a:lnSpc>
                          <a:spcPct val="100000"/>
                        </a:lnSpc>
                        <a:spcBef>
                          <a:spcPts val="0"/>
                        </a:spcBef>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Calibri" panose="020F0502020204030204" pitchFamily="34" charset="0"/>
                          <a:ea typeface="Calibri" panose="020F0502020204030204" pitchFamily="34" charset="0"/>
                          <a:cs typeface="Times New Roman" panose="02020603050405020304" pitchFamily="18" charset="0"/>
                        </a:rPr>
                        <a:t>(Antwerp Uni)</a:t>
                      </a: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ctr">
                        <a:lnSpc>
                          <a:spcPct val="100000"/>
                        </a:lnSpc>
                        <a:spcBef>
                          <a:spcPts val="0"/>
                        </a:spcBef>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Not yet (Privacy commission)</a:t>
                      </a: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ctr">
                        <a:lnSpc>
                          <a:spcPct val="100000"/>
                        </a:lnSpc>
                        <a:spcBef>
                          <a:spcPts val="0"/>
                        </a:spcBef>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ctr">
                        <a:lnSpc>
                          <a:spcPct val="100000"/>
                        </a:lnSpc>
                        <a:spcBef>
                          <a:spcPts val="0"/>
                        </a:spcBef>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No exact time yet</a:t>
                      </a: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10001"/>
                  </a:ext>
                </a:extLst>
              </a:tr>
              <a:tr h="192976">
                <a:tc>
                  <a:txBody>
                    <a:bodyPr/>
                    <a:lstStyle/>
                    <a:p>
                      <a:pPr>
                        <a:lnSpc>
                          <a:spcPct val="100000"/>
                        </a:lnSpc>
                        <a:spcBef>
                          <a:spcPts val="200"/>
                        </a:spcBef>
                        <a:spcAft>
                          <a:spcPts val="0"/>
                        </a:spcAft>
                      </a:pPr>
                      <a:r>
                        <a:rPr lang="en-GB" sz="1000" dirty="0">
                          <a:solidFill>
                            <a:schemeClr val="tx1"/>
                          </a:solidFill>
                          <a:effectLst/>
                          <a:latin typeface="+mn-lt"/>
                        </a:rPr>
                        <a:t>Croatia: Zagreb </a:t>
                      </a:r>
                      <a:endParaRPr lang="en-GB" sz="1000" dirty="0">
                        <a:solidFill>
                          <a:schemeClr val="tx1"/>
                        </a:solidFill>
                        <a:effectLst/>
                        <a:latin typeface="+mn-lt"/>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gn="ctr">
                        <a:lnSpc>
                          <a:spcPct val="100000"/>
                        </a:lnSpc>
                        <a:spcBef>
                          <a:spcPts val="200"/>
                        </a:spcBef>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ctr">
                        <a:lnSpc>
                          <a:spcPct val="100000"/>
                        </a:lnSpc>
                        <a:spcBef>
                          <a:spcPts val="200"/>
                        </a:spcBef>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Not needed</a:t>
                      </a: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(identifiers)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ctr">
                        <a:lnSpc>
                          <a:spcPct val="100000"/>
                        </a:lnSpc>
                        <a:spcBef>
                          <a:spcPts val="200"/>
                        </a:spcBef>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delayed</a:t>
                      </a: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313141">
                <a:tc>
                  <a:txBody>
                    <a:bodyPr/>
                    <a:lstStyle/>
                    <a:p>
                      <a:pPr>
                        <a:lnSpc>
                          <a:spcPct val="100000"/>
                        </a:lnSpc>
                        <a:spcBef>
                          <a:spcPts val="200"/>
                        </a:spcBef>
                        <a:spcAft>
                          <a:spcPts val="0"/>
                        </a:spcAft>
                      </a:pPr>
                      <a:r>
                        <a:rPr lang="en-GB" sz="1000" dirty="0">
                          <a:solidFill>
                            <a:schemeClr val="tx1"/>
                          </a:solidFill>
                          <a:effectLst/>
                          <a:latin typeface="+mn-lt"/>
                        </a:rPr>
                        <a:t>Denmark: Odense </a:t>
                      </a:r>
                      <a:endParaRPr lang="en-GB" sz="1000" dirty="0">
                        <a:solidFill>
                          <a:schemeClr val="tx1"/>
                        </a:solidFill>
                        <a:effectLst/>
                        <a:latin typeface="+mn-lt"/>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a:p>
                      <a:pPr marL="0" marR="0" lvl="0" indent="0" algn="ctr" defTabSz="914400" rtl="0" eaLnBrk="1" fontAlgn="auto" latinLnBrk="0" hangingPunct="1">
                        <a:lnSpc>
                          <a:spcPct val="100000"/>
                        </a:lnSpc>
                        <a:spcBef>
                          <a:spcPts val="200"/>
                        </a:spcBef>
                        <a:spcAft>
                          <a:spcPts val="0"/>
                        </a:spcAft>
                        <a:buClrTx/>
                        <a:buSzTx/>
                        <a:buFontTx/>
                        <a:buNone/>
                        <a:tabLst/>
                        <a:defRP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lang="en-GB" sz="1000" dirty="0">
                          <a:effectLst/>
                          <a:latin typeface="Calibri" panose="020F0502020204030204" pitchFamily="34" charset="0"/>
                          <a:ea typeface="Calibri" panose="020F0502020204030204" pitchFamily="34" charset="0"/>
                          <a:cs typeface="Times New Roman" panose="02020603050405020304" pitchFamily="18" charset="0"/>
                        </a:rPr>
                        <a:t>Not needed</a:t>
                      </a: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ctr">
                        <a:lnSpc>
                          <a:spcPct val="100000"/>
                        </a:lnSpc>
                        <a:spcBef>
                          <a:spcPts val="200"/>
                        </a:spcBef>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Awaiting – Stats Denmark</a:t>
                      </a: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ctr">
                        <a:lnSpc>
                          <a:spcPct val="100000"/>
                        </a:lnSpc>
                        <a:spcBef>
                          <a:spcPts val="200"/>
                        </a:spcBef>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No</a:t>
                      </a: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ctr">
                        <a:lnSpc>
                          <a:spcPct val="100000"/>
                        </a:lnSpc>
                        <a:spcBef>
                          <a:spcPts val="200"/>
                        </a:spcBef>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June</a:t>
                      </a: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10003"/>
                  </a:ext>
                </a:extLst>
              </a:tr>
              <a:tr h="188851">
                <a:tc>
                  <a:txBody>
                    <a:bodyPr/>
                    <a:lstStyle/>
                    <a:p>
                      <a:pPr>
                        <a:lnSpc>
                          <a:spcPct val="100000"/>
                        </a:lnSpc>
                        <a:spcBef>
                          <a:spcPts val="200"/>
                        </a:spcBef>
                        <a:spcAft>
                          <a:spcPts val="0"/>
                        </a:spcAft>
                      </a:pPr>
                      <a:r>
                        <a:rPr lang="en-GB" sz="1000" dirty="0">
                          <a:solidFill>
                            <a:schemeClr val="tx1"/>
                          </a:solidFill>
                          <a:effectLst/>
                          <a:latin typeface="+mn-lt"/>
                        </a:rPr>
                        <a:t>Finland </a:t>
                      </a:r>
                      <a:endParaRPr lang="en-GB" sz="1000" dirty="0">
                        <a:solidFill>
                          <a:schemeClr val="tx1"/>
                        </a:solidFill>
                        <a:effectLst/>
                        <a:latin typeface="+mn-lt"/>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(after the WP5 protocol</a:t>
                      </a:r>
                      <a:r>
                        <a:rPr lang="en-GB" sz="10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finalised)</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lang="en-GB" sz="1000" dirty="0">
                          <a:effectLst/>
                          <a:latin typeface="Calibri" panose="020F0502020204030204" pitchFamily="34" charset="0"/>
                          <a:ea typeface="Calibri" panose="020F0502020204030204" pitchFamily="34" charset="0"/>
                          <a:cs typeface="Times New Roman" panose="02020603050405020304" pitchFamily="18" charset="0"/>
                        </a:rPr>
                        <a:t>Not needed</a:t>
                      </a: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lang="en-GB" sz="1000" dirty="0">
                          <a:effectLst/>
                          <a:latin typeface="Calibri" panose="020F0502020204030204" pitchFamily="34" charset="0"/>
                          <a:ea typeface="Calibri" panose="020F0502020204030204" pitchFamily="34" charset="0"/>
                          <a:cs typeface="Times New Roman" panose="02020603050405020304" pitchFamily="18" charset="0"/>
                        </a:rPr>
                        <a:t>Not yet</a:t>
                      </a: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ctr">
                        <a:lnSpc>
                          <a:spcPct val="100000"/>
                        </a:lnSpc>
                        <a:spcBef>
                          <a:spcPts val="200"/>
                        </a:spcBef>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0000"/>
                        </a:lnSpc>
                        <a:spcBef>
                          <a:spcPts val="200"/>
                        </a:spcBef>
                        <a:spcAft>
                          <a:spcPts val="0"/>
                        </a:spcAft>
                        <a:buClrTx/>
                        <a:buSzTx/>
                        <a:buFontTx/>
                        <a:buNone/>
                        <a:tabLst/>
                        <a:defRPr/>
                      </a:pPr>
                      <a:r>
                        <a:rPr lang="en-GB" sz="1000" dirty="0">
                          <a:effectLst/>
                          <a:latin typeface="Calibri" panose="020F0502020204030204" pitchFamily="34" charset="0"/>
                          <a:ea typeface="Calibri" panose="020F0502020204030204" pitchFamily="34" charset="0"/>
                          <a:cs typeface="Times New Roman" panose="02020603050405020304" pitchFamily="18" charset="0"/>
                        </a:rPr>
                        <a:t>No exact time yet</a:t>
                      </a: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r h="339236">
                <a:tc>
                  <a:txBody>
                    <a:bodyPr/>
                    <a:lstStyle/>
                    <a:p>
                      <a:pPr>
                        <a:lnSpc>
                          <a:spcPct val="100000"/>
                        </a:lnSpc>
                        <a:spcBef>
                          <a:spcPts val="200"/>
                        </a:spcBef>
                        <a:spcAft>
                          <a:spcPts val="0"/>
                        </a:spcAft>
                      </a:pPr>
                      <a:r>
                        <a:rPr lang="en-GB" sz="1000" dirty="0">
                          <a:solidFill>
                            <a:schemeClr val="tx1"/>
                          </a:solidFill>
                          <a:effectLst/>
                          <a:latin typeface="+mn-lt"/>
                        </a:rPr>
                        <a:t>France: Ile de la Reunion </a:t>
                      </a:r>
                      <a:endParaRPr lang="en-GB" sz="1000" dirty="0">
                        <a:solidFill>
                          <a:schemeClr val="tx1"/>
                        </a:solidFill>
                        <a:effectLst/>
                        <a:latin typeface="+mn-lt"/>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gn="ctr">
                        <a:lnSpc>
                          <a:spcPct val="100000"/>
                        </a:lnSpc>
                        <a:spcBef>
                          <a:spcPts val="200"/>
                        </a:spcBef>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a:p>
                      <a:pPr marL="0" marR="0" lvl="0" indent="0" algn="ctr" defTabSz="914400" rtl="0" eaLnBrk="1" fontAlgn="auto" latinLnBrk="0" hangingPunct="1">
                        <a:lnSpc>
                          <a:spcPct val="100000"/>
                        </a:lnSpc>
                        <a:spcBef>
                          <a:spcPts val="200"/>
                        </a:spcBef>
                        <a:spcAft>
                          <a:spcPts val="0"/>
                        </a:spcAft>
                        <a:buClrTx/>
                        <a:buSzTx/>
                        <a:buFontTx/>
                        <a:buNone/>
                        <a:tabLst/>
                        <a:defRP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ctr">
                        <a:lnSpc>
                          <a:spcPct val="100000"/>
                        </a:lnSpc>
                        <a:spcBef>
                          <a:spcPts val="200"/>
                        </a:spcBef>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0000"/>
                        </a:lnSpc>
                        <a:spcBef>
                          <a:spcPts val="200"/>
                        </a:spcBef>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Not yet</a:t>
                      </a: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ctr">
                        <a:lnSpc>
                          <a:spcPct val="100000"/>
                        </a:lnSpc>
                        <a:spcBef>
                          <a:spcPts val="200"/>
                        </a:spcBef>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a:p>
                      <a:pPr marL="0" marR="0" lvl="0" indent="0" algn="ctr" defTabSz="914400" rtl="0" eaLnBrk="1" fontAlgn="auto" latinLnBrk="0" hangingPunct="1">
                        <a:lnSpc>
                          <a:spcPct val="100000"/>
                        </a:lnSpc>
                        <a:spcBef>
                          <a:spcPts val="200"/>
                        </a:spcBef>
                        <a:spcAft>
                          <a:spcPts val="0"/>
                        </a:spcAft>
                        <a:buClrTx/>
                        <a:buSzTx/>
                        <a:buFontTx/>
                        <a:buNone/>
                        <a:tabLst/>
                        <a:defRP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ctr">
                        <a:lnSpc>
                          <a:spcPct val="100000"/>
                        </a:lnSpc>
                        <a:spcBef>
                          <a:spcPts val="200"/>
                        </a:spcBef>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No exact time yet</a:t>
                      </a: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10005"/>
                  </a:ext>
                </a:extLst>
              </a:tr>
              <a:tr h="188851">
                <a:tc>
                  <a:txBody>
                    <a:bodyPr/>
                    <a:lstStyle/>
                    <a:p>
                      <a:pPr>
                        <a:lnSpc>
                          <a:spcPct val="100000"/>
                        </a:lnSpc>
                        <a:spcBef>
                          <a:spcPts val="200"/>
                        </a:spcBef>
                        <a:spcAft>
                          <a:spcPts val="0"/>
                        </a:spcAft>
                      </a:pPr>
                      <a:r>
                        <a:rPr lang="en-GB" sz="1000" dirty="0">
                          <a:solidFill>
                            <a:schemeClr val="tx1"/>
                          </a:solidFill>
                          <a:effectLst/>
                          <a:latin typeface="+mn-lt"/>
                        </a:rPr>
                        <a:t>France: Paris </a:t>
                      </a:r>
                      <a:endParaRPr lang="en-GB" sz="1000" dirty="0">
                        <a:solidFill>
                          <a:schemeClr val="tx1"/>
                        </a:solidFill>
                        <a:effectLst/>
                        <a:latin typeface="+mn-lt"/>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gn="ctr">
                        <a:lnSpc>
                          <a:spcPct val="100000"/>
                        </a:lnSpc>
                        <a:spcBef>
                          <a:spcPts val="200"/>
                        </a:spcBef>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ctr">
                        <a:lnSpc>
                          <a:spcPct val="100000"/>
                        </a:lnSpc>
                        <a:spcBef>
                          <a:spcPts val="200"/>
                        </a:spcBef>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(identifiers)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ctr">
                        <a:lnSpc>
                          <a:spcPct val="100000"/>
                        </a:lnSpc>
                        <a:spcBef>
                          <a:spcPts val="200"/>
                        </a:spcBef>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No exact time yet</a:t>
                      </a: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extLst>
                  <a:ext uri="{0D108BD9-81ED-4DB2-BD59-A6C34878D82A}">
                    <a16:rowId xmlns="" xmlns:a16="http://schemas.microsoft.com/office/drawing/2014/main" val="10006"/>
                  </a:ext>
                </a:extLst>
              </a:tr>
              <a:tr h="339236">
                <a:tc>
                  <a:txBody>
                    <a:bodyPr/>
                    <a:lstStyle/>
                    <a:p>
                      <a:pPr>
                        <a:lnSpc>
                          <a:spcPct val="100000"/>
                        </a:lnSpc>
                        <a:spcBef>
                          <a:spcPts val="200"/>
                        </a:spcBef>
                        <a:spcAft>
                          <a:spcPts val="0"/>
                        </a:spcAft>
                      </a:pPr>
                      <a:r>
                        <a:rPr lang="en-GB" sz="1000" dirty="0">
                          <a:solidFill>
                            <a:schemeClr val="tx1"/>
                          </a:solidFill>
                          <a:effectLst/>
                          <a:latin typeface="+mn-lt"/>
                        </a:rPr>
                        <a:t>Germany: Saxony-Anhalt </a:t>
                      </a:r>
                      <a:endParaRPr lang="en-GB" sz="1000" dirty="0">
                        <a:solidFill>
                          <a:schemeClr val="tx1"/>
                        </a:solidFill>
                        <a:effectLst/>
                        <a:latin typeface="+mn-lt"/>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gn="ctr">
                        <a:lnSpc>
                          <a:spcPct val="100000"/>
                        </a:lnSpc>
                        <a:spcBef>
                          <a:spcPts val="200"/>
                        </a:spcBef>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a:p>
                      <a:pPr marL="0" marR="0" lvl="0" indent="0" algn="ctr" defTabSz="914400" rtl="0" eaLnBrk="1" fontAlgn="auto" latinLnBrk="0" hangingPunct="1">
                        <a:lnSpc>
                          <a:spcPct val="100000"/>
                        </a:lnSpc>
                        <a:spcBef>
                          <a:spcPts val="200"/>
                        </a:spcBef>
                        <a:spcAft>
                          <a:spcPts val="0"/>
                        </a:spcAft>
                        <a:buClrTx/>
                        <a:buSzTx/>
                        <a:buFontTx/>
                        <a:buNone/>
                        <a:tabLst/>
                        <a:defRP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0000"/>
                        </a:lnSpc>
                        <a:spcBef>
                          <a:spcPts val="200"/>
                        </a:spcBef>
                        <a:spcAft>
                          <a:spcPts val="0"/>
                        </a:spcAft>
                        <a:buClrTx/>
                        <a:buSzTx/>
                        <a:buFontTx/>
                        <a:buNone/>
                        <a:tabLst/>
                        <a:defRPr/>
                      </a:pPr>
                      <a:r>
                        <a:rPr lang="en-GB" sz="1000" dirty="0">
                          <a:effectLst/>
                          <a:latin typeface="Calibri" panose="020F0502020204030204" pitchFamily="34" charset="0"/>
                          <a:ea typeface="Calibri" panose="020F0502020204030204" pitchFamily="34" charset="0"/>
                          <a:cs typeface="Times New Roman" panose="02020603050405020304" pitchFamily="18" charset="0"/>
                        </a:rPr>
                        <a:t>Not yet</a:t>
                      </a: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ctr">
                        <a:lnSpc>
                          <a:spcPct val="100000"/>
                        </a:lnSpc>
                        <a:spcBef>
                          <a:spcPts val="200"/>
                        </a:spcBef>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lang="en-GB" sz="1000">
                          <a:effectLst/>
                          <a:latin typeface="Calibri" panose="020F0502020204030204" pitchFamily="34" charset="0"/>
                          <a:ea typeface="Calibri" panose="020F0502020204030204" pitchFamily="34" charset="0"/>
                          <a:cs typeface="Times New Roman" panose="02020603050405020304" pitchFamily="18" charset="0"/>
                        </a:rPr>
                        <a:t>No exact time yet</a:t>
                      </a: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10007"/>
                  </a:ext>
                </a:extLst>
              </a:tr>
              <a:tr h="188851">
                <a:tc>
                  <a:txBody>
                    <a:bodyPr/>
                    <a:lstStyle/>
                    <a:p>
                      <a:pPr>
                        <a:lnSpc>
                          <a:spcPct val="100000"/>
                        </a:lnSpc>
                        <a:spcBef>
                          <a:spcPts val="200"/>
                        </a:spcBef>
                        <a:spcAft>
                          <a:spcPts val="0"/>
                        </a:spcAft>
                      </a:pPr>
                      <a:r>
                        <a:rPr lang="en-GB" sz="1000" dirty="0">
                          <a:solidFill>
                            <a:schemeClr val="tx1"/>
                          </a:solidFill>
                          <a:effectLst/>
                          <a:latin typeface="+mn-lt"/>
                        </a:rPr>
                        <a:t>Italy: Emilia Romagna</a:t>
                      </a:r>
                      <a:endParaRPr lang="en-GB" sz="1000" dirty="0">
                        <a:solidFill>
                          <a:schemeClr val="tx1"/>
                        </a:solidFill>
                        <a:effectLst/>
                        <a:latin typeface="+mn-lt"/>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gn="ctr">
                        <a:lnSpc>
                          <a:spcPct val="100000"/>
                        </a:lnSpc>
                        <a:spcBef>
                          <a:spcPts val="200"/>
                        </a:spcBef>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ctr">
                        <a:lnSpc>
                          <a:spcPct val="100000"/>
                        </a:lnSpc>
                        <a:spcBef>
                          <a:spcPts val="200"/>
                        </a:spcBef>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kumimoji="0" lang="en-GB" sz="1000" b="0" i="0" u="none" strike="noStrike" kern="1200" cap="none" spc="0" normalizeH="0" baseline="0" noProof="0">
                          <a:ln>
                            <a:noFill/>
                          </a:ln>
                          <a:solidFill>
                            <a:srgbClr val="1E0F49"/>
                          </a:solidFill>
                          <a:effectLst/>
                          <a:uLnTx/>
                          <a:uFillTx/>
                          <a:latin typeface="Calibri" panose="020F0502020204030204" pitchFamily="34" charset="0"/>
                          <a:ea typeface="Calibri" panose="020F0502020204030204" pitchFamily="34" charset="0"/>
                          <a:cs typeface="Times New Roman" panose="02020603050405020304" pitchFamily="18" charset="0"/>
                        </a:rPr>
                        <a:t>No</a:t>
                      </a:r>
                      <a:endParaRPr kumimoji="0" lang="en-GB" sz="1000" b="0" i="0" u="none" strike="noStrike" kern="1200" cap="none" spc="0" normalizeH="0" baseline="0" noProof="0" dirty="0">
                        <a:ln>
                          <a:noFill/>
                        </a:ln>
                        <a:solidFill>
                          <a:srgbClr val="1E0F49"/>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ctr">
                        <a:lnSpc>
                          <a:spcPct val="100000"/>
                        </a:lnSpc>
                        <a:spcBef>
                          <a:spcPts val="200"/>
                        </a:spcBef>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Ongoing</a:t>
                      </a: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extLst>
                  <a:ext uri="{0D108BD9-81ED-4DB2-BD59-A6C34878D82A}">
                    <a16:rowId xmlns="" xmlns:a16="http://schemas.microsoft.com/office/drawing/2014/main" val="10008"/>
                  </a:ext>
                </a:extLst>
              </a:tr>
              <a:tr h="188851">
                <a:tc>
                  <a:txBody>
                    <a:bodyPr/>
                    <a:lstStyle/>
                    <a:p>
                      <a:pPr>
                        <a:lnSpc>
                          <a:spcPct val="100000"/>
                        </a:lnSpc>
                        <a:spcBef>
                          <a:spcPts val="200"/>
                        </a:spcBef>
                        <a:spcAft>
                          <a:spcPts val="0"/>
                        </a:spcAft>
                      </a:pPr>
                      <a:r>
                        <a:rPr lang="en-GB" sz="1000" dirty="0">
                          <a:solidFill>
                            <a:schemeClr val="tx1"/>
                          </a:solidFill>
                          <a:effectLst/>
                          <a:latin typeface="+mn-lt"/>
                        </a:rPr>
                        <a:t>Italy: Tuscany</a:t>
                      </a:r>
                      <a:endParaRPr lang="en-GB" sz="1000" dirty="0">
                        <a:solidFill>
                          <a:schemeClr val="tx1"/>
                        </a:solidFill>
                        <a:effectLst/>
                        <a:latin typeface="+mn-lt"/>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gn="ctr">
                        <a:lnSpc>
                          <a:spcPct val="100000"/>
                        </a:lnSpc>
                        <a:spcBef>
                          <a:spcPts val="200"/>
                        </a:spcBef>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ctr">
                        <a:lnSpc>
                          <a:spcPct val="100000"/>
                        </a:lnSpc>
                        <a:spcBef>
                          <a:spcPts val="200"/>
                        </a:spcBef>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kumimoji="0" lang="en-GB" sz="1000" b="0" i="0" u="none" strike="noStrike" kern="1200" cap="none" spc="0" normalizeH="0" baseline="0" noProof="0">
                          <a:ln>
                            <a:noFill/>
                          </a:ln>
                          <a:solidFill>
                            <a:srgbClr val="1E0F49"/>
                          </a:solidFill>
                          <a:effectLst/>
                          <a:uLnTx/>
                          <a:uFillTx/>
                          <a:latin typeface="Calibri" panose="020F0502020204030204" pitchFamily="34" charset="0"/>
                          <a:ea typeface="Calibri" panose="020F0502020204030204" pitchFamily="34" charset="0"/>
                          <a:cs typeface="Times New Roman" panose="02020603050405020304" pitchFamily="18" charset="0"/>
                        </a:rPr>
                        <a:t>No</a:t>
                      </a:r>
                      <a:endParaRPr kumimoji="0" lang="en-GB" sz="1000" b="0" i="0" u="none" strike="noStrike" kern="1200" cap="none" spc="0" normalizeH="0" baseline="0" noProof="0" dirty="0">
                        <a:ln>
                          <a:noFill/>
                        </a:ln>
                        <a:solidFill>
                          <a:srgbClr val="1E0F49"/>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lang="en-GB" sz="1000" dirty="0">
                          <a:effectLst/>
                          <a:latin typeface="Calibri" panose="020F0502020204030204" pitchFamily="34" charset="0"/>
                          <a:ea typeface="Calibri" panose="020F0502020204030204" pitchFamily="34" charset="0"/>
                          <a:cs typeface="Times New Roman" panose="02020603050405020304" pitchFamily="18" charset="0"/>
                        </a:rPr>
                        <a:t>Ongoing</a:t>
                      </a: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10009"/>
                  </a:ext>
                </a:extLst>
              </a:tr>
              <a:tr h="188851">
                <a:tc>
                  <a:txBody>
                    <a:bodyPr/>
                    <a:lstStyle/>
                    <a:p>
                      <a:pPr>
                        <a:lnSpc>
                          <a:spcPct val="100000"/>
                        </a:lnSpc>
                        <a:spcBef>
                          <a:spcPts val="200"/>
                        </a:spcBef>
                        <a:spcAft>
                          <a:spcPts val="0"/>
                        </a:spcAft>
                      </a:pPr>
                      <a:r>
                        <a:rPr lang="en-GB" sz="1000" dirty="0">
                          <a:solidFill>
                            <a:schemeClr val="tx1"/>
                          </a:solidFill>
                          <a:effectLst/>
                          <a:latin typeface="+mn-lt"/>
                        </a:rPr>
                        <a:t>Malta </a:t>
                      </a:r>
                      <a:endParaRPr lang="en-GB" sz="1000" dirty="0">
                        <a:solidFill>
                          <a:schemeClr val="tx1"/>
                        </a:solidFill>
                        <a:effectLst/>
                        <a:latin typeface="+mn-lt"/>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gn="ctr">
                        <a:lnSpc>
                          <a:spcPct val="100000"/>
                        </a:lnSpc>
                        <a:spcBef>
                          <a:spcPts val="200"/>
                        </a:spcBef>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ctr">
                        <a:lnSpc>
                          <a:spcPct val="100000"/>
                        </a:lnSpc>
                        <a:spcBef>
                          <a:spcPts val="200"/>
                        </a:spcBef>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kumimoji="0" lang="en-GB" sz="1000" b="0" i="0" u="none" strike="noStrike" kern="1200" cap="none" spc="0" normalizeH="0" baseline="0" noProof="0" dirty="0">
                          <a:ln>
                            <a:noFill/>
                          </a:ln>
                          <a:solidFill>
                            <a:srgbClr val="1E0F49"/>
                          </a:solidFill>
                          <a:effectLst/>
                          <a:uLnTx/>
                          <a:uFillTx/>
                          <a:latin typeface="Calibri" panose="020F0502020204030204" pitchFamily="34" charset="0"/>
                          <a:ea typeface="Calibri" panose="020F0502020204030204" pitchFamily="34" charset="0"/>
                          <a:cs typeface="Times New Roman" panose="02020603050405020304" pitchFamily="18" charset="0"/>
                        </a:rPr>
                        <a:t>No</a:t>
                      </a: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ctr">
                        <a:lnSpc>
                          <a:spcPct val="100000"/>
                        </a:lnSpc>
                        <a:spcBef>
                          <a:spcPts val="200"/>
                        </a:spcBef>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Started in May</a:t>
                      </a: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extLst>
                  <a:ext uri="{0D108BD9-81ED-4DB2-BD59-A6C34878D82A}">
                    <a16:rowId xmlns="" xmlns:a16="http://schemas.microsoft.com/office/drawing/2014/main" val="10010"/>
                  </a:ext>
                </a:extLst>
              </a:tr>
              <a:tr h="188851">
                <a:tc>
                  <a:txBody>
                    <a:bodyPr/>
                    <a:lstStyle/>
                    <a:p>
                      <a:pPr>
                        <a:lnSpc>
                          <a:spcPct val="100000"/>
                        </a:lnSpc>
                        <a:spcBef>
                          <a:spcPts val="200"/>
                        </a:spcBef>
                        <a:spcAft>
                          <a:spcPts val="0"/>
                        </a:spcAft>
                      </a:pPr>
                      <a:r>
                        <a:rPr lang="en-GB" sz="1000" dirty="0">
                          <a:solidFill>
                            <a:schemeClr val="tx1"/>
                          </a:solidFill>
                          <a:effectLst/>
                          <a:latin typeface="+mn-lt"/>
                        </a:rPr>
                        <a:t>Netherlands: Northern </a:t>
                      </a:r>
                      <a:endParaRPr lang="en-GB" sz="1000" dirty="0">
                        <a:solidFill>
                          <a:schemeClr val="tx1"/>
                        </a:solidFill>
                        <a:effectLst/>
                        <a:latin typeface="+mn-lt"/>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gn="ctr">
                        <a:lnSpc>
                          <a:spcPct val="100000"/>
                        </a:lnSpc>
                        <a:spcBef>
                          <a:spcPts val="200"/>
                        </a:spcBef>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ctr">
                        <a:lnSpc>
                          <a:spcPct val="100000"/>
                        </a:lnSpc>
                        <a:spcBef>
                          <a:spcPts val="200"/>
                        </a:spcBef>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Not needed</a:t>
                      </a: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lang="en-GB" sz="1000" dirty="0">
                          <a:effectLst/>
                          <a:latin typeface="Calibri" panose="020F0502020204030204" pitchFamily="34" charset="0"/>
                          <a:ea typeface="Calibri" panose="020F0502020204030204" pitchFamily="34" charset="0"/>
                          <a:cs typeface="Times New Roman" panose="02020603050405020304" pitchFamily="18" charset="0"/>
                        </a:rPr>
                        <a:t>No</a:t>
                      </a: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ctr">
                        <a:lnSpc>
                          <a:spcPct val="100000"/>
                        </a:lnSpc>
                        <a:spcBef>
                          <a:spcPts val="200"/>
                        </a:spcBef>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June</a:t>
                      </a: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10011"/>
                  </a:ext>
                </a:extLst>
              </a:tr>
              <a:tr h="188851">
                <a:tc>
                  <a:txBody>
                    <a:bodyPr/>
                    <a:lstStyle/>
                    <a:p>
                      <a:pPr>
                        <a:lnSpc>
                          <a:spcPct val="100000"/>
                        </a:lnSpc>
                        <a:spcBef>
                          <a:spcPts val="200"/>
                        </a:spcBef>
                        <a:spcAft>
                          <a:spcPts val="0"/>
                        </a:spcAft>
                      </a:pPr>
                      <a:r>
                        <a:rPr lang="en-GB" sz="1000" dirty="0">
                          <a:solidFill>
                            <a:schemeClr val="tx1"/>
                          </a:solidFill>
                          <a:effectLst/>
                          <a:latin typeface="+mn-lt"/>
                          <a:ea typeface="Calibri" panose="020F0502020204030204" pitchFamily="34" charset="0"/>
                          <a:cs typeface="Times New Roman" panose="02020603050405020304" pitchFamily="18" charset="0"/>
                        </a:rPr>
                        <a:t>Norway</a:t>
                      </a: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lang="en-GB" sz="1000" dirty="0">
                          <a:effectLst/>
                          <a:latin typeface="Calibri" panose="020F0502020204030204" pitchFamily="34" charset="0"/>
                          <a:ea typeface="Calibri" panose="020F0502020204030204" pitchFamily="34" charset="0"/>
                          <a:cs typeface="Times New Roman" panose="02020603050405020304" pitchFamily="18" charset="0"/>
                        </a:rPr>
                        <a:t>Not needed</a:t>
                      </a: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ctr">
                        <a:lnSpc>
                          <a:spcPct val="100000"/>
                        </a:lnSpc>
                        <a:spcBef>
                          <a:spcPts val="200"/>
                        </a:spcBef>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ctr">
                        <a:lnSpc>
                          <a:spcPct val="100000"/>
                        </a:lnSpc>
                        <a:spcBef>
                          <a:spcPts val="200"/>
                        </a:spcBef>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extLst>
                  <a:ext uri="{0D108BD9-81ED-4DB2-BD59-A6C34878D82A}">
                    <a16:rowId xmlns="" xmlns:a16="http://schemas.microsoft.com/office/drawing/2014/main" val="10012"/>
                  </a:ext>
                </a:extLst>
              </a:tr>
              <a:tr h="188851">
                <a:tc>
                  <a:txBody>
                    <a:bodyPr/>
                    <a:lstStyle/>
                    <a:p>
                      <a:pPr>
                        <a:lnSpc>
                          <a:spcPct val="100000"/>
                        </a:lnSpc>
                        <a:spcBef>
                          <a:spcPts val="200"/>
                        </a:spcBef>
                        <a:spcAft>
                          <a:spcPts val="0"/>
                        </a:spcAft>
                      </a:pPr>
                      <a:r>
                        <a:rPr lang="en-GB" sz="1000" dirty="0">
                          <a:solidFill>
                            <a:schemeClr val="tx1"/>
                          </a:solidFill>
                          <a:effectLst/>
                          <a:latin typeface="+mn-lt"/>
                        </a:rPr>
                        <a:t>Spain: Basque </a:t>
                      </a:r>
                      <a:endParaRPr lang="en-GB" sz="1000" dirty="0">
                        <a:solidFill>
                          <a:schemeClr val="tx1"/>
                        </a:solidFill>
                        <a:effectLst/>
                        <a:latin typeface="+mn-lt"/>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gn="ctr">
                        <a:lnSpc>
                          <a:spcPct val="100000"/>
                        </a:lnSpc>
                        <a:spcBef>
                          <a:spcPts val="200"/>
                        </a:spcBef>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ctr">
                        <a:lnSpc>
                          <a:spcPct val="100000"/>
                        </a:lnSpc>
                        <a:spcBef>
                          <a:spcPts val="200"/>
                        </a:spcBef>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lang="en-GB" sz="1000" dirty="0">
                          <a:effectLst/>
                          <a:latin typeface="Calibri" panose="020F0502020204030204" pitchFamily="34" charset="0"/>
                          <a:ea typeface="Calibri" panose="020F0502020204030204" pitchFamily="34" charset="0"/>
                          <a:cs typeface="Times New Roman" panose="02020603050405020304" pitchFamily="18" charset="0"/>
                        </a:rPr>
                        <a:t>No</a:t>
                      </a: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ctr">
                        <a:lnSpc>
                          <a:spcPct val="100000"/>
                        </a:lnSpc>
                        <a:spcBef>
                          <a:spcPts val="200"/>
                        </a:spcBef>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June</a:t>
                      </a: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10013"/>
                  </a:ext>
                </a:extLst>
              </a:tr>
              <a:tr h="188851">
                <a:tc>
                  <a:txBody>
                    <a:bodyPr/>
                    <a:lstStyle/>
                    <a:p>
                      <a:pPr>
                        <a:lnSpc>
                          <a:spcPct val="100000"/>
                        </a:lnSpc>
                        <a:spcBef>
                          <a:spcPts val="200"/>
                        </a:spcBef>
                        <a:spcAft>
                          <a:spcPts val="0"/>
                        </a:spcAft>
                      </a:pPr>
                      <a:r>
                        <a:rPr lang="en-GB" sz="1000" dirty="0">
                          <a:solidFill>
                            <a:schemeClr val="tx1"/>
                          </a:solidFill>
                          <a:effectLst/>
                          <a:latin typeface="+mn-lt"/>
                        </a:rPr>
                        <a:t>Spain: Valencia </a:t>
                      </a:r>
                      <a:endParaRPr lang="en-GB" sz="1000" dirty="0">
                        <a:solidFill>
                          <a:schemeClr val="tx1"/>
                        </a:solidFill>
                        <a:effectLst/>
                        <a:latin typeface="+mn-lt"/>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gn="ctr">
                        <a:lnSpc>
                          <a:spcPct val="100000"/>
                        </a:lnSpc>
                        <a:spcBef>
                          <a:spcPts val="200"/>
                        </a:spcBef>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spcBef>
                          <a:spcPts val="200"/>
                        </a:spcBef>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spcBef>
                          <a:spcPts val="200"/>
                        </a:spcBef>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No</a:t>
                      </a: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spcBef>
                          <a:spcPts val="200"/>
                        </a:spcBef>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Started in May</a:t>
                      </a: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14"/>
                  </a:ext>
                </a:extLst>
              </a:tr>
              <a:tr h="188851">
                <a:tc>
                  <a:txBody>
                    <a:bodyPr/>
                    <a:lstStyle/>
                    <a:p>
                      <a:r>
                        <a:rPr lang="en-GB" sz="1000" dirty="0">
                          <a:solidFill>
                            <a:schemeClr val="tx1"/>
                          </a:solidFill>
                          <a:latin typeface="+mn-lt"/>
                        </a:rPr>
                        <a:t>UK East Midlands</a:t>
                      </a: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gn="ctr">
                        <a:lnSpc>
                          <a:spcPct val="100000"/>
                        </a:lnSpc>
                        <a:spcBef>
                          <a:spcPts val="200"/>
                        </a:spcBef>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ctr">
                        <a:lnSpc>
                          <a:spcPct val="100000"/>
                        </a:lnSpc>
                        <a:spcBef>
                          <a:spcPts val="200"/>
                        </a:spcBef>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GDPR</a:t>
                      </a:r>
                      <a:r>
                        <a:rPr lang="en-GB" sz="1000" baseline="0" dirty="0">
                          <a:effectLst/>
                          <a:latin typeface="Calibri" panose="020F0502020204030204" pitchFamily="34" charset="0"/>
                          <a:ea typeface="Calibri" panose="020F0502020204030204" pitchFamily="34" charset="0"/>
                          <a:cs typeface="Times New Roman" panose="02020603050405020304" pitchFamily="18" charset="0"/>
                        </a:rPr>
                        <a:t> – ongoing</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ctr">
                        <a:lnSpc>
                          <a:spcPct val="100000"/>
                        </a:lnSpc>
                        <a:spcBef>
                          <a:spcPts val="200"/>
                        </a:spcBef>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No</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ctr">
                        <a:lnSpc>
                          <a:spcPct val="100000"/>
                        </a:lnSpc>
                        <a:spcBef>
                          <a:spcPts val="200"/>
                        </a:spcBef>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No exact time yet</a:t>
                      </a: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10015"/>
                  </a:ext>
                </a:extLst>
              </a:tr>
              <a:tr h="174040">
                <a:tc>
                  <a:txBody>
                    <a:bodyPr/>
                    <a:lstStyle/>
                    <a:p>
                      <a:pPr>
                        <a:lnSpc>
                          <a:spcPct val="100000"/>
                        </a:lnSpc>
                        <a:spcBef>
                          <a:spcPts val="200"/>
                        </a:spcBef>
                        <a:spcAft>
                          <a:spcPts val="0"/>
                        </a:spcAft>
                      </a:pPr>
                      <a:r>
                        <a:rPr lang="en-GB" sz="1000" dirty="0">
                          <a:solidFill>
                            <a:schemeClr val="tx1"/>
                          </a:solidFill>
                          <a:effectLst/>
                          <a:latin typeface="+mn-lt"/>
                        </a:rPr>
                        <a:t>UK: North </a:t>
                      </a:r>
                      <a:endParaRPr lang="en-GB" sz="1000" dirty="0">
                        <a:solidFill>
                          <a:schemeClr val="tx1"/>
                        </a:solidFill>
                        <a:effectLst/>
                        <a:latin typeface="+mn-lt"/>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gn="ctr">
                        <a:lnSpc>
                          <a:spcPct val="100000"/>
                        </a:lnSpc>
                        <a:spcBef>
                          <a:spcPts val="200"/>
                        </a:spcBef>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ctr">
                        <a:lnSpc>
                          <a:spcPct val="100000"/>
                        </a:lnSpc>
                        <a:spcBef>
                          <a:spcPts val="200"/>
                        </a:spcBef>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GDPR</a:t>
                      </a:r>
                      <a:r>
                        <a:rPr lang="en-GB" sz="1000" baseline="0">
                          <a:effectLst/>
                          <a:latin typeface="Calibri" panose="020F0502020204030204" pitchFamily="34" charset="0"/>
                          <a:ea typeface="Calibri" panose="020F0502020204030204" pitchFamily="34" charset="0"/>
                          <a:cs typeface="Times New Roman" panose="02020603050405020304" pitchFamily="18" charset="0"/>
                        </a:rPr>
                        <a:t> – ongoing</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ctr">
                        <a:lnSpc>
                          <a:spcPct val="100000"/>
                        </a:lnSpc>
                        <a:spcBef>
                          <a:spcPts val="200"/>
                        </a:spcBef>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No</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ctr">
                        <a:lnSpc>
                          <a:spcPct val="100000"/>
                        </a:lnSpc>
                        <a:spcBef>
                          <a:spcPts val="200"/>
                        </a:spcBef>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No exact time yet</a:t>
                      </a: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extLst>
                  <a:ext uri="{0D108BD9-81ED-4DB2-BD59-A6C34878D82A}">
                    <a16:rowId xmlns="" xmlns:a16="http://schemas.microsoft.com/office/drawing/2014/main" val="10016"/>
                  </a:ext>
                </a:extLst>
              </a:tr>
              <a:tr h="188851">
                <a:tc>
                  <a:txBody>
                    <a:bodyPr/>
                    <a:lstStyle/>
                    <a:p>
                      <a:pPr>
                        <a:lnSpc>
                          <a:spcPct val="100000"/>
                        </a:lnSpc>
                        <a:spcBef>
                          <a:spcPts val="200"/>
                        </a:spcBef>
                        <a:spcAft>
                          <a:spcPts val="0"/>
                        </a:spcAft>
                      </a:pPr>
                      <a:r>
                        <a:rPr lang="en-GB" sz="1000" dirty="0">
                          <a:solidFill>
                            <a:schemeClr val="tx1"/>
                          </a:solidFill>
                          <a:effectLst/>
                          <a:latin typeface="+mn-lt"/>
                        </a:rPr>
                        <a:t>UK: South West </a:t>
                      </a:r>
                      <a:endParaRPr lang="en-GB" sz="1000" dirty="0">
                        <a:solidFill>
                          <a:schemeClr val="tx1"/>
                        </a:solidFill>
                        <a:effectLst/>
                        <a:latin typeface="+mn-lt"/>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gn="ctr">
                        <a:lnSpc>
                          <a:spcPct val="100000"/>
                        </a:lnSpc>
                        <a:spcBef>
                          <a:spcPts val="200"/>
                        </a:spcBef>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ctr">
                        <a:lnSpc>
                          <a:spcPct val="100000"/>
                        </a:lnSpc>
                        <a:spcBef>
                          <a:spcPts val="200"/>
                        </a:spcBef>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GDPR</a:t>
                      </a:r>
                      <a:r>
                        <a:rPr lang="en-GB" sz="1000" baseline="0">
                          <a:effectLst/>
                          <a:latin typeface="Calibri" panose="020F0502020204030204" pitchFamily="34" charset="0"/>
                          <a:ea typeface="Calibri" panose="020F0502020204030204" pitchFamily="34" charset="0"/>
                          <a:cs typeface="Times New Roman" panose="02020603050405020304" pitchFamily="18" charset="0"/>
                        </a:rPr>
                        <a:t> – ongoing</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ctr">
                        <a:lnSpc>
                          <a:spcPct val="100000"/>
                        </a:lnSpc>
                        <a:spcBef>
                          <a:spcPts val="200"/>
                        </a:spcBef>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No</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ctr">
                        <a:lnSpc>
                          <a:spcPct val="100000"/>
                        </a:lnSpc>
                        <a:spcBef>
                          <a:spcPts val="200"/>
                        </a:spcBef>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No exact time yet</a:t>
                      </a: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10017"/>
                  </a:ext>
                </a:extLst>
              </a:tr>
              <a:tr h="173458">
                <a:tc>
                  <a:txBody>
                    <a:bodyPr/>
                    <a:lstStyle/>
                    <a:p>
                      <a:pPr>
                        <a:lnSpc>
                          <a:spcPct val="100000"/>
                        </a:lnSpc>
                        <a:spcBef>
                          <a:spcPts val="200"/>
                        </a:spcBef>
                        <a:spcAft>
                          <a:spcPts val="0"/>
                        </a:spcAft>
                      </a:pPr>
                      <a:r>
                        <a:rPr lang="en-GB" sz="1000" dirty="0">
                          <a:solidFill>
                            <a:schemeClr val="tx1"/>
                          </a:solidFill>
                          <a:effectLst/>
                          <a:latin typeface="+mn-lt"/>
                        </a:rPr>
                        <a:t>UK: Thames Valley </a:t>
                      </a:r>
                      <a:endParaRPr lang="en-GB" sz="1000" dirty="0">
                        <a:solidFill>
                          <a:schemeClr val="tx1"/>
                        </a:solidFill>
                        <a:effectLst/>
                        <a:latin typeface="+mn-lt"/>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gn="ctr">
                        <a:lnSpc>
                          <a:spcPct val="100000"/>
                        </a:lnSpc>
                        <a:spcBef>
                          <a:spcPts val="200"/>
                        </a:spcBef>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ctr">
                        <a:lnSpc>
                          <a:spcPct val="100000"/>
                        </a:lnSpc>
                        <a:spcBef>
                          <a:spcPts val="200"/>
                        </a:spcBef>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GDPR</a:t>
                      </a:r>
                      <a:r>
                        <a:rPr lang="en-GB" sz="1000" baseline="0" dirty="0">
                          <a:effectLst/>
                          <a:latin typeface="Calibri" panose="020F0502020204030204" pitchFamily="34" charset="0"/>
                          <a:ea typeface="Calibri" panose="020F0502020204030204" pitchFamily="34" charset="0"/>
                          <a:cs typeface="Times New Roman" panose="02020603050405020304" pitchFamily="18" charset="0"/>
                        </a:rPr>
                        <a:t> – ongoing</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ctr">
                        <a:lnSpc>
                          <a:spcPct val="100000"/>
                        </a:lnSpc>
                        <a:spcBef>
                          <a:spcPts val="200"/>
                        </a:spcBef>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No</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ctr">
                        <a:lnSpc>
                          <a:spcPct val="100000"/>
                        </a:lnSpc>
                        <a:spcBef>
                          <a:spcPts val="200"/>
                        </a:spcBef>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No exact time yet</a:t>
                      </a: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extLst>
                  <a:ext uri="{0D108BD9-81ED-4DB2-BD59-A6C34878D82A}">
                    <a16:rowId xmlns="" xmlns:a16="http://schemas.microsoft.com/office/drawing/2014/main" val="10018"/>
                  </a:ext>
                </a:extLst>
              </a:tr>
              <a:tr h="202709">
                <a:tc>
                  <a:txBody>
                    <a:bodyPr/>
                    <a:lstStyle/>
                    <a:p>
                      <a:pPr>
                        <a:lnSpc>
                          <a:spcPct val="100000"/>
                        </a:lnSpc>
                        <a:spcBef>
                          <a:spcPts val="200"/>
                        </a:spcBef>
                        <a:spcAft>
                          <a:spcPts val="0"/>
                        </a:spcAft>
                      </a:pPr>
                      <a:r>
                        <a:rPr lang="en-GB" sz="1000" dirty="0">
                          <a:solidFill>
                            <a:schemeClr val="tx1"/>
                          </a:solidFill>
                          <a:effectLst/>
                          <a:latin typeface="+mn-lt"/>
                        </a:rPr>
                        <a:t>UK: Wales </a:t>
                      </a:r>
                      <a:endParaRPr lang="en-GB" sz="1000" dirty="0">
                        <a:solidFill>
                          <a:schemeClr val="tx1"/>
                        </a:solidFill>
                        <a:effectLst/>
                        <a:latin typeface="+mn-lt"/>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gn="ctr">
                        <a:lnSpc>
                          <a:spcPct val="100000"/>
                        </a:lnSpc>
                        <a:spcBef>
                          <a:spcPts val="200"/>
                        </a:spcBef>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ctr">
                        <a:lnSpc>
                          <a:spcPct val="100000"/>
                        </a:lnSpc>
                        <a:spcBef>
                          <a:spcPts val="200"/>
                        </a:spcBef>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Not needed</a:t>
                      </a: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ctr">
                        <a:lnSpc>
                          <a:spcPct val="100000"/>
                        </a:lnSpc>
                        <a:spcBef>
                          <a:spcPts val="200"/>
                        </a:spcBef>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No</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ctr">
                        <a:lnSpc>
                          <a:spcPct val="100000"/>
                        </a:lnSpc>
                        <a:spcBef>
                          <a:spcPts val="200"/>
                        </a:spcBef>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Started in May</a:t>
                      </a: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10019"/>
                  </a:ext>
                </a:extLst>
              </a:tr>
              <a:tr h="161461">
                <a:tc>
                  <a:txBody>
                    <a:bodyPr/>
                    <a:lstStyle/>
                    <a:p>
                      <a:pPr>
                        <a:lnSpc>
                          <a:spcPct val="100000"/>
                        </a:lnSpc>
                        <a:spcBef>
                          <a:spcPts val="200"/>
                        </a:spcBef>
                        <a:spcAft>
                          <a:spcPts val="0"/>
                        </a:spcAft>
                      </a:pPr>
                      <a:r>
                        <a:rPr lang="en-GB" sz="1000" dirty="0">
                          <a:solidFill>
                            <a:schemeClr val="tx1"/>
                          </a:solidFill>
                          <a:effectLst/>
                          <a:latin typeface="+mn-lt"/>
                        </a:rPr>
                        <a:t>UK: Wessex</a:t>
                      </a:r>
                      <a:endParaRPr lang="en-GB" sz="1000" dirty="0">
                        <a:solidFill>
                          <a:schemeClr val="tx1"/>
                        </a:solidFill>
                        <a:effectLst/>
                        <a:latin typeface="+mn-lt"/>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gn="ctr">
                        <a:lnSpc>
                          <a:spcPct val="100000"/>
                        </a:lnSpc>
                        <a:spcBef>
                          <a:spcPts val="200"/>
                        </a:spcBef>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ctr">
                        <a:lnSpc>
                          <a:spcPct val="100000"/>
                        </a:lnSpc>
                        <a:spcBef>
                          <a:spcPts val="200"/>
                        </a:spcBef>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GDPR</a:t>
                      </a:r>
                      <a:r>
                        <a:rPr lang="en-GB" sz="1000" baseline="0" dirty="0">
                          <a:effectLst/>
                          <a:latin typeface="Calibri" panose="020F0502020204030204" pitchFamily="34" charset="0"/>
                          <a:ea typeface="Calibri" panose="020F0502020204030204" pitchFamily="34" charset="0"/>
                          <a:cs typeface="Times New Roman" panose="02020603050405020304" pitchFamily="18" charset="0"/>
                        </a:rPr>
                        <a:t> – ongoing</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ctr">
                        <a:lnSpc>
                          <a:spcPct val="100000"/>
                        </a:lnSpc>
                        <a:spcBef>
                          <a:spcPts val="200"/>
                        </a:spcBef>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No</a:t>
                      </a: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tc>
                  <a:txBody>
                    <a:bodyPr/>
                    <a:lstStyle/>
                    <a:p>
                      <a:pPr algn="ctr">
                        <a:lnSpc>
                          <a:spcPct val="100000"/>
                        </a:lnSpc>
                        <a:spcBef>
                          <a:spcPts val="200"/>
                        </a:spcBef>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No exact time yet</a:t>
                      </a: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bg1"/>
                    </a:solidFill>
                  </a:tcPr>
                </a:tc>
                <a:extLst>
                  <a:ext uri="{0D108BD9-81ED-4DB2-BD59-A6C34878D82A}">
                    <a16:rowId xmlns="" xmlns:a16="http://schemas.microsoft.com/office/drawing/2014/main" val="10020"/>
                  </a:ext>
                </a:extLst>
              </a:tr>
              <a:tr h="188851">
                <a:tc>
                  <a:txBody>
                    <a:bodyPr/>
                    <a:lstStyle/>
                    <a:p>
                      <a:pPr>
                        <a:lnSpc>
                          <a:spcPct val="100000"/>
                        </a:lnSpc>
                        <a:spcBef>
                          <a:spcPts val="200"/>
                        </a:spcBef>
                        <a:spcAft>
                          <a:spcPts val="0"/>
                        </a:spcAft>
                      </a:pPr>
                      <a:r>
                        <a:rPr lang="en-GB" sz="1000" dirty="0">
                          <a:solidFill>
                            <a:schemeClr val="tx1"/>
                          </a:solidFill>
                          <a:effectLst/>
                          <a:latin typeface="+mn-lt"/>
                        </a:rPr>
                        <a:t>Ukraine: West </a:t>
                      </a:r>
                      <a:endParaRPr lang="en-GB" sz="1000" dirty="0">
                        <a:solidFill>
                          <a:schemeClr val="tx1"/>
                        </a:solidFill>
                        <a:effectLst/>
                        <a:latin typeface="+mn-lt"/>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40000"/>
                        <a:lumOff val="60000"/>
                      </a:schemeClr>
                    </a:solidFill>
                  </a:tcPr>
                </a:tc>
                <a:tc>
                  <a:txBody>
                    <a:bodyPr/>
                    <a:lstStyle/>
                    <a:p>
                      <a:pPr algn="ctr">
                        <a:lnSpc>
                          <a:spcPct val="100000"/>
                        </a:lnSpc>
                        <a:spcBef>
                          <a:spcPts val="200"/>
                        </a:spcBef>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lang="en-GB" sz="1000" dirty="0">
                          <a:effectLst/>
                          <a:latin typeface="Calibri" panose="020F0502020204030204" pitchFamily="34" charset="0"/>
                          <a:ea typeface="Calibri" panose="020F0502020204030204" pitchFamily="34" charset="0"/>
                          <a:cs typeface="Times New Roman" panose="02020603050405020304" pitchFamily="18" charset="0"/>
                        </a:rPr>
                        <a:t>Not needed</a:t>
                      </a: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ctr">
                        <a:lnSpc>
                          <a:spcPct val="100000"/>
                        </a:lnSpc>
                        <a:spcBef>
                          <a:spcPts val="200"/>
                        </a:spcBef>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No</a:t>
                      </a: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tc>
                  <a:txBody>
                    <a:bodyPr/>
                    <a:lstStyle/>
                    <a:p>
                      <a:pPr algn="ctr">
                        <a:lnSpc>
                          <a:spcPct val="100000"/>
                        </a:lnSpc>
                        <a:spcBef>
                          <a:spcPts val="200"/>
                        </a:spcBef>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Started in May</a:t>
                      </a:r>
                    </a:p>
                  </a:txBody>
                  <a:tcPr marL="63887" marR="63887" marT="0" marB="0" anchor="b">
                    <a:lnL w="12700" cap="flat" cmpd="sng" algn="ctr">
                      <a:solidFill>
                        <a:srgbClr val="0080FF"/>
                      </a:solidFill>
                      <a:prstDash val="solid"/>
                      <a:round/>
                      <a:headEnd type="none" w="med" len="med"/>
                      <a:tailEnd type="none" w="med" len="med"/>
                    </a:lnL>
                    <a:lnR w="12700" cap="flat" cmpd="sng" algn="ctr">
                      <a:solidFill>
                        <a:srgbClr val="0080FF"/>
                      </a:solidFill>
                      <a:prstDash val="solid"/>
                      <a:round/>
                      <a:headEnd type="none" w="med" len="med"/>
                      <a:tailEnd type="none" w="med" len="med"/>
                    </a:lnR>
                    <a:lnT w="12700" cap="flat" cmpd="sng" algn="ctr">
                      <a:solidFill>
                        <a:srgbClr val="0080FF"/>
                      </a:solidFill>
                      <a:prstDash val="solid"/>
                      <a:round/>
                      <a:headEnd type="none" w="med" len="med"/>
                      <a:tailEnd type="none" w="med" len="med"/>
                    </a:lnT>
                    <a:lnB w="12700" cap="flat" cmpd="sng" algn="ctr">
                      <a:solidFill>
                        <a:srgbClr val="0080FF"/>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10021"/>
                  </a:ext>
                </a:extLst>
              </a:tr>
            </a:tbl>
          </a:graphicData>
        </a:graphic>
      </p:graphicFrame>
    </p:spTree>
    <p:extLst>
      <p:ext uri="{BB962C8B-B14F-4D97-AF65-F5344CB8AC3E}">
        <p14:creationId xmlns:p14="http://schemas.microsoft.com/office/powerpoint/2010/main" val="312612242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7584" y="319502"/>
            <a:ext cx="7556313" cy="1116106"/>
          </a:xfrm>
        </p:spPr>
        <p:txBody>
          <a:bodyPr/>
          <a:lstStyle/>
          <a:p>
            <a:r>
              <a:rPr lang="en-GB" sz="3200" b="1" dirty="0"/>
              <a:t>WP3 analysis plan</a:t>
            </a:r>
          </a:p>
        </p:txBody>
      </p:sp>
      <p:sp>
        <p:nvSpPr>
          <p:cNvPr id="3" name="Content Placeholder 2"/>
          <p:cNvSpPr>
            <a:spLocks noGrp="1"/>
          </p:cNvSpPr>
          <p:nvPr>
            <p:ph idx="4294967295"/>
          </p:nvPr>
        </p:nvSpPr>
        <p:spPr>
          <a:xfrm>
            <a:off x="474391" y="1412776"/>
            <a:ext cx="7556313" cy="4752528"/>
          </a:xfrm>
        </p:spPr>
        <p:txBody>
          <a:bodyPr>
            <a:normAutofit/>
          </a:bodyPr>
          <a:lstStyle/>
          <a:p>
            <a:pPr marL="457200" lvl="2" indent="0">
              <a:buNone/>
            </a:pPr>
            <a:r>
              <a:rPr lang="en-GB" sz="2400" b="1" dirty="0"/>
              <a:t>Aim</a:t>
            </a:r>
            <a:r>
              <a:rPr lang="en-GB" sz="2400" dirty="0"/>
              <a:t> </a:t>
            </a:r>
          </a:p>
          <a:p>
            <a:pPr marL="457200" lvl="2" indent="0">
              <a:lnSpc>
                <a:spcPct val="150000"/>
              </a:lnSpc>
              <a:spcAft>
                <a:spcPts val="600"/>
              </a:spcAft>
              <a:buNone/>
            </a:pPr>
            <a:r>
              <a:rPr lang="en-GB" sz="2000" dirty="0"/>
              <a:t>to provide each WP3 participating registry with the detailed stepwise instructions for the analyses of survival and the dummy tables for completion, and to facilitate the work of the WP2 team on the common syntax scripts which will guide the registries in their pre-specified local analyses</a:t>
            </a:r>
            <a:endParaRPr lang="en-US" sz="2000" dirty="0"/>
          </a:p>
          <a:p>
            <a:pPr lvl="2"/>
            <a:endParaRPr lang="en-US" dirty="0"/>
          </a:p>
          <a:p>
            <a:pPr lvl="2"/>
            <a:endParaRPr lang="en-US" dirty="0"/>
          </a:p>
          <a:p>
            <a:pPr marL="0" indent="0">
              <a:buNone/>
            </a:pPr>
            <a:endParaRPr lang="en-GB" dirty="0"/>
          </a:p>
        </p:txBody>
      </p:sp>
    </p:spTree>
    <p:extLst>
      <p:ext uri="{BB962C8B-B14F-4D97-AF65-F5344CB8AC3E}">
        <p14:creationId xmlns:p14="http://schemas.microsoft.com/office/powerpoint/2010/main" val="256970614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74391" y="116632"/>
            <a:ext cx="7556313" cy="1116106"/>
          </a:xfrm>
        </p:spPr>
        <p:txBody>
          <a:bodyPr/>
          <a:lstStyle/>
          <a:p>
            <a:r>
              <a:rPr lang="en-GB" sz="3200" b="1" dirty="0"/>
              <a:t>WP3 analysis plan</a:t>
            </a:r>
          </a:p>
        </p:txBody>
      </p:sp>
      <p:sp>
        <p:nvSpPr>
          <p:cNvPr id="3" name="Content Placeholder 2"/>
          <p:cNvSpPr>
            <a:spLocks noGrp="1"/>
          </p:cNvSpPr>
          <p:nvPr>
            <p:ph idx="4294967295"/>
          </p:nvPr>
        </p:nvSpPr>
        <p:spPr>
          <a:xfrm>
            <a:off x="474391" y="908720"/>
            <a:ext cx="7914033" cy="5328592"/>
          </a:xfrm>
        </p:spPr>
        <p:txBody>
          <a:bodyPr>
            <a:normAutofit/>
          </a:bodyPr>
          <a:lstStyle/>
          <a:p>
            <a:pPr marL="457200" lvl="2" indent="0">
              <a:buNone/>
            </a:pPr>
            <a:endParaRPr lang="en-US" b="1" dirty="0"/>
          </a:p>
          <a:p>
            <a:pPr marL="0" lvl="2" indent="0">
              <a:buNone/>
            </a:pPr>
            <a:r>
              <a:rPr lang="en-US" sz="2200" b="1" dirty="0"/>
              <a:t>WP3 team (stage 2)</a:t>
            </a:r>
          </a:p>
          <a:p>
            <a:pPr lvl="2">
              <a:buSzPct val="150000"/>
              <a:buFont typeface="Arial" panose="020B0604020202020204" pitchFamily="34" charset="0"/>
              <a:buChar char="•"/>
            </a:pPr>
            <a:r>
              <a:rPr lang="en-GB" sz="2000" dirty="0"/>
              <a:t>Word file  - describes the study subjects and the main principles of the analyses, and lists the Excel tables</a:t>
            </a:r>
          </a:p>
          <a:p>
            <a:pPr lvl="2">
              <a:buSzPct val="150000"/>
              <a:buFont typeface="Arial" panose="020B0604020202020204" pitchFamily="34" charset="0"/>
              <a:buChar char="•"/>
            </a:pPr>
            <a:r>
              <a:rPr lang="en-GB" sz="2000" dirty="0"/>
              <a:t>The Excel file - contains the detailed tables (n=40) in 24 spreadsheets:</a:t>
            </a:r>
          </a:p>
          <a:p>
            <a:pPr lvl="3">
              <a:buSzPct val="80000"/>
              <a:buFont typeface="Wingdings" panose="05000000000000000000" pitchFamily="2" charset="2"/>
              <a:buChar char="Ø"/>
            </a:pPr>
            <a:r>
              <a:rPr lang="en-GB" sz="2000" dirty="0"/>
              <a:t>T 1-T 4 – cross-tabulations, including cause of death groups </a:t>
            </a:r>
          </a:p>
          <a:p>
            <a:pPr lvl="3">
              <a:buSzPct val="80000"/>
              <a:buFont typeface="Wingdings" panose="05000000000000000000" pitchFamily="2" charset="2"/>
              <a:buChar char="Ø"/>
            </a:pPr>
            <a:r>
              <a:rPr lang="en-GB" sz="2000" dirty="0"/>
              <a:t>T 5A-T 5G – Kaplan-Meier Survival analysis</a:t>
            </a:r>
          </a:p>
          <a:p>
            <a:pPr lvl="3">
              <a:buSzPct val="80000"/>
              <a:buFont typeface="Wingdings" panose="05000000000000000000" pitchFamily="2" charset="2"/>
              <a:buChar char="Ø"/>
            </a:pPr>
            <a:r>
              <a:rPr lang="en-GB" sz="2000" dirty="0"/>
              <a:t>T 6A-T 6G – Cox proportional hazards regression</a:t>
            </a:r>
          </a:p>
          <a:p>
            <a:pPr lvl="3">
              <a:buSzPct val="80000"/>
              <a:buFont typeface="Wingdings" panose="05000000000000000000" pitchFamily="2" charset="2"/>
              <a:buChar char="Ø"/>
            </a:pPr>
            <a:r>
              <a:rPr lang="en-GB" sz="2000" dirty="0"/>
              <a:t>T 7A-T 7B – Population Mortality </a:t>
            </a:r>
          </a:p>
          <a:p>
            <a:pPr lvl="3">
              <a:buSzPct val="80000"/>
              <a:buFont typeface="Wingdings" panose="05000000000000000000" pitchFamily="2" charset="2"/>
              <a:buChar char="Ø"/>
            </a:pPr>
            <a:r>
              <a:rPr lang="en-GB" sz="2000" dirty="0"/>
              <a:t>T 8A-T8C – Risk factors distribution and adjusted survival analysis</a:t>
            </a:r>
            <a:endParaRPr lang="en-US" sz="2000" dirty="0"/>
          </a:p>
          <a:p>
            <a:pPr lvl="2"/>
            <a:endParaRPr lang="en-US" dirty="0"/>
          </a:p>
          <a:p>
            <a:pPr marL="0" indent="0">
              <a:buNone/>
            </a:pPr>
            <a:endParaRPr lang="en-GB" dirty="0"/>
          </a:p>
        </p:txBody>
      </p:sp>
    </p:spTree>
    <p:extLst>
      <p:ext uri="{BB962C8B-B14F-4D97-AF65-F5344CB8AC3E}">
        <p14:creationId xmlns:p14="http://schemas.microsoft.com/office/powerpoint/2010/main" val="210644070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23528" y="44988"/>
            <a:ext cx="7556313" cy="720080"/>
          </a:xfrm>
        </p:spPr>
        <p:txBody>
          <a:bodyPr/>
          <a:lstStyle/>
          <a:p>
            <a:pPr lvl="0"/>
            <a:r>
              <a:rPr lang="en-GB" sz="3200" b="1" dirty="0"/>
              <a:t>Kaplan-Meier Survival analysis</a:t>
            </a:r>
            <a:endParaRPr lang="en-GB" sz="3200" dirty="0"/>
          </a:p>
        </p:txBody>
      </p:sp>
      <p:sp>
        <p:nvSpPr>
          <p:cNvPr id="3" name="Content Placeholder 2"/>
          <p:cNvSpPr>
            <a:spLocks noGrp="1"/>
          </p:cNvSpPr>
          <p:nvPr>
            <p:ph idx="4294967295"/>
          </p:nvPr>
        </p:nvSpPr>
        <p:spPr>
          <a:xfrm>
            <a:off x="465036" y="836712"/>
            <a:ext cx="7556313" cy="5472608"/>
          </a:xfrm>
        </p:spPr>
        <p:txBody>
          <a:bodyPr>
            <a:noAutofit/>
          </a:bodyPr>
          <a:lstStyle/>
          <a:p>
            <a:pPr>
              <a:spcBef>
                <a:spcPts val="1200"/>
              </a:spcBef>
              <a:buSzPct val="150000"/>
              <a:buFont typeface="Arial" panose="020B0604020202020204" pitchFamily="34" charset="0"/>
              <a:buChar char="•"/>
            </a:pPr>
            <a:r>
              <a:rPr lang="en-GB" sz="1500" b="1" dirty="0"/>
              <a:t>‘T 5 – Survival analysis’ (T 5A –T 5G) </a:t>
            </a:r>
          </a:p>
          <a:p>
            <a:pPr>
              <a:spcBef>
                <a:spcPts val="1200"/>
              </a:spcBef>
              <a:buSzPct val="150000"/>
              <a:buFont typeface="Arial" panose="020B0604020202020204" pitchFamily="34" charset="0"/>
              <a:buChar char="•"/>
            </a:pPr>
            <a:r>
              <a:rPr lang="en-GB" sz="1500" b="1" dirty="0"/>
              <a:t>T 5A – </a:t>
            </a:r>
            <a:r>
              <a:rPr lang="en-GB" sz="1500" dirty="0"/>
              <a:t>for live births with an </a:t>
            </a:r>
            <a:r>
              <a:rPr lang="en-GB" sz="1500" u="sng" dirty="0"/>
              <a:t>isolated anomaly </a:t>
            </a:r>
            <a:r>
              <a:rPr lang="en-GB" sz="1500" dirty="0"/>
              <a:t>(coded as N, A, R and I in '</a:t>
            </a:r>
            <a:r>
              <a:rPr lang="en-GB" sz="1500" dirty="0" err="1"/>
              <a:t>mult_malf</a:t>
            </a:r>
            <a:r>
              <a:rPr lang="en-GB" sz="1500" dirty="0"/>
              <a:t>' EDMP derived variable: N: NTD isolated; A: isolated cardiac; R: isolated renal; I: isolated other) by a selected congenital anomaly subgroup </a:t>
            </a:r>
          </a:p>
          <a:p>
            <a:pPr lvl="2">
              <a:buSzPct val="150000"/>
              <a:buFont typeface="Arial" panose="020B0604020202020204" pitchFamily="34" charset="0"/>
              <a:buChar char="•"/>
            </a:pPr>
            <a:r>
              <a:rPr lang="en-GB" sz="1500" dirty="0"/>
              <a:t>Singletons;</a:t>
            </a:r>
          </a:p>
          <a:p>
            <a:pPr lvl="2">
              <a:buSzPct val="150000"/>
              <a:buFont typeface="Arial" panose="020B0604020202020204" pitchFamily="34" charset="0"/>
              <a:buChar char="•"/>
            </a:pPr>
            <a:r>
              <a:rPr lang="en-GB" sz="1500" dirty="0"/>
              <a:t>All linked live births (singletons and multiples)</a:t>
            </a:r>
          </a:p>
          <a:p>
            <a:pPr>
              <a:spcBef>
                <a:spcPts val="1200"/>
              </a:spcBef>
              <a:buSzPct val="150000"/>
              <a:buFont typeface="Arial" panose="020B0604020202020204" pitchFamily="34" charset="0"/>
              <a:buChar char="•"/>
            </a:pPr>
            <a:r>
              <a:rPr lang="en-GB" sz="1500" b="1" dirty="0"/>
              <a:t>T 5B – </a:t>
            </a:r>
            <a:r>
              <a:rPr lang="en-GB" sz="1500" dirty="0"/>
              <a:t>for </a:t>
            </a:r>
            <a:r>
              <a:rPr lang="en-GB" sz="1500" u="sng" dirty="0"/>
              <a:t>all structural anomalies </a:t>
            </a:r>
            <a:r>
              <a:rPr lang="en-GB" sz="1500" dirty="0"/>
              <a:t>(select isolated cases using A, N, R and I '</a:t>
            </a:r>
            <a:r>
              <a:rPr lang="en-GB" sz="1500" dirty="0" err="1"/>
              <a:t>mult_malf</a:t>
            </a:r>
            <a:r>
              <a:rPr lang="en-GB" sz="1500" dirty="0"/>
              <a:t>' codes and potential multiple anomalies using 'M' code).</a:t>
            </a:r>
          </a:p>
          <a:p>
            <a:pPr>
              <a:spcBef>
                <a:spcPts val="1200"/>
              </a:spcBef>
              <a:buSzPct val="150000"/>
              <a:buFont typeface="Arial" panose="020B0604020202020204" pitchFamily="34" charset="0"/>
              <a:buChar char="•"/>
            </a:pPr>
            <a:r>
              <a:rPr lang="en-GB" sz="1500" b="1" dirty="0"/>
              <a:t>T 5C – </a:t>
            </a:r>
            <a:r>
              <a:rPr lang="en-GB" sz="1500" dirty="0"/>
              <a:t>All linked live births - </a:t>
            </a:r>
            <a:r>
              <a:rPr lang="en-GB" sz="1500" u="sng" dirty="0"/>
              <a:t>Down syndrome</a:t>
            </a:r>
          </a:p>
          <a:p>
            <a:pPr>
              <a:spcBef>
                <a:spcPts val="1200"/>
              </a:spcBef>
              <a:buSzPct val="150000"/>
              <a:buFont typeface="Arial" panose="020B0604020202020204" pitchFamily="34" charset="0"/>
              <a:buChar char="•"/>
            </a:pPr>
            <a:r>
              <a:rPr lang="en-GB" sz="1500" b="1" dirty="0"/>
              <a:t>T 5D – </a:t>
            </a:r>
            <a:r>
              <a:rPr lang="en-GB" sz="1500" dirty="0"/>
              <a:t>All linked live births  - </a:t>
            </a:r>
            <a:r>
              <a:rPr lang="en-GB" sz="1500" u="sng" dirty="0"/>
              <a:t>Genetic syndromes and other rare congenital anomalies</a:t>
            </a:r>
          </a:p>
          <a:p>
            <a:pPr>
              <a:spcBef>
                <a:spcPts val="1200"/>
              </a:spcBef>
              <a:buSzPct val="150000"/>
              <a:buFont typeface="Arial" panose="020B0604020202020204" pitchFamily="34" charset="0"/>
              <a:buChar char="•"/>
            </a:pPr>
            <a:r>
              <a:rPr lang="en-GB" sz="1500" b="1" dirty="0"/>
              <a:t>T 5E, T 5F, T 5G</a:t>
            </a:r>
            <a:r>
              <a:rPr lang="en-GB" sz="1500" dirty="0"/>
              <a:t>  - survival analysis by subgroups of congenital anomalies and by </a:t>
            </a:r>
            <a:r>
              <a:rPr lang="en-GB" sz="1500" u="sng" dirty="0"/>
              <a:t>time period (1995-2004 and 2005-2014</a:t>
            </a:r>
            <a:r>
              <a:rPr lang="en-GB" sz="1500" dirty="0"/>
              <a:t>) for three different groups of congenital anomalies: </a:t>
            </a:r>
          </a:p>
          <a:p>
            <a:pPr lvl="2">
              <a:buSzPct val="150000"/>
              <a:buFont typeface="Arial" panose="020B0604020202020204" pitchFamily="34" charset="0"/>
              <a:buChar char="•"/>
            </a:pPr>
            <a:r>
              <a:rPr lang="en-GB" sz="1500" b="1" dirty="0"/>
              <a:t>T 5E: </a:t>
            </a:r>
            <a:r>
              <a:rPr lang="en-GB" sz="1500" dirty="0"/>
              <a:t>isolated anomalies, </a:t>
            </a:r>
          </a:p>
          <a:p>
            <a:pPr lvl="2">
              <a:buSzPct val="150000"/>
              <a:buFont typeface="Arial" panose="020B0604020202020204" pitchFamily="34" charset="0"/>
              <a:buChar char="•"/>
            </a:pPr>
            <a:r>
              <a:rPr lang="en-GB" sz="1500" b="1" dirty="0"/>
              <a:t>T 5F: </a:t>
            </a:r>
            <a:r>
              <a:rPr lang="en-GB" sz="1500" dirty="0"/>
              <a:t>all structural anomalies </a:t>
            </a:r>
          </a:p>
          <a:p>
            <a:pPr lvl="2">
              <a:buSzPct val="150000"/>
              <a:buFont typeface="Arial" panose="020B0604020202020204" pitchFamily="34" charset="0"/>
              <a:buChar char="•"/>
            </a:pPr>
            <a:r>
              <a:rPr lang="en-GB" sz="1500" b="1" dirty="0"/>
              <a:t>T 5G</a:t>
            </a:r>
            <a:r>
              <a:rPr lang="en-GB" sz="1500" dirty="0"/>
              <a:t>: Down syndrome with or without additional anomalies </a:t>
            </a:r>
          </a:p>
        </p:txBody>
      </p:sp>
    </p:spTree>
    <p:extLst>
      <p:ext uri="{BB962C8B-B14F-4D97-AF65-F5344CB8AC3E}">
        <p14:creationId xmlns:p14="http://schemas.microsoft.com/office/powerpoint/2010/main" val="573529494"/>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5036" y="44988"/>
            <a:ext cx="7347324" cy="935740"/>
          </a:xfrm>
        </p:spPr>
        <p:txBody>
          <a:bodyPr/>
          <a:lstStyle/>
          <a:p>
            <a:pPr lvl="0"/>
            <a:r>
              <a:rPr lang="en-GB" sz="3200" b="1" dirty="0"/>
              <a:t>Kaplan-Meier survival analysis – Down syndrome</a:t>
            </a:r>
            <a:endParaRPr lang="en-GB" sz="3200" dirty="0"/>
          </a:p>
        </p:txBody>
      </p:sp>
      <p:pic>
        <p:nvPicPr>
          <p:cNvPr id="4" name="Content Placeholder 3"/>
          <p:cNvPicPr>
            <a:picLocks noGrp="1" noChangeAspect="1"/>
          </p:cNvPicPr>
          <p:nvPr>
            <p:ph idx="4294967295"/>
          </p:nvPr>
        </p:nvPicPr>
        <p:blipFill>
          <a:blip r:embed="rId3"/>
          <a:stretch>
            <a:fillRect/>
          </a:stretch>
        </p:blipFill>
        <p:spPr>
          <a:xfrm>
            <a:off x="683568" y="1052736"/>
            <a:ext cx="6679429" cy="5183187"/>
          </a:xfrm>
          <a:prstGeom prst="rect">
            <a:avLst/>
          </a:prstGeom>
        </p:spPr>
      </p:pic>
    </p:spTree>
    <p:extLst>
      <p:ext uri="{BB962C8B-B14F-4D97-AF65-F5344CB8AC3E}">
        <p14:creationId xmlns:p14="http://schemas.microsoft.com/office/powerpoint/2010/main" val="2417009995"/>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23528" y="44988"/>
            <a:ext cx="7556313" cy="720080"/>
          </a:xfrm>
        </p:spPr>
        <p:txBody>
          <a:bodyPr/>
          <a:lstStyle/>
          <a:p>
            <a:pPr lvl="0"/>
            <a:r>
              <a:rPr lang="en-GB" sz="3200" b="1" dirty="0"/>
              <a:t>Cox proportional hazards regression</a:t>
            </a:r>
            <a:endParaRPr lang="en-GB" sz="3200" dirty="0"/>
          </a:p>
        </p:txBody>
      </p:sp>
      <p:sp>
        <p:nvSpPr>
          <p:cNvPr id="3" name="Content Placeholder 2"/>
          <p:cNvSpPr>
            <a:spLocks noGrp="1"/>
          </p:cNvSpPr>
          <p:nvPr>
            <p:ph idx="4294967295"/>
          </p:nvPr>
        </p:nvSpPr>
        <p:spPr>
          <a:xfrm>
            <a:off x="323528" y="836712"/>
            <a:ext cx="7848872" cy="5472608"/>
          </a:xfrm>
        </p:spPr>
        <p:txBody>
          <a:bodyPr>
            <a:noAutofit/>
          </a:bodyPr>
          <a:lstStyle/>
          <a:p>
            <a:pPr marL="0" indent="0">
              <a:spcBef>
                <a:spcPts val="1200"/>
              </a:spcBef>
              <a:buSzPct val="150000"/>
              <a:buNone/>
            </a:pPr>
            <a:r>
              <a:rPr lang="en-GB" sz="1500" b="1" dirty="0"/>
              <a:t>T 6A-T 6G spreadsheets </a:t>
            </a:r>
          </a:p>
          <a:p>
            <a:pPr>
              <a:spcBef>
                <a:spcPts val="1200"/>
              </a:spcBef>
              <a:buSzPct val="150000"/>
              <a:buFont typeface="Arial" panose="020B0604020202020204" pitchFamily="34" charset="0"/>
              <a:buChar char="•"/>
            </a:pPr>
            <a:r>
              <a:rPr lang="en-GB" sz="1500" b="1" dirty="0"/>
              <a:t>T 6A - Model 1: </a:t>
            </a:r>
            <a:r>
              <a:rPr lang="en-GB" sz="1500" dirty="0"/>
              <a:t>the analysis of the effect of prenatal diagnosis on survival during the first year of life (isolated anomalies only including those with '</a:t>
            </a:r>
            <a:r>
              <a:rPr lang="en-GB" sz="1500" dirty="0" err="1"/>
              <a:t>mult_malf</a:t>
            </a:r>
            <a:r>
              <a:rPr lang="en-GB" sz="1500" dirty="0"/>
              <a:t>'  codes N, A, I) - for </a:t>
            </a:r>
            <a:r>
              <a:rPr lang="en-US" sz="1500" dirty="0"/>
              <a:t>cases of </a:t>
            </a:r>
            <a:r>
              <a:rPr lang="en-US" sz="1500" u="sng" dirty="0"/>
              <a:t>isolated spina bifida</a:t>
            </a:r>
            <a:r>
              <a:rPr lang="en-US" sz="1500" dirty="0"/>
              <a:t>, </a:t>
            </a:r>
            <a:r>
              <a:rPr lang="en-US" sz="1500" u="sng" dirty="0"/>
              <a:t>transposition of great arteries</a:t>
            </a:r>
            <a:r>
              <a:rPr lang="en-US" sz="1500" dirty="0"/>
              <a:t>, </a:t>
            </a:r>
            <a:r>
              <a:rPr lang="en-US" sz="1500" u="sng" dirty="0"/>
              <a:t>diaphragmatic hernia </a:t>
            </a:r>
            <a:r>
              <a:rPr lang="en-US" sz="1500" dirty="0"/>
              <a:t>and </a:t>
            </a:r>
            <a:r>
              <a:rPr lang="en-US" sz="1500" u="sng" dirty="0"/>
              <a:t>gastroschisis</a:t>
            </a:r>
            <a:r>
              <a:rPr lang="en-US" sz="1500" dirty="0"/>
              <a:t> </a:t>
            </a:r>
            <a:r>
              <a:rPr lang="en-GB" sz="1500" dirty="0"/>
              <a:t>(al6, al19, al48 and al50)</a:t>
            </a:r>
          </a:p>
          <a:p>
            <a:pPr>
              <a:spcBef>
                <a:spcPts val="1200"/>
              </a:spcBef>
              <a:buSzPct val="150000"/>
              <a:buFont typeface="Arial" panose="020B0604020202020204" pitchFamily="34" charset="0"/>
              <a:buChar char="•"/>
            </a:pPr>
            <a:r>
              <a:rPr lang="en-GB" sz="1500" b="1" dirty="0"/>
              <a:t>T 6B - Model 2: </a:t>
            </a:r>
            <a:r>
              <a:rPr lang="en-GB" sz="1500" dirty="0"/>
              <a:t>the analysis of the effect of other risk factors on survival up to 365 days - </a:t>
            </a:r>
            <a:r>
              <a:rPr lang="en-GB" sz="1500" u="sng" dirty="0"/>
              <a:t>isolated anomalies only </a:t>
            </a:r>
          </a:p>
          <a:p>
            <a:pPr>
              <a:spcBef>
                <a:spcPts val="1200"/>
              </a:spcBef>
              <a:buSzPct val="150000"/>
              <a:buFont typeface="Arial" panose="020B0604020202020204" pitchFamily="34" charset="0"/>
              <a:buChar char="•"/>
            </a:pPr>
            <a:r>
              <a:rPr lang="en-GB" sz="1500" b="1" dirty="0"/>
              <a:t>T 6C - Model 3: </a:t>
            </a:r>
            <a:r>
              <a:rPr lang="en-GB" sz="1500" dirty="0"/>
              <a:t>the analysis of the effect of other risk factors on survival up to 365 days  - include </a:t>
            </a:r>
            <a:r>
              <a:rPr lang="en-GB" sz="1500" u="sng" dirty="0"/>
              <a:t>all structural anomalies</a:t>
            </a:r>
          </a:p>
          <a:p>
            <a:pPr>
              <a:spcBef>
                <a:spcPts val="1200"/>
              </a:spcBef>
              <a:buSzPct val="150000"/>
              <a:buFont typeface="Arial" panose="020B0604020202020204" pitchFamily="34" charset="0"/>
              <a:buChar char="•"/>
            </a:pPr>
            <a:r>
              <a:rPr lang="en-GB" sz="1500" b="1" dirty="0"/>
              <a:t> T 6D: Model 4: </a:t>
            </a:r>
            <a:r>
              <a:rPr lang="en-GB" sz="1500" dirty="0"/>
              <a:t>the analysis of the effect of other risk factors on survival up to 365 days - </a:t>
            </a:r>
            <a:r>
              <a:rPr lang="en-GB" sz="1500" u="sng" dirty="0"/>
              <a:t>Down syndrome with or without additional anomalies </a:t>
            </a:r>
          </a:p>
          <a:p>
            <a:pPr>
              <a:spcBef>
                <a:spcPts val="1200"/>
              </a:spcBef>
              <a:buSzPct val="150000"/>
              <a:buFont typeface="Arial" panose="020B0604020202020204" pitchFamily="34" charset="0"/>
              <a:buChar char="•"/>
            </a:pPr>
            <a:r>
              <a:rPr lang="en-GB" sz="1500" b="1" dirty="0"/>
              <a:t>T 6E: Model 5: </a:t>
            </a:r>
            <a:r>
              <a:rPr lang="en-GB" sz="1500" dirty="0"/>
              <a:t>the analysis of the effect of the risk factors on survival during 1-9 years of age - include </a:t>
            </a:r>
            <a:r>
              <a:rPr lang="en-GB" sz="1500" u="sng" dirty="0"/>
              <a:t>all cases with isolated anomalies </a:t>
            </a:r>
            <a:r>
              <a:rPr lang="en-GB" sz="1500" dirty="0"/>
              <a:t>(N, A, R and I codes only)</a:t>
            </a:r>
          </a:p>
          <a:p>
            <a:pPr>
              <a:spcBef>
                <a:spcPts val="1200"/>
              </a:spcBef>
              <a:buSzPct val="150000"/>
              <a:buFont typeface="Arial" panose="020B0604020202020204" pitchFamily="34" charset="0"/>
              <a:buChar char="•"/>
            </a:pPr>
            <a:r>
              <a:rPr lang="en-GB" sz="1500" b="1" dirty="0"/>
              <a:t>T 6F: Model 6: </a:t>
            </a:r>
            <a:r>
              <a:rPr lang="en-GB" sz="1500" dirty="0"/>
              <a:t>the analysis of the effect of the risk factors on survival during 1-9 years of age  - include </a:t>
            </a:r>
            <a:r>
              <a:rPr lang="en-GB" sz="1500" u="sng" dirty="0"/>
              <a:t>all structural anomalies </a:t>
            </a:r>
            <a:r>
              <a:rPr lang="en-GB" sz="1500" dirty="0"/>
              <a:t>(A, N, R, I and 'M' code)</a:t>
            </a:r>
          </a:p>
          <a:p>
            <a:pPr>
              <a:spcBef>
                <a:spcPts val="1200"/>
              </a:spcBef>
              <a:buSzPct val="150000"/>
              <a:buFont typeface="Arial" panose="020B0604020202020204" pitchFamily="34" charset="0"/>
              <a:buChar char="•"/>
            </a:pPr>
            <a:r>
              <a:rPr lang="en-GB" sz="1500" b="1" dirty="0"/>
              <a:t>T 6G: Model 7:</a:t>
            </a:r>
            <a:r>
              <a:rPr lang="en-GB" sz="1500" dirty="0"/>
              <a:t> the analysis of the effect of the risk factors on survival during 1-9 years of age - </a:t>
            </a:r>
            <a:r>
              <a:rPr lang="en-GB" sz="1500" u="sng" dirty="0"/>
              <a:t>Down syndrome with or without additional anomalies</a:t>
            </a:r>
          </a:p>
          <a:p>
            <a:pPr>
              <a:spcBef>
                <a:spcPts val="1200"/>
              </a:spcBef>
              <a:buSzPct val="150000"/>
              <a:buFont typeface="Arial" panose="020B0604020202020204" pitchFamily="34" charset="0"/>
              <a:buChar char="•"/>
            </a:pPr>
            <a:endParaRPr lang="en-GB" sz="1400" dirty="0"/>
          </a:p>
        </p:txBody>
      </p:sp>
    </p:spTree>
    <p:extLst>
      <p:ext uri="{BB962C8B-B14F-4D97-AF65-F5344CB8AC3E}">
        <p14:creationId xmlns:p14="http://schemas.microsoft.com/office/powerpoint/2010/main" val="2987900313"/>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5036" y="44988"/>
            <a:ext cx="7347324" cy="935740"/>
          </a:xfrm>
        </p:spPr>
        <p:txBody>
          <a:bodyPr/>
          <a:lstStyle/>
          <a:p>
            <a:pPr lvl="0"/>
            <a:r>
              <a:rPr lang="en-GB" sz="3200" b="1" dirty="0"/>
              <a:t>Cox proportional hazards regression</a:t>
            </a:r>
          </a:p>
        </p:txBody>
      </p:sp>
      <p:sp>
        <p:nvSpPr>
          <p:cNvPr id="3" name="Rectangle 2"/>
          <p:cNvSpPr/>
          <p:nvPr/>
        </p:nvSpPr>
        <p:spPr>
          <a:xfrm>
            <a:off x="251520" y="620688"/>
            <a:ext cx="8110536" cy="615553"/>
          </a:xfrm>
          <a:prstGeom prst="rect">
            <a:avLst/>
          </a:prstGeom>
        </p:spPr>
        <p:txBody>
          <a:bodyPr wrap="square">
            <a:spAutoFit/>
          </a:bodyPr>
          <a:lstStyle/>
          <a:p>
            <a:r>
              <a:rPr lang="en-GB" dirty="0">
                <a:solidFill>
                  <a:srgbClr val="4224F4"/>
                </a:solidFill>
              </a:rPr>
              <a:t> </a:t>
            </a:r>
            <a:r>
              <a:rPr lang="en-GB" sz="1600" b="1" dirty="0">
                <a:solidFill>
                  <a:srgbClr val="4224F4"/>
                </a:solidFill>
              </a:rPr>
              <a:t>Model 1: the analysis of the effect of prenatal diagnosis on survival during the first year of life (</a:t>
            </a:r>
            <a:r>
              <a:rPr lang="en-GB" sz="1600" b="1" u="sng" dirty="0">
                <a:solidFill>
                  <a:srgbClr val="4224F4"/>
                </a:solidFill>
              </a:rPr>
              <a:t>four isolated anomalies only</a:t>
            </a:r>
            <a:r>
              <a:rPr lang="en-GB" sz="1600" b="1" dirty="0">
                <a:solidFill>
                  <a:srgbClr val="4224F4"/>
                </a:solidFill>
              </a:rPr>
              <a:t>)</a:t>
            </a:r>
          </a:p>
        </p:txBody>
      </p:sp>
      <p:pic>
        <p:nvPicPr>
          <p:cNvPr id="5" name="Picture 4"/>
          <p:cNvPicPr>
            <a:picLocks noChangeAspect="1"/>
          </p:cNvPicPr>
          <p:nvPr/>
        </p:nvPicPr>
        <p:blipFill>
          <a:blip r:embed="rId3"/>
          <a:stretch>
            <a:fillRect/>
          </a:stretch>
        </p:blipFill>
        <p:spPr>
          <a:xfrm>
            <a:off x="312465" y="1291673"/>
            <a:ext cx="7609959" cy="5050556"/>
          </a:xfrm>
          <a:prstGeom prst="rect">
            <a:avLst/>
          </a:prstGeom>
        </p:spPr>
      </p:pic>
    </p:spTree>
    <p:extLst>
      <p:ext uri="{BB962C8B-B14F-4D97-AF65-F5344CB8AC3E}">
        <p14:creationId xmlns:p14="http://schemas.microsoft.com/office/powerpoint/2010/main" val="233956539"/>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5036" y="44988"/>
            <a:ext cx="7347324" cy="935740"/>
          </a:xfrm>
        </p:spPr>
        <p:txBody>
          <a:bodyPr/>
          <a:lstStyle/>
          <a:p>
            <a:pPr lvl="0"/>
            <a:r>
              <a:rPr lang="en-GB" sz="3200" b="1" dirty="0"/>
              <a:t>Cox proportional hazards regression</a:t>
            </a:r>
          </a:p>
        </p:txBody>
      </p:sp>
      <p:sp>
        <p:nvSpPr>
          <p:cNvPr id="3" name="Rectangle 2"/>
          <p:cNvSpPr/>
          <p:nvPr/>
        </p:nvSpPr>
        <p:spPr>
          <a:xfrm>
            <a:off x="251520" y="538323"/>
            <a:ext cx="8110536" cy="615553"/>
          </a:xfrm>
          <a:prstGeom prst="rect">
            <a:avLst/>
          </a:prstGeom>
        </p:spPr>
        <p:txBody>
          <a:bodyPr wrap="square">
            <a:spAutoFit/>
          </a:bodyPr>
          <a:lstStyle/>
          <a:p>
            <a:r>
              <a:rPr lang="en-GB" dirty="0">
                <a:solidFill>
                  <a:srgbClr val="4224F4"/>
                </a:solidFill>
              </a:rPr>
              <a:t> </a:t>
            </a:r>
            <a:r>
              <a:rPr lang="en-GB" sz="1600" b="1" dirty="0">
                <a:solidFill>
                  <a:srgbClr val="4224F4"/>
                </a:solidFill>
              </a:rPr>
              <a:t>Model 4: the analysis of the effect of the listed risk factors on survival up to 365 days - </a:t>
            </a:r>
            <a:r>
              <a:rPr lang="en-GB" sz="1600" b="1" u="sng" dirty="0">
                <a:solidFill>
                  <a:srgbClr val="4224F4"/>
                </a:solidFill>
              </a:rPr>
              <a:t>Down syndrome with or without additional anomalies</a:t>
            </a:r>
          </a:p>
        </p:txBody>
      </p:sp>
      <p:pic>
        <p:nvPicPr>
          <p:cNvPr id="4" name="Picture 3"/>
          <p:cNvPicPr>
            <a:picLocks noChangeAspect="1"/>
          </p:cNvPicPr>
          <p:nvPr/>
        </p:nvPicPr>
        <p:blipFill>
          <a:blip r:embed="rId3"/>
          <a:stretch>
            <a:fillRect/>
          </a:stretch>
        </p:blipFill>
        <p:spPr>
          <a:xfrm>
            <a:off x="776916" y="1127683"/>
            <a:ext cx="5488328" cy="5688632"/>
          </a:xfrm>
          <a:prstGeom prst="rect">
            <a:avLst/>
          </a:prstGeom>
        </p:spPr>
      </p:pic>
    </p:spTree>
    <p:extLst>
      <p:ext uri="{BB962C8B-B14F-4D97-AF65-F5344CB8AC3E}">
        <p14:creationId xmlns:p14="http://schemas.microsoft.com/office/powerpoint/2010/main" val="224465928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EUROLINKCATv2">
  <a:themeElements>
    <a:clrScheme name="eurolinkcat">
      <a:dk1>
        <a:srgbClr val="1E0F49"/>
      </a:dk1>
      <a:lt1>
        <a:sysClr val="window" lastClr="FFFFFF"/>
      </a:lt1>
      <a:dk2>
        <a:srgbClr val="1E0F49"/>
      </a:dk2>
      <a:lt2>
        <a:srgbClr val="FFFFFF"/>
      </a:lt2>
      <a:accent1>
        <a:srgbClr val="1E0F49"/>
      </a:accent1>
      <a:accent2>
        <a:srgbClr val="0E9669"/>
      </a:accent2>
      <a:accent3>
        <a:srgbClr val="006BD7"/>
      </a:accent3>
      <a:accent4>
        <a:srgbClr val="FFB400"/>
      </a:accent4>
      <a:accent5>
        <a:srgbClr val="7EB606"/>
      </a:accent5>
      <a:accent6>
        <a:srgbClr val="0E9669"/>
      </a:accent6>
      <a:hlink>
        <a:srgbClr val="0E9669"/>
      </a:hlink>
      <a:folHlink>
        <a:srgbClr val="5EF0BF"/>
      </a:folHlink>
    </a:clrScheme>
    <a:fontScheme name="Perspective">
      <a:majorFont>
        <a:latin typeface="Century Gothic"/>
        <a:ea typeface=""/>
        <a:cs typeface=""/>
        <a:font script="Jpan" typeface="メイリオ"/>
      </a:majorFont>
      <a:minorFont>
        <a:latin typeface="Century Gothic"/>
        <a:ea typeface=""/>
        <a:cs typeface=""/>
        <a:font script="Jpan" typeface="メイリオ"/>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5" id="{0C424380-6676-4024-97AF-A44E7CBA8807}" vid="{C9B03E80-F0A7-4AA0-89B9-39BD2AFCAFB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EUROLINKCAT template2</Template>
  <TotalTime>9450</TotalTime>
  <Words>5437</Words>
  <Application>Microsoft Office PowerPoint</Application>
  <PresentationFormat>On-screen Show (4:3)</PresentationFormat>
  <Paragraphs>972</Paragraphs>
  <Slides>27</Slides>
  <Notes>27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Century Gothic</vt:lpstr>
      <vt:lpstr>Franklin Gothic Medium</vt:lpstr>
      <vt:lpstr>Times New Roman</vt:lpstr>
      <vt:lpstr>Wingdings</vt:lpstr>
      <vt:lpstr>EUROLINKCATv2</vt:lpstr>
      <vt:lpstr>WP3 – Mortality associated with congenital anomalies</vt:lpstr>
      <vt:lpstr>Update</vt:lpstr>
      <vt:lpstr>WP3 analysis plan</vt:lpstr>
      <vt:lpstr>WP3 analysis plan</vt:lpstr>
      <vt:lpstr>Kaplan-Meier Survival analysis</vt:lpstr>
      <vt:lpstr>Kaplan-Meier survival analysis – Down syndrome</vt:lpstr>
      <vt:lpstr>Cox proportional hazards regression</vt:lpstr>
      <vt:lpstr>Cox proportional hazards regression</vt:lpstr>
      <vt:lpstr>Cox proportional hazards regression</vt:lpstr>
      <vt:lpstr>Cause of death</vt:lpstr>
      <vt:lpstr>PowerPoint Presentation</vt:lpstr>
      <vt:lpstr>Cause of neonatal death</vt:lpstr>
      <vt:lpstr>PowerPoint Presentation</vt:lpstr>
      <vt:lpstr>Cause of death – ten WP3 variables</vt:lpstr>
      <vt:lpstr>Cause of death grouping</vt:lpstr>
      <vt:lpstr>Infant deaths</vt:lpstr>
      <vt:lpstr>PowerPoint Presentation</vt:lpstr>
      <vt:lpstr>PowerPoint Presentation</vt:lpstr>
      <vt:lpstr>PowerPoint Presentation</vt:lpstr>
      <vt:lpstr>PowerPoint Presentation</vt:lpstr>
      <vt:lpstr>PowerPoint Presentation</vt:lpstr>
      <vt:lpstr>Analysis of the geographic variation (1)</vt:lpstr>
      <vt:lpstr>Analysis of the geographic variation (2)</vt:lpstr>
      <vt:lpstr>Analysis of the geographic variation (3)</vt:lpstr>
      <vt:lpstr>Next steps</vt:lpstr>
      <vt:lpstr>Timeline for WP3</vt:lpstr>
      <vt:lpstr>Ethics submission in 21 registries</vt:lpstr>
    </vt:vector>
  </TitlesOfParts>
  <Company>Newcastle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Presentation demonstration</dc:title>
  <dc:creator>svetlana glinianaia</dc:creator>
  <cp:lastModifiedBy>Nick Conrad</cp:lastModifiedBy>
  <cp:revision>322</cp:revision>
  <cp:lastPrinted>2018-06-08T13:10:50Z</cp:lastPrinted>
  <dcterms:created xsi:type="dcterms:W3CDTF">2017-05-22T10:36:24Z</dcterms:created>
  <dcterms:modified xsi:type="dcterms:W3CDTF">2018-06-12T20:31:16Z</dcterms:modified>
</cp:coreProperties>
</file>