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F49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70" d="100"/>
          <a:sy n="70" d="100"/>
        </p:scale>
        <p:origin x="1386" y="72"/>
      </p:cViewPr>
      <p:guideLst>
        <p:guide orient="horz" pos="2301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DE682-60F2-794C-8EA3-42B0B238A8BD}" type="datetimeFigureOut">
              <a:rPr lang="en-US" smtClean="0"/>
              <a:pPr/>
              <a:t>6/1/2018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9C8D-D5BA-E240-8B52-F3D0FEC6DF5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2864-F3F6-2F4B-80FA-3D02F505B9D0}" type="datetimeFigureOut">
              <a:rPr lang="en-US" smtClean="0"/>
              <a:pPr/>
              <a:t>6/1/2018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13EF5-432F-444F-BF15-6D79B0B44ACD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343400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27684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019800"/>
            <a:ext cx="1232647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20" name="Picture 19" descr="logo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441" y="228600"/>
            <a:ext cx="1596759" cy="1066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6" y="260648"/>
            <a:ext cx="3278600" cy="110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ediCa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0F49"/>
                </a:solidFill>
              </a:defRPr>
            </a:lvl1pPr>
            <a:lvl2pPr>
              <a:defRPr>
                <a:solidFill>
                  <a:srgbClr val="1E0F49"/>
                </a:solidFill>
              </a:defRPr>
            </a:lvl2pPr>
            <a:lvl3pPr>
              <a:defRPr>
                <a:solidFill>
                  <a:srgbClr val="1E0F49"/>
                </a:solidFill>
              </a:defRPr>
            </a:lvl3pPr>
            <a:lvl4pPr>
              <a:defRPr>
                <a:solidFill>
                  <a:srgbClr val="1E0F49"/>
                </a:solidFill>
              </a:defRPr>
            </a:lvl4pPr>
            <a:lvl5pPr>
              <a:defRPr>
                <a:solidFill>
                  <a:srgbClr val="1E0F49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8907" y="404664"/>
            <a:ext cx="7585501" cy="5843736"/>
          </a:xfrm>
          <a:prstGeom prst="rect">
            <a:avLst/>
          </a:prstGeom>
          <a:solidFill>
            <a:srgbClr val="1E0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405320"/>
            <a:ext cx="212725" cy="58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31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06" y="6381328"/>
            <a:ext cx="1869866" cy="403952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777" y="150755"/>
            <a:ext cx="678189" cy="66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2"/>
        </a:buClr>
        <a:buSzPct val="75000"/>
        <a:buFont typeface="Wingdings" pitchFamily="2" charset="2"/>
        <a:buChar char="n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1920" y="4343400"/>
            <a:ext cx="4987280" cy="9334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EUROlinkCAT – </a:t>
            </a:r>
            <a:r>
              <a:rPr lang="en-GB" dirty="0" err="1" smtClean="0"/>
              <a:t>workpackage</a:t>
            </a:r>
            <a:r>
              <a:rPr lang="en-GB" dirty="0" smtClean="0"/>
              <a:t> 4 morbidity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JRC </a:t>
            </a:r>
            <a:r>
              <a:rPr lang="en-GB" dirty="0">
                <a:solidFill>
                  <a:srgbClr val="0070C0"/>
                </a:solidFill>
              </a:rPr>
              <a:t>J</a:t>
            </a:r>
            <a:r>
              <a:rPr lang="en-GB" dirty="0" smtClean="0">
                <a:solidFill>
                  <a:srgbClr val="0070C0"/>
                </a:solidFill>
              </a:rPr>
              <a:t>une 2018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16122"/>
            <a:ext cx="7556313" cy="4144963"/>
          </a:xfrm>
        </p:spPr>
        <p:txBody>
          <a:bodyPr/>
          <a:lstStyle/>
          <a:p>
            <a:r>
              <a:rPr lang="en-GB" dirty="0" smtClean="0"/>
              <a:t>The EUROCAT subgroups were defined for use in the surveillance and for prevalence data on the website</a:t>
            </a:r>
          </a:p>
          <a:p>
            <a:r>
              <a:rPr lang="en-GB" dirty="0" smtClean="0"/>
              <a:t>At the revision in 2005 we aimed for having subgroups of clinical relevance and at the same time aetiological connected to be useful for the surveillance</a:t>
            </a:r>
          </a:p>
          <a:p>
            <a:r>
              <a:rPr lang="en-GB" dirty="0" smtClean="0"/>
              <a:t>Very rare anomalies cannot be analysed by the surveillance methodology and number of cases  from individual registries at the website needs to be suppressed due to small numbers</a:t>
            </a:r>
          </a:p>
          <a:p>
            <a:r>
              <a:rPr lang="en-GB" dirty="0" smtClean="0"/>
              <a:t>Inclusion in subgroups based on ICD codes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7999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EUROlinkCAT subgroups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EUROlinkCAT study is about </a:t>
            </a:r>
            <a:r>
              <a:rPr lang="en-GB" u="sng" dirty="0" err="1" smtClean="0"/>
              <a:t>liveborn</a:t>
            </a:r>
            <a:r>
              <a:rPr lang="en-GB" dirty="0" smtClean="0"/>
              <a:t> infants born 1995-2014</a:t>
            </a:r>
          </a:p>
          <a:p>
            <a:r>
              <a:rPr lang="en-GB" dirty="0" smtClean="0"/>
              <a:t>Subgroups with lethal anomalies of limited value for the morbidity study</a:t>
            </a:r>
          </a:p>
          <a:p>
            <a:r>
              <a:rPr lang="en-GB" dirty="0" smtClean="0"/>
              <a:t>We expect to be able to give mortality and morbidity data on very rare syndromes and other rare anomalies</a:t>
            </a:r>
          </a:p>
          <a:p>
            <a:pPr lvl="1"/>
            <a:r>
              <a:rPr lang="en-GB" dirty="0" smtClean="0"/>
              <a:t>Mainly from larger registries as data from registries will be aggregate data and small numbers not allowed.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9458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EUROCAT </a:t>
            </a:r>
            <a:r>
              <a:rPr lang="en-GB" dirty="0" smtClean="0"/>
              <a:t>subgroups not used in EUROlinkCAT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major organ system subgroups except CHD</a:t>
            </a:r>
          </a:p>
          <a:p>
            <a:r>
              <a:rPr lang="en-GB" dirty="0" smtClean="0"/>
              <a:t>Anencephaly</a:t>
            </a:r>
          </a:p>
          <a:p>
            <a:r>
              <a:rPr lang="en-GB" dirty="0" smtClean="0"/>
              <a:t>Bilateral renal agenesis</a:t>
            </a:r>
          </a:p>
          <a:p>
            <a:r>
              <a:rPr lang="en-GB" dirty="0" smtClean="0"/>
              <a:t>Skin disorders</a:t>
            </a:r>
          </a:p>
          <a:p>
            <a:r>
              <a:rPr lang="en-GB" dirty="0" smtClean="0"/>
              <a:t>Vascular disruption</a:t>
            </a:r>
          </a:p>
          <a:p>
            <a:r>
              <a:rPr lang="en-GB" dirty="0" smtClean="0"/>
              <a:t>…and a few more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1689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New </a:t>
            </a:r>
            <a:r>
              <a:rPr lang="da-DK" dirty="0" err="1" smtClean="0"/>
              <a:t>subgroups</a:t>
            </a:r>
            <a:r>
              <a:rPr lang="da-DK" dirty="0" smtClean="0"/>
              <a:t> for EUROlinkCAT – </a:t>
            </a:r>
            <a:r>
              <a:rPr lang="da-DK" dirty="0" err="1" smtClean="0"/>
              <a:t>structural</a:t>
            </a:r>
            <a:r>
              <a:rPr lang="da-DK" dirty="0" smtClean="0"/>
              <a:t> </a:t>
            </a:r>
            <a:r>
              <a:rPr lang="da-DK" dirty="0" err="1" smtClean="0"/>
              <a:t>anomalies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089410"/>
              </p:ext>
            </p:extLst>
          </p:nvPr>
        </p:nvGraphicFramePr>
        <p:xfrm>
          <a:off x="683568" y="1844818"/>
          <a:ext cx="7128792" cy="4176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792"/>
              </a:tblGrid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Anomalies of corpus callosum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Megalencephaly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Anomalies of intestinal fixation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Unilateral renal agenesis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Accessory kidney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Bladder </a:t>
                      </a:r>
                      <a:r>
                        <a:rPr lang="en-US" sz="1800" dirty="0" err="1">
                          <a:effectLst/>
                        </a:rPr>
                        <a:t>exstrophy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Epispadia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Posterior urethral valves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Prune Belly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Arthrogryposis multiplex </a:t>
                      </a:r>
                      <a:r>
                        <a:rPr lang="en-US" sz="1800" dirty="0" err="1">
                          <a:effectLst/>
                        </a:rPr>
                        <a:t>congenita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Ectodermal dysplasia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47676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New </a:t>
            </a:r>
            <a:r>
              <a:rPr lang="da-DK" dirty="0" err="1" smtClean="0"/>
              <a:t>subgroups</a:t>
            </a:r>
            <a:r>
              <a:rPr lang="da-DK" dirty="0" smtClean="0"/>
              <a:t> – </a:t>
            </a:r>
            <a:r>
              <a:rPr lang="da-DK" dirty="0" err="1" smtClean="0"/>
              <a:t>syndromes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40479"/>
              </p:ext>
            </p:extLst>
          </p:nvPr>
        </p:nvGraphicFramePr>
        <p:xfrm>
          <a:off x="1350962" y="2132858"/>
          <a:ext cx="6389390" cy="3672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9390"/>
              </a:tblGrid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Alagille</a:t>
                      </a:r>
                      <a:r>
                        <a:rPr lang="en-US" sz="1800" dirty="0">
                          <a:effectLst/>
                        </a:rPr>
                        <a:t>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Meckel-Gruber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 George syndrome 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Goldenhar</a:t>
                      </a:r>
                      <a:r>
                        <a:rPr lang="en-US" sz="1800" dirty="0">
                          <a:effectLst/>
                        </a:rPr>
                        <a:t>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Cornelia de Lange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Noonan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Prader</a:t>
                      </a:r>
                      <a:r>
                        <a:rPr lang="en-US" sz="1800" dirty="0">
                          <a:effectLst/>
                        </a:rPr>
                        <a:t>-Willi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Holt-</a:t>
                      </a:r>
                      <a:r>
                        <a:rPr lang="en-US" sz="1800" dirty="0" err="1">
                          <a:effectLst/>
                        </a:rPr>
                        <a:t>Oram</a:t>
                      </a:r>
                      <a:r>
                        <a:rPr lang="en-US" sz="1800" dirty="0">
                          <a:effectLst/>
                        </a:rPr>
                        <a:t>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Beckwith </a:t>
                      </a:r>
                      <a:r>
                        <a:rPr lang="en-US" sz="1800" dirty="0" err="1">
                          <a:effectLst/>
                        </a:rPr>
                        <a:t>Wiedeman</a:t>
                      </a:r>
                      <a:r>
                        <a:rPr lang="en-US" sz="1800" dirty="0">
                          <a:effectLst/>
                        </a:rPr>
                        <a:t>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Williams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Angelman</a:t>
                      </a:r>
                      <a:r>
                        <a:rPr lang="en-US" sz="1800" dirty="0">
                          <a:effectLst/>
                        </a:rPr>
                        <a:t>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5819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New </a:t>
            </a:r>
            <a:r>
              <a:rPr lang="da-DK" dirty="0" err="1" smtClean="0"/>
              <a:t>subgroups</a:t>
            </a:r>
            <a:r>
              <a:rPr lang="da-DK" dirty="0" smtClean="0"/>
              <a:t> – </a:t>
            </a:r>
            <a:r>
              <a:rPr lang="da-DK" dirty="0" err="1" smtClean="0"/>
              <a:t>sequences</a:t>
            </a:r>
            <a:r>
              <a:rPr lang="da-DK" dirty="0" smtClean="0"/>
              <a:t> and </a:t>
            </a:r>
            <a:r>
              <a:rPr lang="da-DK" dirty="0" err="1" smtClean="0"/>
              <a:t>chromosomal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3511042"/>
              </p:ext>
            </p:extLst>
          </p:nvPr>
        </p:nvGraphicFramePr>
        <p:xfrm>
          <a:off x="527593" y="2276872"/>
          <a:ext cx="7569200" cy="88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9200"/>
              </a:tblGrid>
              <a:tr h="4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Caudal regression sequence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711" marR="88711" marT="0" marB="0"/>
                </a:tc>
              </a:tr>
              <a:tr h="4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Pierre-Robin sequence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711" marR="88711" marT="0" marB="0"/>
                </a:tc>
              </a:tr>
            </a:tbl>
          </a:graphicData>
        </a:graphic>
      </p:graphicFrame>
      <p:graphicFrame>
        <p:nvGraphicFramePr>
          <p:cNvPr id="7" name="Pladsholder til indhold 6"/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1145972896"/>
              </p:ext>
            </p:extLst>
          </p:nvPr>
        </p:nvGraphicFramePr>
        <p:xfrm>
          <a:off x="527594" y="3501007"/>
          <a:ext cx="7527194" cy="1368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7194"/>
              </a:tblGrid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Wolff-</a:t>
                      </a:r>
                      <a:r>
                        <a:rPr lang="en-US" sz="1800" dirty="0" err="1">
                          <a:effectLst/>
                        </a:rPr>
                        <a:t>Hirschorn</a:t>
                      </a:r>
                      <a:r>
                        <a:rPr lang="en-US" sz="1800" dirty="0">
                          <a:effectLst/>
                        </a:rPr>
                        <a:t>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Cri-du chat syndrome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Karytype</a:t>
                      </a:r>
                      <a:r>
                        <a:rPr lang="en-US" sz="1800" dirty="0">
                          <a:effectLst/>
                        </a:rPr>
                        <a:t> XXX</a:t>
                      </a:r>
                      <a:endParaRPr lang="da-DK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9893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Also</a:t>
            </a:r>
            <a:r>
              <a:rPr lang="da-DK" dirty="0" smtClean="0"/>
              <a:t> for EUROCAT?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98474" y="1981200"/>
            <a:ext cx="8177982" cy="4144963"/>
          </a:xfrm>
        </p:spPr>
        <p:txBody>
          <a:bodyPr/>
          <a:lstStyle/>
          <a:p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introduce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of </a:t>
            </a:r>
            <a:r>
              <a:rPr lang="da-DK" dirty="0" err="1" smtClean="0"/>
              <a:t>these</a:t>
            </a:r>
            <a:r>
              <a:rPr lang="da-DK" dirty="0" smtClean="0"/>
              <a:t> </a:t>
            </a:r>
            <a:r>
              <a:rPr lang="da-DK" dirty="0" err="1" smtClean="0"/>
              <a:t>subgroups</a:t>
            </a:r>
            <a:r>
              <a:rPr lang="da-DK" dirty="0" smtClean="0"/>
              <a:t> in EUROCAT</a:t>
            </a:r>
          </a:p>
          <a:p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then</a:t>
            </a:r>
            <a:r>
              <a:rPr lang="da-DK" dirty="0" smtClean="0"/>
              <a:t> </a:t>
            </a:r>
            <a:r>
              <a:rPr lang="da-DK" dirty="0" err="1" smtClean="0"/>
              <a:t>change</a:t>
            </a:r>
            <a:r>
              <a:rPr lang="da-DK" dirty="0" smtClean="0"/>
              <a:t> to </a:t>
            </a:r>
            <a:r>
              <a:rPr lang="da-DK" dirty="0" err="1" smtClean="0"/>
              <a:t>two</a:t>
            </a:r>
            <a:r>
              <a:rPr lang="da-DK" dirty="0" smtClean="0"/>
              <a:t> types of </a:t>
            </a:r>
            <a:r>
              <a:rPr lang="da-DK" dirty="0" err="1" smtClean="0"/>
              <a:t>subgroups</a:t>
            </a:r>
            <a:r>
              <a:rPr lang="da-DK" dirty="0" smtClean="0"/>
              <a:t> </a:t>
            </a:r>
            <a:r>
              <a:rPr lang="da-DK" dirty="0" err="1" smtClean="0"/>
              <a:t>classified</a:t>
            </a:r>
            <a:r>
              <a:rPr lang="da-DK" dirty="0" smtClean="0"/>
              <a:t> </a:t>
            </a:r>
            <a:r>
              <a:rPr lang="da-DK" dirty="0" err="1" smtClean="0"/>
              <a:t>after</a:t>
            </a:r>
            <a:r>
              <a:rPr lang="da-DK" dirty="0" smtClean="0"/>
              <a:t> </a:t>
            </a:r>
            <a:r>
              <a:rPr lang="da-DK" dirty="0" err="1" smtClean="0"/>
              <a:t>prevalence</a:t>
            </a:r>
            <a:r>
              <a:rPr lang="da-DK" dirty="0" smtClean="0"/>
              <a:t> and </a:t>
            </a:r>
            <a:r>
              <a:rPr lang="da-DK" dirty="0" err="1" smtClean="0"/>
              <a:t>aetiology</a:t>
            </a:r>
            <a:endParaRPr lang="da-DK" dirty="0" smtClean="0"/>
          </a:p>
          <a:p>
            <a:r>
              <a:rPr lang="da-DK" dirty="0" err="1" smtClean="0"/>
              <a:t>Surveillance</a:t>
            </a:r>
            <a:r>
              <a:rPr lang="da-DK" dirty="0" smtClean="0"/>
              <a:t> is for </a:t>
            </a:r>
            <a:r>
              <a:rPr lang="da-DK" dirty="0" err="1" smtClean="0"/>
              <a:t>subgroups</a:t>
            </a:r>
            <a:r>
              <a:rPr lang="da-DK" dirty="0" smtClean="0"/>
              <a:t> of non-</a:t>
            </a:r>
            <a:r>
              <a:rPr lang="da-DK" dirty="0" err="1" smtClean="0"/>
              <a:t>genetic</a:t>
            </a:r>
            <a:r>
              <a:rPr lang="da-DK" dirty="0" smtClean="0"/>
              <a:t> </a:t>
            </a:r>
            <a:r>
              <a:rPr lang="da-DK" dirty="0" err="1" smtClean="0"/>
              <a:t>origin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endParaRPr lang="da-DK" dirty="0" smtClean="0"/>
          </a:p>
          <a:p>
            <a:r>
              <a:rPr lang="da-DK" dirty="0" err="1" smtClean="0"/>
              <a:t>Prevalence</a:t>
            </a:r>
            <a:r>
              <a:rPr lang="da-DK" dirty="0" smtClean="0"/>
              <a:t> data relevant for all rare </a:t>
            </a:r>
            <a:r>
              <a:rPr lang="da-DK" dirty="0" err="1" smtClean="0"/>
              <a:t>anomalies</a:t>
            </a:r>
            <a:r>
              <a:rPr lang="da-DK" dirty="0" smtClean="0"/>
              <a:t> and </a:t>
            </a:r>
            <a:r>
              <a:rPr lang="da-DK" dirty="0" err="1" smtClean="0"/>
              <a:t>syndromes</a:t>
            </a:r>
            <a:endParaRPr lang="da-DK" dirty="0"/>
          </a:p>
          <a:p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to </a:t>
            </a:r>
            <a:r>
              <a:rPr lang="da-DK" dirty="0" err="1" smtClean="0"/>
              <a:t>agree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dirty="0" err="1" smtClean="0"/>
              <a:t>make</a:t>
            </a:r>
            <a:r>
              <a:rPr lang="da-DK" dirty="0" smtClean="0"/>
              <a:t> the </a:t>
            </a:r>
            <a:r>
              <a:rPr lang="da-DK" dirty="0" err="1" smtClean="0"/>
              <a:t>prevalence</a:t>
            </a:r>
            <a:r>
              <a:rPr lang="da-DK" dirty="0" smtClean="0"/>
              <a:t> data public </a:t>
            </a:r>
            <a:r>
              <a:rPr lang="da-DK" dirty="0" err="1" smtClean="0"/>
              <a:t>available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66630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EUROLINKCAT templatev2">
  <a:themeElements>
    <a:clrScheme name="eurolinkcat">
      <a:dk1>
        <a:srgbClr val="1E0F49"/>
      </a:dk1>
      <a:lt1>
        <a:sysClr val="window" lastClr="FFFFFF"/>
      </a:lt1>
      <a:dk2>
        <a:srgbClr val="1E0F49"/>
      </a:dk2>
      <a:lt2>
        <a:srgbClr val="FFFFFF"/>
      </a:lt2>
      <a:accent1>
        <a:srgbClr val="1E0F49"/>
      </a:accent1>
      <a:accent2>
        <a:srgbClr val="0E9669"/>
      </a:accent2>
      <a:accent3>
        <a:srgbClr val="006BD7"/>
      </a:accent3>
      <a:accent4>
        <a:srgbClr val="FFB400"/>
      </a:accent4>
      <a:accent5>
        <a:srgbClr val="7EB606"/>
      </a:accent5>
      <a:accent6>
        <a:srgbClr val="0E9669"/>
      </a:accent6>
      <a:hlink>
        <a:srgbClr val="0E9669"/>
      </a:hlink>
      <a:folHlink>
        <a:srgbClr val="5EF0B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