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6" r:id="rId3"/>
    <p:sldId id="307" r:id="rId4"/>
    <p:sldId id="309" r:id="rId5"/>
    <p:sldId id="308" r:id="rId6"/>
    <p:sldId id="310" r:id="rId7"/>
    <p:sldId id="312" r:id="rId8"/>
    <p:sldId id="313" r:id="rId9"/>
    <p:sldId id="293" r:id="rId10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0018" autoAdjust="0"/>
  </p:normalViewPr>
  <p:slideViewPr>
    <p:cSldViewPr snapToObjects="1" showGuides="1">
      <p:cViewPr varScale="1">
        <p:scale>
          <a:sx n="67" d="100"/>
          <a:sy n="67" d="100"/>
        </p:scale>
        <p:origin x="1374" y="66"/>
      </p:cViewPr>
      <p:guideLst>
        <p:guide orient="horz" pos="23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"/>
    </p:cViewPr>
  </p:sorterViewPr>
  <p:notesViewPr>
    <p:cSldViewPr snapToObjects="1">
      <p:cViewPr varScale="1">
        <p:scale>
          <a:sx n="56" d="100"/>
          <a:sy n="56" d="100"/>
        </p:scale>
        <p:origin x="28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2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3928" y="4005064"/>
            <a:ext cx="4915272" cy="127178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5276849"/>
            <a:ext cx="4915272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6553" y="6025402"/>
            <a:ext cx="123264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821" y="2492896"/>
            <a:ext cx="7776864" cy="187220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WP4: Prescription study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4941168"/>
            <a:ext cx="4915272" cy="1656184"/>
          </a:xfrm>
        </p:spPr>
        <p:txBody>
          <a:bodyPr>
            <a:normAutofit fontScale="25000" lnSpcReduction="20000"/>
          </a:bodyPr>
          <a:lstStyle/>
          <a:p>
            <a:r>
              <a:rPr lang="en-GB" sz="9600" b="1" dirty="0" smtClean="0">
                <a:solidFill>
                  <a:schemeClr val="accent6"/>
                </a:solidFill>
              </a:rPr>
              <a:t>Maria Loane</a:t>
            </a:r>
          </a:p>
          <a:p>
            <a:r>
              <a:rPr lang="en-GB" sz="9600" b="1" dirty="0" smtClean="0">
                <a:solidFill>
                  <a:schemeClr val="accent6"/>
                </a:solidFill>
              </a:rPr>
              <a:t>Tuesday 12</a:t>
            </a:r>
            <a:r>
              <a:rPr lang="en-GB" sz="9600" b="1" baseline="30000" dirty="0" smtClean="0">
                <a:solidFill>
                  <a:schemeClr val="accent6"/>
                </a:solidFill>
              </a:rPr>
              <a:t>th</a:t>
            </a:r>
            <a:r>
              <a:rPr lang="en-GB" sz="9600" b="1" dirty="0" smtClean="0">
                <a:solidFill>
                  <a:schemeClr val="accent6"/>
                </a:solidFill>
              </a:rPr>
              <a:t> June, 2018</a:t>
            </a:r>
          </a:p>
          <a:p>
            <a:r>
              <a:rPr lang="it-IT" sz="9600" b="1" dirty="0">
                <a:solidFill>
                  <a:schemeClr val="accent6"/>
                </a:solidFill>
              </a:rPr>
              <a:t>Varese</a:t>
            </a:r>
            <a:r>
              <a:rPr lang="en-GB" sz="9600" b="1" dirty="0" smtClean="0">
                <a:solidFill>
                  <a:schemeClr val="accent6"/>
                </a:solidFill>
              </a:rPr>
              <a:t>, Italy</a:t>
            </a:r>
            <a:endParaRPr lang="en-GB" sz="9600" b="1" dirty="0">
              <a:solidFill>
                <a:schemeClr val="accent6"/>
              </a:solidFill>
            </a:endParaRPr>
          </a:p>
          <a:p>
            <a:endParaRPr lang="en-GB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32656"/>
            <a:ext cx="7556313" cy="568642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24744"/>
            <a:ext cx="7961958" cy="5184576"/>
          </a:xfrm>
        </p:spPr>
        <p:txBody>
          <a:bodyPr>
            <a:normAutofit lnSpcReduction="10000"/>
          </a:bodyPr>
          <a:lstStyle/>
          <a:p>
            <a:pPr marL="468000" indent="-4680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altLang="en-US" sz="2400" dirty="0" smtClean="0"/>
              <a:t>Morbidity Study I assesses number of days in hospital, surgery, number of days in intensive care</a:t>
            </a:r>
            <a:endParaRPr lang="en-GB" altLang="en-US" sz="2400" dirty="0"/>
          </a:p>
          <a:p>
            <a:pPr marL="468000" indent="-4680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400" dirty="0" smtClean="0"/>
              <a:t>Morbidity Study II assesses number of prescriptions</a:t>
            </a:r>
          </a:p>
          <a:p>
            <a:pPr marL="696600" lvl="1" indent="-468000" algn="just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dirty="0" smtClean="0"/>
              <a:t>Indicate infections outside hospital and medications for chronic disease 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Many studies show high rates of antibiotic/ medication use in children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Studies do not differentiate between children with and without CAs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3869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12" y="548680"/>
            <a:ext cx="7556313" cy="720080"/>
          </a:xfrm>
        </p:spPr>
        <p:txBody>
          <a:bodyPr/>
          <a:lstStyle/>
          <a:p>
            <a:pPr marL="0" indent="0">
              <a:defRPr/>
            </a:pPr>
            <a:r>
              <a:rPr lang="en-GB" sz="3200" dirty="0" smtClean="0"/>
              <a:t>Aim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84784"/>
            <a:ext cx="8249990" cy="460851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To </a:t>
            </a:r>
            <a:r>
              <a:rPr lang="en-GB" sz="2400" dirty="0"/>
              <a:t>evaluate </a:t>
            </a:r>
            <a:r>
              <a:rPr lang="en-GB" sz="2400" b="1" dirty="0"/>
              <a:t>specific medication use </a:t>
            </a:r>
            <a:r>
              <a:rPr lang="en-GB" sz="2400" dirty="0"/>
              <a:t>as an indication of the </a:t>
            </a:r>
            <a:r>
              <a:rPr lang="en-GB" sz="2400" b="1" dirty="0"/>
              <a:t>presence of co-morbidities </a:t>
            </a:r>
            <a:r>
              <a:rPr lang="en-GB" sz="2400" dirty="0"/>
              <a:t>in children up to 10 years of age with CA </a:t>
            </a:r>
            <a:r>
              <a:rPr lang="en-GB" sz="2400" dirty="0" smtClean="0"/>
              <a:t>across Europe</a:t>
            </a:r>
            <a:r>
              <a:rPr lang="en-US" sz="2400" dirty="0" smtClean="0"/>
              <a:t>.</a:t>
            </a:r>
          </a:p>
          <a:p>
            <a:pPr marL="0" indent="0">
              <a:buNone/>
              <a:defRPr/>
            </a:pPr>
            <a:r>
              <a:rPr lang="en-US" sz="2400" dirty="0" smtClean="0"/>
              <a:t>Objectives: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Assess </a:t>
            </a:r>
            <a:r>
              <a:rPr lang="en-GB" sz="2400" dirty="0"/>
              <a:t>geographical differences in age-specific prescription </a:t>
            </a:r>
            <a:r>
              <a:rPr lang="en-GB" sz="2400" dirty="0" smtClean="0"/>
              <a:t>rates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Investigate geographical </a:t>
            </a:r>
            <a:r>
              <a:rPr lang="en-GB" sz="2400" dirty="0"/>
              <a:t>differences in types of medications </a:t>
            </a:r>
            <a:r>
              <a:rPr lang="en-GB" sz="2400" dirty="0" smtClean="0"/>
              <a:t>prescribed/ dispensed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210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55872"/>
            <a:ext cx="7556313" cy="1116106"/>
          </a:xfrm>
        </p:spPr>
        <p:txBody>
          <a:bodyPr/>
          <a:lstStyle/>
          <a:p>
            <a:r>
              <a:rPr lang="en-GB" dirty="0" smtClean="0"/>
              <a:t>Medications of interest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800" dirty="0"/>
              <a:t>Asthma (</a:t>
            </a:r>
            <a:r>
              <a:rPr lang="en-GB" sz="2800" dirty="0"/>
              <a:t>ATC codes beginning with </a:t>
            </a:r>
            <a:r>
              <a:rPr lang="en-US" sz="2800" dirty="0"/>
              <a:t>R03)</a:t>
            </a:r>
            <a:endParaRPr lang="en-GB" sz="2800" dirty="0"/>
          </a:p>
          <a:p>
            <a:pPr lvl="0"/>
            <a:r>
              <a:rPr lang="en-US" sz="2800" dirty="0"/>
              <a:t>Cardiac (</a:t>
            </a:r>
            <a:r>
              <a:rPr lang="en-GB" sz="2800" dirty="0"/>
              <a:t>ATC codes beginning with </a:t>
            </a:r>
            <a:r>
              <a:rPr lang="en-US" sz="2800" dirty="0"/>
              <a:t>C01-C03, C07-C09)</a:t>
            </a:r>
            <a:endParaRPr lang="en-GB" sz="2800" dirty="0"/>
          </a:p>
          <a:p>
            <a:r>
              <a:rPr lang="en-US" sz="2800" dirty="0"/>
              <a:t>Diabetes (ATC </a:t>
            </a:r>
            <a:r>
              <a:rPr lang="en-US" sz="2800" dirty="0" smtClean="0"/>
              <a:t>codes </a:t>
            </a:r>
            <a:r>
              <a:rPr lang="en-US" sz="2800" dirty="0"/>
              <a:t>beginning with A10)</a:t>
            </a:r>
            <a:endParaRPr lang="en-GB" sz="2800" dirty="0"/>
          </a:p>
          <a:p>
            <a:pPr lvl="0"/>
            <a:r>
              <a:rPr lang="en-US" sz="2800" dirty="0"/>
              <a:t>Epilepsy (</a:t>
            </a:r>
            <a:r>
              <a:rPr lang="en-GB" sz="2800" dirty="0"/>
              <a:t>ATC codes beginning with </a:t>
            </a:r>
            <a:r>
              <a:rPr lang="en-US" sz="2800" dirty="0"/>
              <a:t>N03)</a:t>
            </a:r>
            <a:endParaRPr lang="en-GB" sz="2800" dirty="0"/>
          </a:p>
          <a:p>
            <a:pPr lvl="0"/>
            <a:r>
              <a:rPr lang="en-US" sz="2800" dirty="0"/>
              <a:t>Infections (</a:t>
            </a:r>
            <a:r>
              <a:rPr lang="en-GB" sz="2800" dirty="0"/>
              <a:t>ATC codes beginning with </a:t>
            </a:r>
            <a:r>
              <a:rPr lang="en-US" sz="2800" dirty="0"/>
              <a:t>J01-J05).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087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71" y="1600200"/>
            <a:ext cx="7556313" cy="4144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Case-control design</a:t>
            </a:r>
          </a:p>
          <a:p>
            <a:r>
              <a:rPr lang="en-GB" sz="2400" dirty="0" smtClean="0"/>
              <a:t>1995-2014</a:t>
            </a:r>
          </a:p>
          <a:p>
            <a:r>
              <a:rPr lang="en-GB" sz="2400" dirty="0" smtClean="0"/>
              <a:t>Inclusion criteria – access to local prescription data base</a:t>
            </a:r>
          </a:p>
          <a:p>
            <a:r>
              <a:rPr lang="en-GB" sz="2400" dirty="0" smtClean="0"/>
              <a:t>Cases – all children with CA</a:t>
            </a:r>
          </a:p>
          <a:p>
            <a:r>
              <a:rPr lang="en-GB" sz="2400" dirty="0" smtClean="0"/>
              <a:t>Controls – children without CA, born in the same region/same time period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69889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84666"/>
          </a:xfrm>
        </p:spPr>
        <p:txBody>
          <a:bodyPr/>
          <a:lstStyle/>
          <a:p>
            <a:r>
              <a:rPr lang="en-GB" dirty="0" smtClean="0"/>
              <a:t>Participating registries (n=13)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36933"/>
              </p:ext>
            </p:extLst>
          </p:nvPr>
        </p:nvGraphicFramePr>
        <p:xfrm>
          <a:off x="395536" y="1217771"/>
          <a:ext cx="7556500" cy="558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0">
                  <a:extLst>
                    <a:ext uri="{9D8B030D-6E8A-4147-A177-3AD203B41FA5}">
                      <a16:colId xmlns:a16="http://schemas.microsoft.com/office/drawing/2014/main" xmlns="" val="187697609"/>
                    </a:ext>
                  </a:extLst>
                </a:gridCol>
                <a:gridCol w="3778250">
                  <a:extLst>
                    <a:ext uri="{9D8B030D-6E8A-4147-A177-3AD203B41FA5}">
                      <a16:colId xmlns:a16="http://schemas.microsoft.com/office/drawing/2014/main" xmlns="" val="3000554910"/>
                    </a:ext>
                  </a:extLst>
                </a:gridCol>
              </a:tblGrid>
              <a:tr h="651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Registry name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controls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754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Basque Country, Spain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900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Emilia Romagna, Italy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414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England, five registries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Matched controls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513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Finland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1936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Funen, Denmark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0359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Northern Netherlands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297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Tuscany, Italy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871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Valencia Region, Spain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282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Wales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GB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8106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9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84666"/>
          </a:xfrm>
        </p:spPr>
        <p:txBody>
          <a:bodyPr/>
          <a:lstStyle/>
          <a:p>
            <a:r>
              <a:rPr lang="en-GB" dirty="0" smtClean="0"/>
              <a:t>Variables of interest in local prescription databases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696785"/>
              </p:ext>
            </p:extLst>
          </p:nvPr>
        </p:nvGraphicFramePr>
        <p:xfrm>
          <a:off x="411970" y="1628800"/>
          <a:ext cx="8264486" cy="4392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7229">
                  <a:extLst>
                    <a:ext uri="{9D8B030D-6E8A-4147-A177-3AD203B41FA5}">
                      <a16:colId xmlns:a16="http://schemas.microsoft.com/office/drawing/2014/main" xmlns="" val="187697609"/>
                    </a:ext>
                  </a:extLst>
                </a:gridCol>
                <a:gridCol w="4817257">
                  <a:extLst>
                    <a:ext uri="{9D8B030D-6E8A-4147-A177-3AD203B41FA5}">
                      <a16:colId xmlns:a16="http://schemas.microsoft.com/office/drawing/2014/main" xmlns="" val="3000554910"/>
                    </a:ext>
                  </a:extLst>
                </a:gridCol>
              </a:tblGrid>
              <a:tr h="7147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Variable name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Variable description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7546628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L_AGE_PX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Child’s age at prescription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u="sng" dirty="0" smtClean="0">
                          <a:effectLst/>
                        </a:rPr>
                        <a:t>in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9002899"/>
                  </a:ext>
                </a:extLst>
              </a:tr>
              <a:tr h="715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L_DATE_PX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Date prescription was issued/ dispensed* #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4140248"/>
                  </a:ext>
                </a:extLst>
              </a:tr>
              <a:tr h="715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L_DRUG_CODE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Codes for medications (ATC, BNF or Read)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5132515"/>
                  </a:ext>
                </a:extLst>
              </a:tr>
              <a:tr h="407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L_MED_STREN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Strength of medicine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36519"/>
                  </a:ext>
                </a:extLst>
              </a:tr>
              <a:tr h="715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L_MED_PACKET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Number of packets/units of the product dispensed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0359583"/>
                  </a:ext>
                </a:extLst>
              </a:tr>
              <a:tr h="715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L_GP_HOSP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Indicates if GP or hospital prescription (for Italian registries only)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129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623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outputs from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D4.2: Report on Infections and use of antibiotics during the first 5 years of life [51</a:t>
            </a:r>
            <a:r>
              <a:rPr lang="en-GB" sz="2400" dirty="0" smtClean="0"/>
              <a:t>]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At least 5 papers – one for each medication type</a:t>
            </a: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917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Questions download free question and answer image clipart magical mat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80" y="3068960"/>
            <a:ext cx="402907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8474" y="1484784"/>
            <a:ext cx="7556313" cy="1116106"/>
          </a:xfrm>
        </p:spPr>
        <p:txBody>
          <a:bodyPr/>
          <a:lstStyle/>
          <a:p>
            <a:pPr algn="ctr"/>
            <a:r>
              <a:rPr lang="en-GB" sz="7200" b="1" dirty="0" smtClean="0"/>
              <a:t>Thank you!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439585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 template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0C424380-6676-4024-97AF-A44E7CBA8807}" vid="{C9B03E80-F0A7-4AA0-89B9-39BD2AFCAF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339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EUROLINKCAT template2</vt:lpstr>
      <vt:lpstr>WP4: Prescription study</vt:lpstr>
      <vt:lpstr>Background</vt:lpstr>
      <vt:lpstr>Aim</vt:lpstr>
      <vt:lpstr>Medications of interest</vt:lpstr>
      <vt:lpstr>Methodology</vt:lpstr>
      <vt:lpstr>Participating registries (n=13)</vt:lpstr>
      <vt:lpstr>Variables of interest in local prescription databases</vt:lpstr>
      <vt:lpstr>Expected outputs from study</vt:lpstr>
      <vt:lpstr>Thank you!</vt:lpstr>
    </vt:vector>
  </TitlesOfParts>
  <Company>ICT Customer Services, University of Ulster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WP2: Data Linkage</dc:title>
  <dc:creator>ML</dc:creator>
  <cp:lastModifiedBy>Nick Conrad</cp:lastModifiedBy>
  <cp:revision>100</cp:revision>
  <cp:lastPrinted>2018-06-07T09:32:50Z</cp:lastPrinted>
  <dcterms:created xsi:type="dcterms:W3CDTF">2017-06-05T14:07:41Z</dcterms:created>
  <dcterms:modified xsi:type="dcterms:W3CDTF">2018-06-12T20:30:39Z</dcterms:modified>
</cp:coreProperties>
</file>