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99" r:id="rId3"/>
    <p:sldId id="304" r:id="rId4"/>
    <p:sldId id="307" r:id="rId5"/>
    <p:sldId id="308" r:id="rId6"/>
    <p:sldId id="309" r:id="rId7"/>
    <p:sldId id="295" r:id="rId8"/>
    <p:sldId id="301" r:id="rId9"/>
    <p:sldId id="296" r:id="rId10"/>
    <p:sldId id="298" r:id="rId11"/>
    <p:sldId id="297" r:id="rId12"/>
    <p:sldId id="305" r:id="rId13"/>
    <p:sldId id="306" r:id="rId14"/>
  </p:sldIdLst>
  <p:sldSz cx="9144000" cy="6838950"/>
  <p:notesSz cx="6669088" cy="9928225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FFFF"/>
    <a:srgbClr val="DDDDDD"/>
    <a:srgbClr val="009900"/>
    <a:srgbClr val="9FCFE6"/>
    <a:srgbClr val="9AC8DE"/>
    <a:srgbClr val="ACD4DE"/>
    <a:srgbClr val="B2DCE6"/>
    <a:srgbClr val="DB9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73250" autoAdjust="0"/>
  </p:normalViewPr>
  <p:slideViewPr>
    <p:cSldViewPr showGuides="1">
      <p:cViewPr varScale="1">
        <p:scale>
          <a:sx n="54" d="100"/>
          <a:sy n="54" d="100"/>
        </p:scale>
        <p:origin x="1788" y="84"/>
      </p:cViewPr>
      <p:guideLst>
        <p:guide orient="horz" pos="2199"/>
        <p:guide pos="2880"/>
      </p:guideLst>
    </p:cSldViewPr>
  </p:slideViewPr>
  <p:outlineViewPr>
    <p:cViewPr>
      <p:scale>
        <a:sx n="33" d="100"/>
        <a:sy n="33" d="100"/>
      </p:scale>
      <p:origin x="48" y="8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4" d="100"/>
          <a:sy n="74" d="100"/>
        </p:scale>
        <p:origin x="-2154" y="-108"/>
      </p:cViewPr>
      <p:guideLst>
        <p:guide orient="horz" pos="3128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320957" y="144303"/>
            <a:ext cx="1346643" cy="351571"/>
          </a:xfrm>
          <a:prstGeom prst="rect">
            <a:avLst/>
          </a:prstGeom>
        </p:spPr>
        <p:txBody>
          <a:bodyPr vert="horz" lIns="91704" tIns="45852" rIns="91704" bIns="4585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de-DE" dirty="0" smtClean="0"/>
              <a:t>20.04.2018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100903" y="9430813"/>
            <a:ext cx="566694" cy="495872"/>
          </a:xfrm>
          <a:prstGeom prst="rect">
            <a:avLst/>
          </a:prstGeom>
        </p:spPr>
        <p:txBody>
          <a:bodyPr vert="horz" lIns="91704" tIns="45852" rIns="91704" bIns="4585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51647E-C42B-45D0-BCF8-A4F9F03D7FF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213258" y="144304"/>
            <a:ext cx="5391044" cy="425261"/>
          </a:xfrm>
          <a:prstGeom prst="rect">
            <a:avLst/>
          </a:prstGeom>
        </p:spPr>
        <p:txBody>
          <a:bodyPr lIns="91704" tIns="45852" rIns="91704" bIns="45852"/>
          <a:lstStyle>
            <a:defPPr>
              <a:defRPr lang="de-DE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 smtClean="0"/>
              <a:t>12th </a:t>
            </a:r>
            <a:r>
              <a:rPr lang="en-US" dirty="0"/>
              <a:t>World Congress of the International Cleft Lip and Palate Foundation (ICPF)</a:t>
            </a:r>
          </a:p>
          <a:p>
            <a:pPr algn="l">
              <a:defRPr/>
            </a:pPr>
            <a:r>
              <a:rPr lang="en-US" dirty="0" smtClean="0"/>
              <a:t>Birth </a:t>
            </a:r>
            <a:r>
              <a:rPr lang="en-US" dirty="0"/>
              <a:t>prevalence of Pierre Robin sequence  in Central </a:t>
            </a:r>
            <a:r>
              <a:rPr lang="en-US" dirty="0" smtClean="0"/>
              <a:t>Germany</a:t>
            </a:r>
          </a:p>
          <a:p>
            <a:pPr algn="l">
              <a:defRPr/>
            </a:pPr>
            <a:endParaRPr lang="en-US" dirty="0"/>
          </a:p>
        </p:txBody>
      </p:sp>
      <p:sp>
        <p:nvSpPr>
          <p:cNvPr id="7" name="Datumsplatzhalter 2"/>
          <p:cNvSpPr txBox="1">
            <a:spLocks/>
          </p:cNvSpPr>
          <p:nvPr/>
        </p:nvSpPr>
        <p:spPr>
          <a:xfrm>
            <a:off x="213258" y="9435432"/>
            <a:ext cx="5857590" cy="492793"/>
          </a:xfrm>
          <a:prstGeom prst="rect">
            <a:avLst/>
          </a:prstGeom>
        </p:spPr>
        <p:txBody>
          <a:bodyPr lIns="91704" tIns="45852" rIns="91704" bIns="45852" anchor="ctr"/>
          <a:lstStyle>
            <a:defPPr>
              <a:defRPr lang="de-DE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dirty="0" smtClean="0"/>
              <a:t>© </a:t>
            </a:r>
            <a:r>
              <a:rPr lang="de-DE" dirty="0"/>
              <a:t>Dr. med. A. Rißmann, Malformation </a:t>
            </a:r>
            <a:r>
              <a:rPr lang="de-DE" dirty="0" smtClean="0"/>
              <a:t>Monitoring </a:t>
            </a:r>
            <a:r>
              <a:rPr lang="de-DE" dirty="0" err="1" smtClean="0"/>
              <a:t>Centre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r>
              <a:rPr lang="de-DE" dirty="0" smtClean="0"/>
              <a:t>-Anhalt, Germany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9415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90137" cy="495872"/>
          </a:xfrm>
          <a:prstGeom prst="rect">
            <a:avLst/>
          </a:prstGeom>
        </p:spPr>
        <p:txBody>
          <a:bodyPr vert="horz" lIns="91704" tIns="45852" rIns="91704" bIns="4585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463" y="2"/>
            <a:ext cx="2890137" cy="495872"/>
          </a:xfrm>
          <a:prstGeom prst="rect">
            <a:avLst/>
          </a:prstGeom>
        </p:spPr>
        <p:txBody>
          <a:bodyPr vert="horz" lIns="91704" tIns="45852" rIns="91704" bIns="4585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AB596E-B3C0-4C96-B469-D601A3A3E2CD}" type="datetimeFigureOut">
              <a:rPr lang="de-DE"/>
              <a:pPr>
                <a:defRPr/>
              </a:pPr>
              <a:t>12.06.2018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46138" y="744538"/>
            <a:ext cx="49768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4" tIns="45852" rIns="91704" bIns="45852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612" y="4715408"/>
            <a:ext cx="5335867" cy="4467470"/>
          </a:xfrm>
          <a:prstGeom prst="rect">
            <a:avLst/>
          </a:prstGeom>
        </p:spPr>
        <p:txBody>
          <a:bodyPr vert="horz" lIns="91704" tIns="45852" rIns="91704" bIns="45852" rtlCol="0"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813"/>
            <a:ext cx="2890137" cy="495872"/>
          </a:xfrm>
          <a:prstGeom prst="rect">
            <a:avLst/>
          </a:prstGeom>
        </p:spPr>
        <p:txBody>
          <a:bodyPr vert="horz" lIns="91704" tIns="45852" rIns="91704" bIns="4585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463" y="9430813"/>
            <a:ext cx="2890137" cy="495872"/>
          </a:xfrm>
          <a:prstGeom prst="rect">
            <a:avLst/>
          </a:prstGeom>
        </p:spPr>
        <p:txBody>
          <a:bodyPr vert="horz" lIns="91704" tIns="45852" rIns="91704" bIns="4585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0A86E-1C04-4119-AB8E-E4FA201C200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739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0A86E-1C04-4119-AB8E-E4FA201C200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5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2"/>
          <p:cNvSpPr/>
          <p:nvPr userDrawn="1"/>
        </p:nvSpPr>
        <p:spPr>
          <a:xfrm>
            <a:off x="0" y="1258888"/>
            <a:ext cx="9144000" cy="1584325"/>
          </a:xfrm>
          <a:prstGeom prst="rect">
            <a:avLst/>
          </a:prstGeom>
          <a:solidFill>
            <a:srgbClr val="111D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002D5C"/>
              </a:solidFill>
            </a:endParaRPr>
          </a:p>
        </p:txBody>
      </p:sp>
      <p:pic>
        <p:nvPicPr>
          <p:cNvPr id="3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4475"/>
            <a:ext cx="270033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5"/>
          <p:cNvSpPr txBox="1"/>
          <p:nvPr userDrawn="1"/>
        </p:nvSpPr>
        <p:spPr>
          <a:xfrm>
            <a:off x="5364088" y="242412"/>
            <a:ext cx="3024336" cy="58477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 smtClean="0">
                <a:solidFill>
                  <a:schemeClr val="tx2"/>
                </a:solidFill>
              </a:rPr>
              <a:t>Malformation Monitoring </a:t>
            </a:r>
            <a:r>
              <a:rPr lang="de-DE" sz="1600" b="1" dirty="0" err="1" smtClean="0">
                <a:solidFill>
                  <a:schemeClr val="tx2"/>
                </a:solidFill>
              </a:rPr>
              <a:t>Centre</a:t>
            </a:r>
            <a:endParaRPr lang="de-DE" sz="1600" b="1" dirty="0" smtClean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 err="1" smtClean="0">
                <a:solidFill>
                  <a:schemeClr val="tx2"/>
                </a:solidFill>
              </a:rPr>
              <a:t>Saxony</a:t>
            </a:r>
            <a:r>
              <a:rPr lang="de-DE" sz="1600" b="1" dirty="0" smtClean="0">
                <a:solidFill>
                  <a:schemeClr val="tx2"/>
                </a:solidFill>
              </a:rPr>
              <a:t>-Anhalt, Germany</a:t>
            </a:r>
          </a:p>
        </p:txBody>
      </p:sp>
      <p:pic>
        <p:nvPicPr>
          <p:cNvPr id="6" name="Grafik 4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1350" y="47625"/>
            <a:ext cx="847725" cy="923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12"/>
          <p:cNvSpPr/>
          <p:nvPr userDrawn="1"/>
        </p:nvSpPr>
        <p:spPr>
          <a:xfrm>
            <a:off x="0" y="5254625"/>
            <a:ext cx="9144000" cy="1584325"/>
          </a:xfrm>
          <a:prstGeom prst="rect">
            <a:avLst/>
          </a:prstGeom>
          <a:solidFill>
            <a:srgbClr val="111D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002D5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562"/>
            <a:ext cx="1584870" cy="103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863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2916238" y="6156325"/>
            <a:ext cx="2376487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3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332538"/>
            <a:ext cx="156845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5"/>
          <p:cNvSpPr txBox="1"/>
          <p:nvPr userDrawn="1"/>
        </p:nvSpPr>
        <p:spPr>
          <a:xfrm>
            <a:off x="5203329" y="6347021"/>
            <a:ext cx="3312368" cy="43088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 smtClean="0">
                <a:solidFill>
                  <a:schemeClr val="tx2"/>
                </a:solidFill>
              </a:rPr>
              <a:t>Malformation Monitoring </a:t>
            </a:r>
            <a:r>
              <a:rPr lang="de-DE" sz="1100" b="1" dirty="0" err="1" smtClean="0">
                <a:solidFill>
                  <a:schemeClr val="tx2"/>
                </a:solidFill>
              </a:rPr>
              <a:t>Centre</a:t>
            </a:r>
            <a:endParaRPr lang="de-DE" sz="1100" b="1" dirty="0" smtClean="0">
              <a:solidFill>
                <a:schemeClr val="tx2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 err="1" smtClean="0">
                <a:solidFill>
                  <a:schemeClr val="tx2"/>
                </a:solidFill>
              </a:rPr>
              <a:t>Saxony</a:t>
            </a:r>
            <a:r>
              <a:rPr lang="de-DE" sz="1100" b="1" dirty="0" smtClean="0">
                <a:solidFill>
                  <a:schemeClr val="tx2"/>
                </a:solidFill>
              </a:rPr>
              <a:t>-Anhalt, Germany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38850"/>
            <a:ext cx="75565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" y="6154051"/>
            <a:ext cx="992615" cy="64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54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038850"/>
            <a:ext cx="9144000" cy="800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332538"/>
            <a:ext cx="156845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38850"/>
            <a:ext cx="75565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1" y="115566"/>
            <a:ext cx="8640960" cy="78362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43211"/>
            <a:ext cx="8640959" cy="49956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" y="6154051"/>
            <a:ext cx="992615" cy="64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5"/>
          <p:cNvSpPr txBox="1"/>
          <p:nvPr userDrawn="1"/>
        </p:nvSpPr>
        <p:spPr>
          <a:xfrm>
            <a:off x="5203329" y="6347021"/>
            <a:ext cx="3312368" cy="43088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 smtClean="0">
                <a:solidFill>
                  <a:schemeClr val="tx2"/>
                </a:solidFill>
              </a:rPr>
              <a:t>Malformation Monitoring </a:t>
            </a:r>
            <a:r>
              <a:rPr lang="de-DE" sz="1100" b="1" dirty="0" err="1" smtClean="0">
                <a:solidFill>
                  <a:schemeClr val="tx2"/>
                </a:solidFill>
              </a:rPr>
              <a:t>Centre</a:t>
            </a:r>
            <a:endParaRPr lang="de-DE" sz="1100" b="1" dirty="0" smtClean="0">
              <a:solidFill>
                <a:schemeClr val="tx2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 err="1" smtClean="0">
                <a:solidFill>
                  <a:schemeClr val="tx2"/>
                </a:solidFill>
              </a:rPr>
              <a:t>Saxony</a:t>
            </a:r>
            <a:r>
              <a:rPr lang="de-DE" sz="1100" b="1" dirty="0" smtClean="0">
                <a:solidFill>
                  <a:schemeClr val="tx2"/>
                </a:solidFill>
              </a:rPr>
              <a:t>-Anhalt, Germany</a:t>
            </a:r>
          </a:p>
        </p:txBody>
      </p:sp>
    </p:spTree>
    <p:extLst>
      <p:ext uri="{BB962C8B-B14F-4D97-AF65-F5344CB8AC3E}">
        <p14:creationId xmlns:p14="http://schemas.microsoft.com/office/powerpoint/2010/main" val="2642865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ffmobility.eu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mp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feld 1"/>
          <p:cNvSpPr txBox="1">
            <a:spLocks noChangeArrowheads="1"/>
          </p:cNvSpPr>
          <p:nvPr/>
        </p:nvSpPr>
        <p:spPr bwMode="auto">
          <a:xfrm>
            <a:off x="467544" y="1115219"/>
            <a:ext cx="84312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EEA76E"/>
                </a:solidFill>
                <a:latin typeface="Lucida Sans" pitchFamily="34" charset="0"/>
              </a:rPr>
              <a:t>Making Sense of Data …</a:t>
            </a:r>
          </a:p>
          <a:p>
            <a:pPr eaLnBrk="1" hangingPunct="1"/>
            <a:r>
              <a:rPr lang="en-US" sz="2800" dirty="0" smtClean="0">
                <a:solidFill>
                  <a:srgbClr val="EEA76E"/>
                </a:solidFill>
                <a:latin typeface="Lucida Sans" pitchFamily="34" charset="0"/>
              </a:rPr>
              <a:t>… experiences </a:t>
            </a:r>
            <a:r>
              <a:rPr lang="en-US" sz="2800" dirty="0">
                <a:solidFill>
                  <a:srgbClr val="EEA76E"/>
                </a:solidFill>
                <a:latin typeface="Lucida Sans" pitchFamily="34" charset="0"/>
              </a:rPr>
              <a:t>of working at QMUL </a:t>
            </a:r>
            <a:endParaRPr lang="de-DE" sz="2800" dirty="0">
              <a:solidFill>
                <a:srgbClr val="EEA76E"/>
              </a:solidFill>
              <a:latin typeface="Lucida Sans" pitchFamily="34" charset="0"/>
            </a:endParaRPr>
          </a:p>
        </p:txBody>
      </p:sp>
      <p:sp>
        <p:nvSpPr>
          <p:cNvPr id="4099" name="Textfeld 2"/>
          <p:cNvSpPr txBox="1">
            <a:spLocks noChangeArrowheads="1"/>
          </p:cNvSpPr>
          <p:nvPr/>
        </p:nvSpPr>
        <p:spPr bwMode="auto">
          <a:xfrm>
            <a:off x="468312" y="3008313"/>
            <a:ext cx="84312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b="1" dirty="0">
                <a:solidFill>
                  <a:schemeClr val="tx2"/>
                </a:solidFill>
                <a:latin typeface="Lucida Sans" pitchFamily="34" charset="0"/>
              </a:rPr>
              <a:t>Dr. med. A. Rißmann</a:t>
            </a:r>
          </a:p>
          <a:p>
            <a:pPr eaLnBrk="1" hangingPunct="1"/>
            <a:endParaRPr lang="de-DE" sz="800" b="1" dirty="0">
              <a:solidFill>
                <a:schemeClr val="tx2"/>
              </a:solidFill>
              <a:latin typeface="Lucida Sans" pitchFamily="34" charset="0"/>
            </a:endParaRPr>
          </a:p>
          <a:p>
            <a:pPr eaLnBrk="1" hangingPunct="1"/>
            <a:r>
              <a:rPr lang="de-DE" sz="2000" b="1" dirty="0">
                <a:solidFill>
                  <a:schemeClr val="tx2"/>
                </a:solidFill>
                <a:latin typeface="Lucida Sans" pitchFamily="34" charset="0"/>
              </a:rPr>
              <a:t>Malformation Monitoring </a:t>
            </a:r>
            <a:br>
              <a:rPr lang="de-DE" sz="2000" b="1" dirty="0">
                <a:solidFill>
                  <a:schemeClr val="tx2"/>
                </a:solidFill>
                <a:latin typeface="Lucida Sans" pitchFamily="34" charset="0"/>
              </a:rPr>
            </a:br>
            <a:r>
              <a:rPr lang="de-DE" sz="2000" b="1" dirty="0" err="1">
                <a:solidFill>
                  <a:schemeClr val="tx2"/>
                </a:solidFill>
                <a:latin typeface="Lucida Sans" pitchFamily="34" charset="0"/>
              </a:rPr>
              <a:t>Centre</a:t>
            </a:r>
            <a:r>
              <a:rPr lang="de-DE" sz="2000" b="1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latin typeface="Lucida Sans" pitchFamily="34" charset="0"/>
              </a:rPr>
              <a:t>Saxony</a:t>
            </a:r>
            <a:r>
              <a:rPr lang="de-DE" sz="2000" b="1" dirty="0">
                <a:solidFill>
                  <a:schemeClr val="tx2"/>
                </a:solidFill>
                <a:latin typeface="Lucida Sans" pitchFamily="34" charset="0"/>
              </a:rPr>
              <a:t>-Anhalt</a:t>
            </a:r>
          </a:p>
          <a:p>
            <a:pPr eaLnBrk="1" hangingPunct="1"/>
            <a:endParaRPr lang="de-DE" sz="800" b="1" dirty="0">
              <a:solidFill>
                <a:schemeClr val="tx2"/>
              </a:solidFill>
              <a:latin typeface="Lucida Sans" pitchFamily="34" charset="0"/>
            </a:endParaRPr>
          </a:p>
          <a:p>
            <a:pPr eaLnBrk="1" hangingPunct="1"/>
            <a:r>
              <a:rPr lang="de-DE" sz="2000" b="1" dirty="0">
                <a:solidFill>
                  <a:schemeClr val="tx2"/>
                </a:solidFill>
                <a:latin typeface="Lucida Sans" pitchFamily="34" charset="0"/>
              </a:rPr>
              <a:t>Germany</a:t>
            </a:r>
          </a:p>
        </p:txBody>
      </p:sp>
      <p:pic>
        <p:nvPicPr>
          <p:cNvPr id="5" name="Picture 3" descr="S:\GROUP\Dias_Fotos_Folien_Logos_Hintergruende\Fotos\Blaschke_Lotta_Fridolin\19.01.13_Blaschke (58)-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06" y="2497398"/>
            <a:ext cx="4184375" cy="2799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467544" y="5580434"/>
            <a:ext cx="8568952" cy="115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600" b="1" dirty="0" err="1" smtClean="0">
                <a:solidFill>
                  <a:srgbClr val="EEA76E"/>
                </a:solidFill>
                <a:latin typeface="Lucida Sans" pitchFamily="34" charset="0"/>
              </a:rPr>
              <a:t>EUROlinkCAT</a:t>
            </a:r>
            <a:r>
              <a:rPr lang="de-DE" sz="1600" b="1" dirty="0" smtClean="0">
                <a:solidFill>
                  <a:srgbClr val="EEA76E"/>
                </a:solidFill>
                <a:latin typeface="Lucida Sans" pitchFamily="34" charset="0"/>
              </a:rPr>
              <a:t> Meeting 12th June 2018</a:t>
            </a:r>
            <a:endParaRPr lang="en-US" sz="1600" b="1" dirty="0">
              <a:solidFill>
                <a:srgbClr val="EEA76E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58614"/>
            <a:ext cx="4752528" cy="783629"/>
          </a:xfrm>
        </p:spPr>
        <p:txBody>
          <a:bodyPr/>
          <a:lstStyle/>
          <a:p>
            <a:pPr algn="l"/>
            <a:r>
              <a:rPr lang="en-US" sz="2400" dirty="0"/>
              <a:t>The </a:t>
            </a:r>
            <a:r>
              <a:rPr lang="en-US" sz="2400" u="sng" dirty="0"/>
              <a:t>receiving </a:t>
            </a:r>
            <a:r>
              <a:rPr lang="en-US" sz="2400" u="sng" dirty="0" err="1"/>
              <a:t>organisation</a:t>
            </a:r>
            <a:r>
              <a:rPr lang="en-US" sz="2400" dirty="0"/>
              <a:t> must be:</a:t>
            </a:r>
            <a:endParaRPr lang="de-DE" sz="2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43211"/>
            <a:ext cx="8640959" cy="4824536"/>
          </a:xfrm>
        </p:spPr>
        <p:txBody>
          <a:bodyPr/>
          <a:lstStyle/>
          <a:p>
            <a:endParaRPr lang="en-US" sz="1600" dirty="0"/>
          </a:p>
          <a:p>
            <a:pPr marL="182563" indent="-182563"/>
            <a:r>
              <a:rPr lang="en-US" sz="1600" dirty="0" smtClean="0"/>
              <a:t>a </a:t>
            </a:r>
            <a:r>
              <a:rPr lang="en-US" sz="1600" dirty="0"/>
              <a:t>Program Country Higher Education Institution awarded with an </a:t>
            </a:r>
            <a:r>
              <a:rPr lang="en-US" sz="1600" b="1" u="sng" dirty="0"/>
              <a:t>ECHE</a:t>
            </a:r>
            <a:r>
              <a:rPr lang="en-US" sz="1600" dirty="0"/>
              <a:t>,</a:t>
            </a:r>
          </a:p>
          <a:p>
            <a:pPr marL="182563" indent="-182563"/>
            <a:r>
              <a:rPr lang="en-US" sz="1600" dirty="0" smtClean="0"/>
              <a:t>any </a:t>
            </a:r>
            <a:r>
              <a:rPr lang="en-US" sz="1600" dirty="0"/>
              <a:t>Program Country public or private </a:t>
            </a:r>
            <a:r>
              <a:rPr lang="en-US" sz="1600" dirty="0" err="1"/>
              <a:t>organisation</a:t>
            </a:r>
            <a:r>
              <a:rPr lang="en-US" sz="1600" dirty="0"/>
              <a:t> active in the </a:t>
            </a:r>
            <a:r>
              <a:rPr lang="en-US" sz="1600" dirty="0" err="1"/>
              <a:t>labour</a:t>
            </a:r>
            <a:r>
              <a:rPr lang="en-US" sz="1600" dirty="0"/>
              <a:t> market or in the fields of education, training and youth:</a:t>
            </a:r>
          </a:p>
          <a:p>
            <a:pPr marL="182563" indent="-182563"/>
            <a:r>
              <a:rPr lang="en-US" sz="1600" dirty="0" smtClean="0"/>
              <a:t>any </a:t>
            </a:r>
            <a:r>
              <a:rPr lang="en-US" sz="1600" dirty="0"/>
              <a:t>public or private </a:t>
            </a:r>
            <a:r>
              <a:rPr lang="en-US" sz="1600" dirty="0" err="1"/>
              <a:t>organisation</a:t>
            </a:r>
            <a:r>
              <a:rPr lang="en-US" sz="1600" dirty="0"/>
              <a:t> active in the </a:t>
            </a:r>
            <a:r>
              <a:rPr lang="en-US" sz="1600" dirty="0" err="1"/>
              <a:t>labour</a:t>
            </a:r>
            <a:r>
              <a:rPr lang="en-US" sz="1600" dirty="0"/>
              <a:t> market or in the fields of education, training and youth. For example, such </a:t>
            </a:r>
            <a:r>
              <a:rPr lang="en-US" sz="1600" dirty="0" err="1"/>
              <a:t>organisation</a:t>
            </a:r>
            <a:r>
              <a:rPr lang="en-US" sz="1600" dirty="0"/>
              <a:t> can be:</a:t>
            </a:r>
          </a:p>
          <a:p>
            <a:pPr marL="182563" indent="-182563"/>
            <a:r>
              <a:rPr lang="en-US" sz="1600" dirty="0" smtClean="0"/>
              <a:t>a </a:t>
            </a:r>
            <a:r>
              <a:rPr lang="en-US" sz="1600" dirty="0"/>
              <a:t>public or private, a small, medium or large enterprise (including social enterprises);</a:t>
            </a:r>
          </a:p>
          <a:p>
            <a:pPr marL="182563" indent="-182563"/>
            <a:r>
              <a:rPr lang="en-US" sz="1600" dirty="0" smtClean="0"/>
              <a:t>a </a:t>
            </a:r>
            <a:r>
              <a:rPr lang="en-US" sz="1600" dirty="0"/>
              <a:t>public body at local, regional or national level;</a:t>
            </a:r>
          </a:p>
          <a:p>
            <a:pPr marL="182563" indent="-182563"/>
            <a:r>
              <a:rPr lang="en-US" sz="1600" dirty="0" smtClean="0"/>
              <a:t>a </a:t>
            </a:r>
            <a:r>
              <a:rPr lang="en-US" sz="1600" dirty="0"/>
              <a:t>social partner or other representative of working life, including chambers of commerce, craft/professional associations and trade unions;</a:t>
            </a:r>
          </a:p>
          <a:p>
            <a:pPr marL="182563" indent="-182563"/>
            <a:r>
              <a:rPr lang="en-US" sz="1600" dirty="0" smtClean="0"/>
              <a:t>a </a:t>
            </a:r>
            <a:r>
              <a:rPr lang="en-US" sz="1600" dirty="0"/>
              <a:t>research institute;</a:t>
            </a:r>
          </a:p>
          <a:p>
            <a:pPr marL="182563" indent="-182563"/>
            <a:r>
              <a:rPr lang="en-US" sz="1600" dirty="0" smtClean="0"/>
              <a:t>a </a:t>
            </a:r>
            <a:r>
              <a:rPr lang="en-US" sz="1600" dirty="0"/>
              <a:t>foundation;</a:t>
            </a:r>
          </a:p>
          <a:p>
            <a:pPr marL="182563" indent="-182563"/>
            <a:r>
              <a:rPr lang="en-US" sz="1600" dirty="0" smtClean="0"/>
              <a:t>a </a:t>
            </a:r>
            <a:r>
              <a:rPr lang="en-US" sz="1600" dirty="0"/>
              <a:t>school/institute/educational </a:t>
            </a:r>
            <a:r>
              <a:rPr lang="en-US" sz="1600" dirty="0" err="1"/>
              <a:t>centre</a:t>
            </a:r>
            <a:r>
              <a:rPr lang="en-US" sz="1600" dirty="0"/>
              <a:t> (at any level, from pre-school to upper secondary education, and including vocational education and adult education);</a:t>
            </a:r>
          </a:p>
          <a:p>
            <a:pPr marL="182563" indent="-182563"/>
            <a:r>
              <a:rPr lang="en-US" sz="1600" dirty="0" smtClean="0"/>
              <a:t>a </a:t>
            </a:r>
            <a:r>
              <a:rPr lang="en-US" sz="1600" dirty="0"/>
              <a:t>non-profit </a:t>
            </a:r>
            <a:r>
              <a:rPr lang="en-US" sz="1600" dirty="0" err="1"/>
              <a:t>organisation</a:t>
            </a:r>
            <a:r>
              <a:rPr lang="en-US" sz="1600" dirty="0"/>
              <a:t>, association, NGO;</a:t>
            </a:r>
          </a:p>
          <a:p>
            <a:pPr marL="182563" indent="-182563"/>
            <a:r>
              <a:rPr lang="en-US" sz="1600" dirty="0" smtClean="0"/>
              <a:t>a </a:t>
            </a:r>
            <a:r>
              <a:rPr lang="en-US" sz="1600" dirty="0"/>
              <a:t>body providing career guidance, professional counselling and information services;</a:t>
            </a:r>
          </a:p>
        </p:txBody>
      </p:sp>
      <p:pic>
        <p:nvPicPr>
          <p:cNvPr id="7170" name="Picture 2" descr="Bildergebnis für QM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7107"/>
            <a:ext cx="4226155" cy="110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 flipV="1">
            <a:off x="6372200" y="1210121"/>
            <a:ext cx="144016" cy="19313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5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1112" y="179115"/>
            <a:ext cx="8640960" cy="783629"/>
          </a:xfrm>
        </p:spPr>
        <p:txBody>
          <a:bodyPr/>
          <a:lstStyle/>
          <a:p>
            <a:pPr algn="l"/>
            <a:r>
              <a:rPr lang="en-US" sz="2400" dirty="0" smtClean="0"/>
              <a:t>Eligible activities abroad:</a:t>
            </a:r>
            <a:br>
              <a:rPr lang="en-US" sz="2400" dirty="0" smtClean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61376" y="553240"/>
            <a:ext cx="6048672" cy="2304256"/>
          </a:xfrm>
        </p:spPr>
        <p:txBody>
          <a:bodyPr/>
          <a:lstStyle/>
          <a:p>
            <a:r>
              <a:rPr lang="en-US" sz="1600" b="1" dirty="0" smtClean="0"/>
              <a:t>Job </a:t>
            </a:r>
            <a:r>
              <a:rPr lang="en-US" sz="1600" b="1" dirty="0"/>
              <a:t>shadowing</a:t>
            </a:r>
          </a:p>
          <a:p>
            <a:r>
              <a:rPr lang="en-US" sz="1600" dirty="0"/>
              <a:t>Seminars</a:t>
            </a:r>
          </a:p>
          <a:p>
            <a:r>
              <a:rPr lang="en-US" sz="1600" dirty="0"/>
              <a:t>Workshops</a:t>
            </a:r>
          </a:p>
          <a:p>
            <a:r>
              <a:rPr lang="en-US" sz="1600" dirty="0"/>
              <a:t>Courses</a:t>
            </a:r>
          </a:p>
          <a:p>
            <a:r>
              <a:rPr lang="en-US" sz="1600" dirty="0"/>
              <a:t>Practical training</a:t>
            </a:r>
          </a:p>
          <a:p>
            <a:r>
              <a:rPr lang="en-US" sz="1600" dirty="0"/>
              <a:t>Study visits</a:t>
            </a:r>
          </a:p>
          <a:p>
            <a:r>
              <a:rPr lang="en-US" sz="1600" b="1" u="sng" dirty="0"/>
              <a:t>Conferences are excluded</a:t>
            </a:r>
            <a:r>
              <a:rPr lang="en-US" sz="1600" b="1" u="sng" dirty="0" smtClean="0"/>
              <a:t>.</a:t>
            </a:r>
            <a:endParaRPr lang="en-US" sz="1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51520" y="2717742"/>
            <a:ext cx="8640960" cy="78362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400" dirty="0"/>
              <a:t>Duration of the </a:t>
            </a:r>
            <a:r>
              <a:rPr lang="en-US" sz="2400" dirty="0" smtClean="0"/>
              <a:t>mobility:</a:t>
            </a:r>
            <a:br>
              <a:rPr lang="en-US" sz="2400" dirty="0" smtClean="0"/>
            </a:br>
            <a:endParaRPr lang="de-DE" sz="24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65232" y="3219535"/>
            <a:ext cx="8627248" cy="11521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The minimum duration for an Erasmus+ Staff Training Mobility is 2 working days and CEU provides grant for a maximum of 5-6 days. The staff training mobility must be carried out between 1 August 2018 and 30 September 2019.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 bwMode="auto">
          <a:xfrm>
            <a:off x="5292080" y="117610"/>
            <a:ext cx="3019425" cy="253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577656" y="253307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hlinkClick r:id="rId3"/>
              </a:rPr>
              <a:t>www.staffmobility.eu/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54472" y="4283571"/>
            <a:ext cx="8640960" cy="64807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DE" sz="2400" dirty="0"/>
              <a:t>Financial </a:t>
            </a:r>
            <a:r>
              <a:rPr lang="de-DE" sz="2400" dirty="0" err="1" smtClean="0"/>
              <a:t>rules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endParaRPr lang="de-DE" sz="2400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244728" y="4725782"/>
            <a:ext cx="8627248" cy="11521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Selected applicants are eligible to receive funds to partially support their visit, which does not cover all the actual expenses incurred. Funds eligible for Erasmus+ Staff Training Mobility are made up of two </a:t>
            </a:r>
            <a:r>
              <a:rPr lang="en-US" sz="1600" dirty="0" smtClean="0"/>
              <a:t>components; </a:t>
            </a:r>
            <a:r>
              <a:rPr lang="en-US" sz="1600" b="1" dirty="0" smtClean="0"/>
              <a:t>Individual </a:t>
            </a:r>
            <a:r>
              <a:rPr lang="en-US" sz="1600" b="1" dirty="0"/>
              <a:t>Support (Subsistence) </a:t>
            </a:r>
            <a:r>
              <a:rPr lang="en-US" sz="1600" b="1" dirty="0" smtClean="0"/>
              <a:t>and Travel </a:t>
            </a:r>
            <a:r>
              <a:rPr lang="en-US" sz="1600" b="1" dirty="0"/>
              <a:t>Contribution.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5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5219"/>
            <a:ext cx="17240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3275459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Sir Prof. Nicholas Wald, </a:t>
            </a:r>
            <a:r>
              <a:rPr lang="en-US" dirty="0" err="1" smtClean="0">
                <a:latin typeface="+mn-lt"/>
              </a:rPr>
              <a:t>FMedSci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FRS (Former Director, Wolfson Institute of Preventive Medicine</a:t>
            </a:r>
            <a:r>
              <a:rPr lang="en-US" dirty="0" smtClean="0">
                <a:latin typeface="+mn-lt"/>
              </a:rPr>
              <a:t>)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8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7" y="179115"/>
            <a:ext cx="7307265" cy="592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 rot="16200000">
            <a:off x="-823954" y="197466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http://blog.wenzlaff.de/?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tag=danke 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70" y="971204"/>
            <a:ext cx="7314460" cy="472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6" y="323131"/>
            <a:ext cx="9144000" cy="423589"/>
          </a:xfrm>
        </p:spPr>
        <p:txBody>
          <a:bodyPr/>
          <a:lstStyle/>
          <a:p>
            <a:r>
              <a:rPr lang="en-US" sz="2400" b="1" dirty="0"/>
              <a:t>Erasmus+ Staff Training Mobility: for Academic +</a:t>
            </a:r>
            <a:r>
              <a:rPr lang="en-US" sz="2400" b="1" dirty="0" smtClean="0"/>
              <a:t> </a:t>
            </a:r>
            <a:r>
              <a:rPr lang="en-US" sz="2400" b="1" dirty="0"/>
              <a:t>Administrative Staff</a:t>
            </a:r>
            <a:br>
              <a:rPr lang="en-US" sz="2400" b="1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770" y="991807"/>
            <a:ext cx="7344816" cy="283539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The mobility activities are expected to produce the following outcomes: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1371600" lvl="3" indent="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1371600" lvl="3" indent="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1371600" lvl="3" indent="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… increased </a:t>
            </a:r>
            <a:r>
              <a:rPr lang="en-US" sz="1800" b="1" dirty="0">
                <a:solidFill>
                  <a:schemeClr val="bg1"/>
                </a:solidFill>
              </a:rPr>
              <a:t>motivation and satisfaction in their daily work.</a:t>
            </a:r>
          </a:p>
          <a:p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1195408" y="4193266"/>
            <a:ext cx="978408" cy="484632"/>
          </a:xfrm>
          <a:prstGeom prst="rightArrow">
            <a:avLst/>
          </a:prstGeom>
          <a:solidFill>
            <a:srgbClr val="33CC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5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7107"/>
            <a:ext cx="8642350" cy="28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115616" y="2987427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Queen Mary University of London - Charterhouse Square Campus, Wolfson Institute Of Preventive Medicine</a:t>
            </a:r>
            <a:endParaRPr lang="de-DE" dirty="0"/>
          </a:p>
        </p:txBody>
      </p:sp>
      <p:pic>
        <p:nvPicPr>
          <p:cNvPr id="1029" name="Picture 5" descr="Bildergebnis für danke für die Gastfreundschaf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90913"/>
            <a:ext cx="2390775" cy="23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 rot="16200000">
            <a:off x="6020661" y="2987717"/>
            <a:ext cx="5976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https://www.zazzle.ch/danke_fur_ihre_gastfreundschaft_karte-137005885257661405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08406"/>
            <a:ext cx="3071143" cy="230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16" y="3708406"/>
            <a:ext cx="2645093" cy="198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11016" y="5434342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www.londonist.com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9169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107"/>
            <a:ext cx="414528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8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6640" y="656451"/>
            <a:ext cx="414528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0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3"/>
          <a:stretch/>
        </p:blipFill>
        <p:spPr bwMode="auto">
          <a:xfrm>
            <a:off x="3553711" y="3490913"/>
            <a:ext cx="3160342" cy="24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107"/>
            <a:ext cx="414528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nhaltsplatzhalter 3" descr="'Overwhelming' evidence for adding folic acid to flour - BBC News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0" t="22797" r="44019" b="237"/>
          <a:stretch/>
        </p:blipFill>
        <p:spPr>
          <a:xfrm>
            <a:off x="4532245" y="0"/>
            <a:ext cx="2226366" cy="3644347"/>
          </a:xfrm>
          <a:prstGeom prst="rect">
            <a:avLst/>
          </a:prstGeom>
        </p:spPr>
      </p:pic>
      <p:pic>
        <p:nvPicPr>
          <p:cNvPr id="6" name="Inhaltsplatzhalter 5" descr="Why scientists want folic acid added to flour - BBC News - Mozilla Firefox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52463" r="26232" b="13952"/>
          <a:stretch/>
        </p:blipFill>
        <p:spPr>
          <a:xfrm>
            <a:off x="331304" y="3490913"/>
            <a:ext cx="4174436" cy="1590261"/>
          </a:xfrm>
          <a:prstGeom prst="rect">
            <a:avLst/>
          </a:prstGeom>
        </p:spPr>
      </p:pic>
      <p:pic>
        <p:nvPicPr>
          <p:cNvPr id="7" name="Inhaltsplatzhalter 7" descr="Folic acid: why you were wrong to think you could have too much and have had too little all along - Mozilla Firefox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9" t="20278" r="43866" b="1916"/>
          <a:stretch/>
        </p:blipFill>
        <p:spPr>
          <a:xfrm>
            <a:off x="6732106" y="1981410"/>
            <a:ext cx="2239618" cy="368410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80" r="77826"/>
          <a:stretch/>
        </p:blipFill>
        <p:spPr bwMode="auto">
          <a:xfrm>
            <a:off x="179512" y="2349531"/>
            <a:ext cx="864096" cy="82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5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6" y="323131"/>
            <a:ext cx="9144000" cy="423589"/>
          </a:xfrm>
        </p:spPr>
        <p:txBody>
          <a:bodyPr/>
          <a:lstStyle/>
          <a:p>
            <a:r>
              <a:rPr lang="en-US" sz="2400" b="1" dirty="0"/>
              <a:t>Erasmus+ Staff Training Mobility: for Academic +</a:t>
            </a:r>
            <a:r>
              <a:rPr lang="en-US" sz="2400" b="1" dirty="0" smtClean="0"/>
              <a:t> </a:t>
            </a:r>
            <a:r>
              <a:rPr lang="en-US" sz="2400" b="1" dirty="0"/>
              <a:t>Administrative Staff</a:t>
            </a:r>
            <a:br>
              <a:rPr lang="en-US" sz="2400" b="1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43211"/>
            <a:ext cx="8640959" cy="4995639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The mobility activities are expected to produce the following outcomes: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 smtClean="0"/>
              <a:t>improved </a:t>
            </a:r>
            <a:r>
              <a:rPr lang="en-US" sz="1600" dirty="0"/>
              <a:t>competences, linked to professional </a:t>
            </a:r>
            <a:r>
              <a:rPr lang="en-US" sz="1600" dirty="0" smtClean="0"/>
              <a:t>profiles</a:t>
            </a:r>
          </a:p>
          <a:p>
            <a:r>
              <a:rPr lang="en-US" sz="1600" dirty="0" smtClean="0"/>
              <a:t>broader </a:t>
            </a:r>
            <a:r>
              <a:rPr lang="en-US" sz="1600" dirty="0"/>
              <a:t>understanding of practices, policies and systems in education, training or youth across countries;</a:t>
            </a:r>
          </a:p>
          <a:p>
            <a:r>
              <a:rPr lang="en-US" sz="1600" dirty="0" smtClean="0"/>
              <a:t>increased </a:t>
            </a:r>
            <a:r>
              <a:rPr lang="en-US" sz="1600" dirty="0"/>
              <a:t>capacity to trigger changes in terms of </a:t>
            </a:r>
            <a:r>
              <a:rPr lang="en-US" sz="1600" dirty="0" err="1"/>
              <a:t>modernisation</a:t>
            </a:r>
            <a:r>
              <a:rPr lang="en-US" sz="1600" dirty="0"/>
              <a:t> and international opening within their educational </a:t>
            </a:r>
            <a:r>
              <a:rPr lang="en-US" sz="1600" dirty="0" err="1"/>
              <a:t>organisations</a:t>
            </a:r>
            <a:r>
              <a:rPr lang="en-US" sz="1600" dirty="0"/>
              <a:t>;</a:t>
            </a:r>
          </a:p>
          <a:p>
            <a:r>
              <a:rPr lang="en-US" sz="1600" dirty="0" smtClean="0"/>
              <a:t>greater </a:t>
            </a:r>
            <a:r>
              <a:rPr lang="en-US" sz="1600" dirty="0"/>
              <a:t>understanding of interconnections between formal and non-formal education, vocational training and the </a:t>
            </a:r>
            <a:r>
              <a:rPr lang="en-US" sz="1600" dirty="0" err="1"/>
              <a:t>labour</a:t>
            </a:r>
            <a:r>
              <a:rPr lang="en-US" sz="1600" dirty="0"/>
              <a:t> market respectively;</a:t>
            </a:r>
          </a:p>
          <a:p>
            <a:r>
              <a:rPr lang="en-US" sz="1600" dirty="0" smtClean="0"/>
              <a:t>better </a:t>
            </a:r>
            <a:r>
              <a:rPr lang="en-US" sz="1600" dirty="0"/>
              <a:t>quality of their work and activities in </a:t>
            </a:r>
            <a:r>
              <a:rPr lang="en-US" sz="1600" dirty="0" err="1"/>
              <a:t>favour</a:t>
            </a:r>
            <a:r>
              <a:rPr lang="en-US" sz="1600" dirty="0"/>
              <a:t> of students, trainees, apprentices, pupils, adult learners, young people and volunteers;</a:t>
            </a:r>
          </a:p>
          <a:p>
            <a:r>
              <a:rPr lang="en-US" sz="1600" dirty="0" smtClean="0"/>
              <a:t>greater </a:t>
            </a:r>
            <a:r>
              <a:rPr lang="en-US" sz="1600" dirty="0"/>
              <a:t>understanding and responsiveness to social, linguistic and cultural diversity;</a:t>
            </a:r>
          </a:p>
          <a:p>
            <a:r>
              <a:rPr lang="en-US" sz="1600" dirty="0" smtClean="0"/>
              <a:t>increased </a:t>
            </a:r>
            <a:r>
              <a:rPr lang="en-US" sz="1600" dirty="0"/>
              <a:t>ability to address the needs of the disadvantaged;</a:t>
            </a:r>
          </a:p>
          <a:p>
            <a:r>
              <a:rPr lang="en-US" sz="1600" dirty="0" smtClean="0"/>
              <a:t>increased </a:t>
            </a:r>
            <a:r>
              <a:rPr lang="en-US" sz="1600" dirty="0"/>
              <a:t>support for and promotion of mobility activities for learners;</a:t>
            </a:r>
          </a:p>
          <a:p>
            <a:r>
              <a:rPr lang="en-US" sz="1600" dirty="0" smtClean="0"/>
              <a:t>increased </a:t>
            </a:r>
            <a:r>
              <a:rPr lang="en-US" sz="1600" dirty="0"/>
              <a:t>opportunities for professional and career development;</a:t>
            </a:r>
          </a:p>
          <a:p>
            <a:r>
              <a:rPr lang="en-US" sz="1600" dirty="0" smtClean="0"/>
              <a:t>improved </a:t>
            </a:r>
            <a:r>
              <a:rPr lang="en-US" sz="1600" dirty="0"/>
              <a:t>foreign language competences</a:t>
            </a:r>
            <a:r>
              <a:rPr lang="en-US" sz="1600" dirty="0" smtClean="0"/>
              <a:t>;</a:t>
            </a:r>
          </a:p>
          <a:p>
            <a:pPr marL="0" indent="0">
              <a:buNone/>
            </a:pPr>
            <a:endParaRPr lang="en-US" sz="800" dirty="0"/>
          </a:p>
          <a:p>
            <a:pPr marL="1371600" lvl="3" indent="0">
              <a:buNone/>
            </a:pPr>
            <a:r>
              <a:rPr lang="en-US" sz="1600" b="1" dirty="0" smtClean="0"/>
              <a:t>… increased </a:t>
            </a:r>
            <a:r>
              <a:rPr lang="en-US" sz="1600" b="1" dirty="0"/>
              <a:t>motivation and satisfaction in their daily work.</a:t>
            </a:r>
          </a:p>
          <a:p>
            <a:endParaRPr lang="de-DE" sz="1600" dirty="0"/>
          </a:p>
        </p:txBody>
      </p:sp>
      <p:sp>
        <p:nvSpPr>
          <p:cNvPr id="4" name="Pfeil nach rechts 3"/>
          <p:cNvSpPr/>
          <p:nvPr/>
        </p:nvSpPr>
        <p:spPr>
          <a:xfrm>
            <a:off x="611560" y="543569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 t="13389" r="4323" b="14380"/>
          <a:stretch/>
        </p:blipFill>
        <p:spPr bwMode="auto">
          <a:xfrm>
            <a:off x="6715760" y="4320361"/>
            <a:ext cx="2211460" cy="11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39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042988"/>
            <a:ext cx="7491451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81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b="1" dirty="0" err="1"/>
              <a:t>Pre-requisites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 smtClean="0"/>
              <a:t>participation</a:t>
            </a:r>
            <a:r>
              <a:rPr lang="de-DE" sz="2400" b="1" dirty="0" smtClean="0"/>
              <a:t>:</a:t>
            </a:r>
            <a:endParaRPr lang="de-DE" sz="2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43212"/>
            <a:ext cx="8640959" cy="122413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The sending and receiving </a:t>
            </a:r>
            <a:r>
              <a:rPr lang="en-US" sz="1600" dirty="0" err="1"/>
              <a:t>organisations</a:t>
            </a:r>
            <a:r>
              <a:rPr lang="en-US" sz="1600" dirty="0"/>
              <a:t>, together with the staff, must have agreed on the activities to be undertaken by staff members - in a '</a:t>
            </a:r>
            <a:r>
              <a:rPr lang="en-US" sz="1600" b="1" u="sng" dirty="0"/>
              <a:t>Mobility Agreement</a:t>
            </a:r>
            <a:r>
              <a:rPr lang="en-US" sz="1600" dirty="0"/>
              <a:t>' - prior to the start of the mobility period.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These </a:t>
            </a:r>
            <a:r>
              <a:rPr lang="en-US" sz="1600" dirty="0"/>
              <a:t>agreements define the target learning outcomes for the learning period abroad, specify the formal recognition provisions and list the rights and obligations of each party.</a:t>
            </a:r>
            <a:endParaRPr lang="de-DE" sz="1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51520" y="2555345"/>
            <a:ext cx="8640960" cy="78362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DE" sz="2400" b="1" dirty="0" err="1"/>
              <a:t>Venue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 smtClean="0"/>
              <a:t>activity</a:t>
            </a:r>
            <a:r>
              <a:rPr lang="de-DE" sz="2400" b="1" dirty="0" smtClean="0"/>
              <a:t>:</a:t>
            </a:r>
            <a:endParaRPr lang="de-DE" sz="2400" b="1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51521" y="3347467"/>
            <a:ext cx="8640959" cy="19442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 err="1"/>
              <a:t>Staff</a:t>
            </a:r>
            <a:r>
              <a:rPr lang="de-DE" sz="1600" dirty="0"/>
              <a:t> must carry out </a:t>
            </a:r>
            <a:r>
              <a:rPr lang="de-DE" sz="1600" dirty="0" err="1"/>
              <a:t>their</a:t>
            </a:r>
            <a:r>
              <a:rPr lang="de-DE" sz="1600" dirty="0"/>
              <a:t> </a:t>
            </a:r>
            <a:r>
              <a:rPr lang="de-DE" sz="1600" dirty="0" err="1"/>
              <a:t>mobility</a:t>
            </a:r>
            <a:r>
              <a:rPr lang="de-DE" sz="1600" dirty="0"/>
              <a:t> </a:t>
            </a:r>
            <a:r>
              <a:rPr lang="de-DE" sz="1600" dirty="0" err="1"/>
              <a:t>activity</a:t>
            </a:r>
            <a:r>
              <a:rPr lang="de-DE" sz="1600" dirty="0"/>
              <a:t> in </a:t>
            </a:r>
            <a:r>
              <a:rPr lang="de-DE" sz="1600" dirty="0" err="1"/>
              <a:t>any</a:t>
            </a:r>
            <a:r>
              <a:rPr lang="de-DE" sz="1600" dirty="0"/>
              <a:t> </a:t>
            </a:r>
            <a:r>
              <a:rPr lang="de-DE" sz="1600" dirty="0" err="1"/>
              <a:t>Program</a:t>
            </a:r>
            <a:r>
              <a:rPr lang="de-DE" sz="1600" dirty="0"/>
              <a:t> Country different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country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sending</a:t>
            </a:r>
            <a:r>
              <a:rPr lang="de-DE" sz="1600" dirty="0"/>
              <a:t> </a:t>
            </a:r>
            <a:r>
              <a:rPr lang="de-DE" sz="1600" dirty="0" err="1"/>
              <a:t>organisations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staff</a:t>
            </a:r>
            <a:r>
              <a:rPr lang="de-DE" sz="1600" dirty="0"/>
              <a:t> </a:t>
            </a:r>
            <a:r>
              <a:rPr lang="de-DE" sz="1600" dirty="0" err="1"/>
              <a:t>country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residence</a:t>
            </a:r>
            <a:r>
              <a:rPr lang="de-DE" sz="1600" dirty="0"/>
              <a:t>.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b="1" dirty="0" smtClean="0"/>
              <a:t>The </a:t>
            </a:r>
            <a:r>
              <a:rPr lang="de-DE" sz="1600" b="1" dirty="0"/>
              <a:t>Erasmus+ </a:t>
            </a:r>
            <a:r>
              <a:rPr lang="de-DE" sz="1600" b="1" dirty="0" err="1"/>
              <a:t>Program</a:t>
            </a:r>
            <a:r>
              <a:rPr lang="de-DE" sz="1600" b="1" dirty="0"/>
              <a:t> Countries </a:t>
            </a:r>
            <a:r>
              <a:rPr lang="de-DE" sz="1600" b="1" dirty="0" err="1"/>
              <a:t>are</a:t>
            </a:r>
            <a:r>
              <a:rPr lang="de-DE" sz="1600" b="1" dirty="0"/>
              <a:t> </a:t>
            </a:r>
            <a:r>
              <a:rPr lang="de-DE" sz="1600" b="1" dirty="0" err="1"/>
              <a:t>the</a:t>
            </a:r>
            <a:r>
              <a:rPr lang="de-DE" sz="1600" b="1" dirty="0"/>
              <a:t> </a:t>
            </a:r>
            <a:r>
              <a:rPr lang="de-DE" sz="1600" b="1" dirty="0" err="1"/>
              <a:t>following</a:t>
            </a:r>
            <a:r>
              <a:rPr lang="de-DE" sz="1600" b="1" dirty="0"/>
              <a:t>:</a:t>
            </a:r>
            <a:endParaRPr lang="de-DE" sz="1600" dirty="0"/>
          </a:p>
          <a:p>
            <a:pPr marL="0" indent="0">
              <a:buNone/>
            </a:pPr>
            <a:r>
              <a:rPr lang="de-DE" sz="1600" dirty="0"/>
              <a:t>Austria, </a:t>
            </a:r>
            <a:r>
              <a:rPr lang="de-DE" sz="1600" dirty="0" err="1"/>
              <a:t>Belgium</a:t>
            </a:r>
            <a:r>
              <a:rPr lang="de-DE" sz="1600" dirty="0"/>
              <a:t>, </a:t>
            </a:r>
            <a:r>
              <a:rPr lang="de-DE" sz="1600" dirty="0" err="1"/>
              <a:t>Bulgaria</a:t>
            </a:r>
            <a:r>
              <a:rPr lang="de-DE" sz="1600" dirty="0"/>
              <a:t>, Czech </a:t>
            </a:r>
            <a:r>
              <a:rPr lang="de-DE" sz="1600" dirty="0" err="1"/>
              <a:t>Republic</a:t>
            </a:r>
            <a:r>
              <a:rPr lang="de-DE" sz="1600" dirty="0"/>
              <a:t>, </a:t>
            </a:r>
            <a:r>
              <a:rPr lang="de-DE" sz="1600" dirty="0" err="1"/>
              <a:t>Croatia</a:t>
            </a:r>
            <a:r>
              <a:rPr lang="de-DE" sz="1600" dirty="0"/>
              <a:t>, </a:t>
            </a:r>
            <a:r>
              <a:rPr lang="de-DE" sz="1600" dirty="0" err="1"/>
              <a:t>Cyprus</a:t>
            </a:r>
            <a:r>
              <a:rPr lang="de-DE" sz="1600" dirty="0"/>
              <a:t>, </a:t>
            </a:r>
            <a:r>
              <a:rPr lang="de-DE" sz="1600" dirty="0" err="1"/>
              <a:t>Denmark</a:t>
            </a:r>
            <a:r>
              <a:rPr lang="de-DE" sz="1600" dirty="0"/>
              <a:t>, Estonia, </a:t>
            </a:r>
            <a:r>
              <a:rPr lang="de-DE" sz="1600" dirty="0" err="1"/>
              <a:t>Finland</a:t>
            </a:r>
            <a:r>
              <a:rPr lang="de-DE" sz="1600" dirty="0"/>
              <a:t>, France, Germany, </a:t>
            </a:r>
            <a:r>
              <a:rPr lang="de-DE" sz="1600" dirty="0" err="1"/>
              <a:t>Greece</a:t>
            </a:r>
            <a:r>
              <a:rPr lang="de-DE" sz="1600" dirty="0"/>
              <a:t>, </a:t>
            </a:r>
            <a:r>
              <a:rPr lang="de-DE" sz="1600" dirty="0" err="1"/>
              <a:t>Italy</a:t>
            </a:r>
            <a:r>
              <a:rPr lang="de-DE" sz="1600" dirty="0"/>
              <a:t>, </a:t>
            </a:r>
            <a:r>
              <a:rPr lang="de-DE" sz="1600" dirty="0" err="1"/>
              <a:t>Ireland</a:t>
            </a:r>
            <a:r>
              <a:rPr lang="de-DE" sz="1600" dirty="0"/>
              <a:t>, </a:t>
            </a:r>
            <a:r>
              <a:rPr lang="de-DE" sz="1600" dirty="0" err="1"/>
              <a:t>Latvia</a:t>
            </a:r>
            <a:r>
              <a:rPr lang="de-DE" sz="1600" dirty="0"/>
              <a:t>, </a:t>
            </a:r>
            <a:r>
              <a:rPr lang="de-DE" sz="1600" dirty="0" err="1"/>
              <a:t>Lithuania</a:t>
            </a:r>
            <a:r>
              <a:rPr lang="de-DE" sz="1600" dirty="0"/>
              <a:t>, Luxembourg, Malta, </a:t>
            </a:r>
            <a:r>
              <a:rPr lang="de-DE" sz="1600" dirty="0" err="1"/>
              <a:t>Netherlands</a:t>
            </a:r>
            <a:r>
              <a:rPr lang="de-DE" sz="1600" dirty="0"/>
              <a:t>, </a:t>
            </a:r>
            <a:r>
              <a:rPr lang="de-DE" sz="1600" dirty="0" err="1"/>
              <a:t>Poland</a:t>
            </a:r>
            <a:r>
              <a:rPr lang="de-DE" sz="1600" dirty="0"/>
              <a:t>, Portugal, Romania, </a:t>
            </a:r>
            <a:r>
              <a:rPr lang="de-DE" sz="1600" dirty="0" err="1"/>
              <a:t>Slovakia</a:t>
            </a:r>
            <a:r>
              <a:rPr lang="de-DE" sz="1600" dirty="0"/>
              <a:t>, </a:t>
            </a:r>
            <a:r>
              <a:rPr lang="de-DE" sz="1600" dirty="0" err="1"/>
              <a:t>Slovenia</a:t>
            </a:r>
            <a:r>
              <a:rPr lang="de-DE" sz="1600" dirty="0"/>
              <a:t>, Spain, </a:t>
            </a:r>
            <a:r>
              <a:rPr lang="de-DE" sz="1600" dirty="0" err="1"/>
              <a:t>Sweden</a:t>
            </a:r>
            <a:r>
              <a:rPr lang="de-DE" sz="1600" dirty="0"/>
              <a:t>, United </a:t>
            </a:r>
            <a:r>
              <a:rPr lang="de-DE" sz="1600" dirty="0" err="1"/>
              <a:t>Kingdom</a:t>
            </a:r>
            <a:r>
              <a:rPr lang="de-DE" sz="1600" dirty="0"/>
              <a:t>, </a:t>
            </a:r>
            <a:r>
              <a:rPr lang="de-DE" sz="1600" dirty="0" err="1"/>
              <a:t>former</a:t>
            </a:r>
            <a:r>
              <a:rPr lang="de-DE" sz="1600" dirty="0"/>
              <a:t> </a:t>
            </a:r>
            <a:r>
              <a:rPr lang="de-DE" sz="1600" dirty="0" err="1"/>
              <a:t>Yugoslav</a:t>
            </a:r>
            <a:r>
              <a:rPr lang="de-DE" sz="1600" dirty="0"/>
              <a:t> </a:t>
            </a:r>
            <a:r>
              <a:rPr lang="de-DE" sz="1600" dirty="0" err="1"/>
              <a:t>Republic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Macedonia</a:t>
            </a:r>
            <a:r>
              <a:rPr lang="de-DE" sz="1600" dirty="0"/>
              <a:t>, </a:t>
            </a:r>
            <a:r>
              <a:rPr lang="de-DE" sz="1600" dirty="0" err="1"/>
              <a:t>Iceland</a:t>
            </a:r>
            <a:r>
              <a:rPr lang="de-DE" sz="1600" dirty="0"/>
              <a:t>, </a:t>
            </a:r>
            <a:r>
              <a:rPr lang="de-DE" sz="1600" dirty="0" err="1"/>
              <a:t>Norway</a:t>
            </a:r>
            <a:r>
              <a:rPr lang="de-DE" sz="1600" dirty="0"/>
              <a:t>, Liechtenstein, Turkey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39355"/>
            <a:ext cx="29241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9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_Praesentation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Vorlage_Praesentation2013</Template>
  <TotalTime>203</TotalTime>
  <Words>621</Words>
  <Application>Microsoft Office PowerPoint</Application>
  <PresentationFormat>Custom</PresentationFormat>
  <Paragraphs>72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Lucida Sans</vt:lpstr>
      <vt:lpstr>Vorlage_Praesentation2013</vt:lpstr>
      <vt:lpstr>PowerPoint Presentation</vt:lpstr>
      <vt:lpstr>Erasmus+ Staff Training Mobility: for Academic + Administrative Staff </vt:lpstr>
      <vt:lpstr>PowerPoint Presentation</vt:lpstr>
      <vt:lpstr>PowerPoint Presentation</vt:lpstr>
      <vt:lpstr>PowerPoint Presentation</vt:lpstr>
      <vt:lpstr>PowerPoint Presentation</vt:lpstr>
      <vt:lpstr>Erasmus+ Staff Training Mobility: for Academic + Administrative Staff </vt:lpstr>
      <vt:lpstr>PowerPoint Presentation</vt:lpstr>
      <vt:lpstr>Pre-requisites of participation:</vt:lpstr>
      <vt:lpstr>The receiving organisation must be:</vt:lpstr>
      <vt:lpstr>Eligible activities abroad: </vt:lpstr>
      <vt:lpstr>PowerPoint Presentation</vt:lpstr>
      <vt:lpstr>PowerPoint Presentation</vt:lpstr>
    </vt:vector>
  </TitlesOfParts>
  <Company>Universitätsklinikum Magdeburg A.ö.R.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Koehn, Andrea</dc:creator>
  <cp:lastModifiedBy>Nick Conrad</cp:lastModifiedBy>
  <cp:revision>195</cp:revision>
  <cp:lastPrinted>2018-04-19T15:48:20Z</cp:lastPrinted>
  <dcterms:created xsi:type="dcterms:W3CDTF">2013-02-26T15:10:45Z</dcterms:created>
  <dcterms:modified xsi:type="dcterms:W3CDTF">2018-06-12T20:29:57Z</dcterms:modified>
</cp:coreProperties>
</file>